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57" r:id="rId5"/>
    <p:sldId id="259" r:id="rId6"/>
    <p:sldId id="271" r:id="rId7"/>
    <p:sldId id="262" r:id="rId8"/>
    <p:sldId id="272" r:id="rId9"/>
    <p:sldId id="264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7" autoAdjust="0"/>
    <p:restoredTop sz="94660"/>
  </p:normalViewPr>
  <p:slideViewPr>
    <p:cSldViewPr snapToGrid="0">
      <p:cViewPr>
        <p:scale>
          <a:sx n="91" d="100"/>
          <a:sy n="91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F98FC-C50A-4F3A-85C0-96C9026669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AFEF5-45FC-4E0C-908C-3C280116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7674-B92C-4124-A677-419D5D131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7CB06-C736-4C96-82F6-C994B27AE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4E76-67B0-443C-A207-CE519535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2D61-C8B4-4915-A31A-27B35F02CED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6F45-D7C6-4F1A-A314-70C8B69E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F81A-2862-41C3-9849-A974EC65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75FA-F25E-4323-9786-585CA44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B2060-2301-434B-B4C0-910B1512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4BA8-33C4-41B8-B494-0465FE5F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3CBF-F78C-4AD4-A82E-186F73FEDC29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16F2-FC83-4EAC-B08D-B6FF5348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02A8-3BBB-4981-981D-5320B9F2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639F0-5591-46E3-801C-BBCE9D407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EDA20-7E7E-46EE-B13E-A19EC30C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7879-CB44-4308-83F3-B361453A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C903-DFB0-4667-8857-BB63D49A8135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C9C0-0B13-41C8-B3AD-3C098BCF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A65B-6387-4531-AF86-92E1A056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3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BE15-DA33-4881-A6F1-AA5E1C79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8B9F-DF03-4A21-8900-F1ED822F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7138-497F-44B3-AAE6-DE070638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3781-4E22-460B-BE37-E841F6BCB3FA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9A7E-A393-4083-8D07-8C044486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3E59C-0E7B-4DC9-BAEB-A81DD6AD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6718-1F8D-49F0-8B3D-8C288006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320BC-107D-474E-9037-2A4A7238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68F0-DCFA-4E0B-AC2B-4E872C6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7BCC-DC7D-4D7B-B8CB-1D31A50D4423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C11E-1785-494E-8D83-4D2B9B7F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ED679-9BD6-4487-889B-69530A79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F482-1E2A-4833-96BD-05230AB7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D4AA-6EB0-4709-99EF-13D7B472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9AAC2-441C-4421-BCDF-D3ECAFFA2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789D1-400D-4BFA-BDBE-BDE5252E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0DEB-4405-4A0A-97FC-81A4722951A9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2E3DE-BF44-46C4-B2FC-62813863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0368-C5DF-481F-BD75-2800C0D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117C-C93B-4E6B-8487-B2A7DA65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65B4-1A22-4456-84C7-51C6D5CE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F6075-2FFC-4F95-840F-C6524424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B2E88-9D1A-40E5-A7F8-782FEB4B7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AF21F-8994-41B6-99FD-E396EC2B1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3BBE3-D5DE-44A7-9166-10BE6225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EBF-D3E0-40DB-9D85-9109D0F5C960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F023F-FC2B-45EE-BCA4-AEE58DFD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6F754-1706-4BE7-A5CD-F77E0CB6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2A12-3A11-4BD6-B784-CBA66D86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9F59A-CA60-4F45-A0A0-3E24AD66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01DF-C89C-48D6-9286-96840E9A8E82}" type="datetime1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C10FD-41DE-4823-AC85-64F51366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ADD78-D94B-40CA-B7C9-CA40CF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36022-5756-41E5-9F3A-FA3CAF63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391D-B80E-4AF9-9DC3-CBAC45358375}" type="datetime1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EF4FB-BED7-4EA9-8F6A-EBC18B68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0F60F-AF50-49A9-BBEA-BCC36510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2348-ACAB-4065-9C6E-2BF88B35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69AB-B045-4209-A9BD-738B61C8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25F4-B278-4650-9304-B81444E8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D7EB-16BA-4165-B2EC-D5C19E98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33F-2776-4E05-87FE-5054407F849E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CBD4-4D7C-4269-A70E-381D92E9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C914-DB9D-4078-A706-609E2A58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1A57-17F4-4C1C-AA99-6BFD8A05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28FCE-AC3B-4054-965F-E92F14094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E97EC-15BD-4050-A424-613344CF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A5FC6-E181-464E-A6CE-6C8731BC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8975-4F3A-4571-9045-1448D48CA861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0C03-B2E6-44DD-AFF3-2FC4CAF7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25A97-6790-41FF-92AF-FF49F65F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104F5-2E64-4ADC-AC88-18237808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4F26-F917-4E9E-AE88-1CBDF79B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C794-914A-4BE1-BD28-F0AAA4294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A3C4-F238-443C-8F0A-375865494FF5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7E22-D127-4326-A139-5E179885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B76E-1D0B-4E73-9485-59B135AC1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4223-E276-4A86-882D-343A0785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7" Type="http://schemas.openxmlformats.org/officeDocument/2006/relationships/image" Target="../media/image18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25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A7B3-FAF3-41A6-89FD-257E6599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Lab 2: Inverting and Noninverting OP-Amp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A1ED7-548B-41B4-A139-2A2D6CAE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EE316-08 Spring 2021</a:t>
            </a:r>
          </a:p>
        </p:txBody>
      </p:sp>
    </p:spTree>
    <p:extLst>
      <p:ext uri="{BB962C8B-B14F-4D97-AF65-F5344CB8AC3E}">
        <p14:creationId xmlns:p14="http://schemas.microsoft.com/office/powerpoint/2010/main" val="19904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7351-C3CC-4E55-9155-BD11E6C3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Calculations: Table 2.2 (Non-Inverting Amplifier)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87A1-C393-4542-A0E3-5E3F3C8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00B5B23-21C6-4760-835F-8499B1585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985435"/>
                  </p:ext>
                </p:extLst>
              </p:nvPr>
            </p:nvGraphicFramePr>
            <p:xfrm>
              <a:off x="1142313" y="1690688"/>
              <a:ext cx="10374186" cy="1738311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1729031">
                      <a:extLst>
                        <a:ext uri="{9D8B030D-6E8A-4147-A177-3AD203B41FA5}">
                          <a16:colId xmlns:a16="http://schemas.microsoft.com/office/drawing/2014/main" val="1236945635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286562231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4249623683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3933894141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2715315818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1210481249"/>
                        </a:ext>
                      </a:extLst>
                    </a:gridCol>
                  </a:tblGrid>
                  <a:tr h="5794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𝐈𝐍𝐩𝐩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𝐈𝐍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𝐎𝐔𝐓𝐩𝐩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𝐆𝐚𝐢𝐧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𝐎𝐔𝐓𝐫𝐦𝐬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2674802"/>
                      </a:ext>
                    </a:extLst>
                  </a:tr>
                  <a:tr h="57943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1.059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0568478"/>
                      </a:ext>
                    </a:extLst>
                  </a:tr>
                  <a:tr h="57943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1.412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0037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00B5B23-21C6-4760-835F-8499B1585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985435"/>
                  </p:ext>
                </p:extLst>
              </p:nvPr>
            </p:nvGraphicFramePr>
            <p:xfrm>
              <a:off x="1142313" y="1690688"/>
              <a:ext cx="10374186" cy="1738311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1729031">
                      <a:extLst>
                        <a:ext uri="{9D8B030D-6E8A-4147-A177-3AD203B41FA5}">
                          <a16:colId xmlns:a16="http://schemas.microsoft.com/office/drawing/2014/main" val="1236945635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286562231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4249623683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3933894141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2715315818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1210481249"/>
                        </a:ext>
                      </a:extLst>
                    </a:gridCol>
                  </a:tblGrid>
                  <a:tr h="5794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105" r="-500352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105" r="-400352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105" r="-300352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60" t="-2105" r="-20141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648" t="-2105" r="-1007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9648" t="-2105" r="-704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674802"/>
                      </a:ext>
                    </a:extLst>
                  </a:tr>
                  <a:tr h="57943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1.059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0568478"/>
                      </a:ext>
                    </a:extLst>
                  </a:tr>
                  <a:tr h="57943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4.0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1.412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00372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00BF4-2515-4E1C-8155-D66EE3986D15}"/>
                  </a:ext>
                </a:extLst>
              </p:cNvPr>
              <p:cNvSpPr txBox="1"/>
              <p:nvPr/>
            </p:nvSpPr>
            <p:spPr>
              <a:xfrm>
                <a:off x="153774" y="3768795"/>
                <a:ext cx="3334216" cy="277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𝑶𝑼𝑻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box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box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00BF4-2515-4E1C-8155-D66EE398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4" y="3768795"/>
                <a:ext cx="3334216" cy="2770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332040-CFF2-4A74-8C95-9FB4198FDDC6}"/>
                  </a:ext>
                </a:extLst>
              </p:cNvPr>
              <p:cNvSpPr txBox="1"/>
              <p:nvPr/>
            </p:nvSpPr>
            <p:spPr>
              <a:xfrm>
                <a:off x="3892427" y="4092070"/>
                <a:ext cx="3334215" cy="1601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𝑶𝑼𝑻𝒑𝒑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𝑰𝑵𝒑𝒑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332040-CFF2-4A74-8C95-9FB4198FD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27" y="4092070"/>
                <a:ext cx="3334215" cy="16012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DD8DDF-A5B4-4905-BF45-A67A348AE9BA}"/>
                  </a:ext>
                </a:extLst>
              </p:cNvPr>
              <p:cNvSpPr txBox="1"/>
              <p:nvPr/>
            </p:nvSpPr>
            <p:spPr>
              <a:xfrm>
                <a:off x="7631079" y="3908013"/>
                <a:ext cx="4206969" cy="1969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𝑶𝑼𝑻𝒓𝒎𝒔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𝑶𝑼𝑻𝒑𝒑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𝟑𝟓𝟑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𝟎𝟓𝟗</m:t>
                      </m:r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𝟑𝟓𝟑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DD8DDF-A5B4-4905-BF45-A67A348A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079" y="3908013"/>
                <a:ext cx="4206969" cy="1969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45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ACBF4D-A276-474C-987E-10AC976375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Multisim: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𝑶𝑼𝑻𝒑𝒑</m:t>
                        </m:r>
                      </m:sub>
                    </m:sSub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𝑶𝑼𝑻𝒓𝒎𝒔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ACBF4D-A276-474C-987E-10AC97637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444C-F75A-4DC8-93D5-1B563B4D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B6A086B-AA23-4ED9-9BAC-4ED0AE619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" b="15889"/>
          <a:stretch/>
        </p:blipFill>
        <p:spPr>
          <a:xfrm>
            <a:off x="754718" y="2256243"/>
            <a:ext cx="1582081" cy="410010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08F1E91-4318-4301-BD91-FB0F72E622B4}"/>
              </a:ext>
            </a:extLst>
          </p:cNvPr>
          <p:cNvSpPr/>
          <p:nvPr/>
        </p:nvSpPr>
        <p:spPr>
          <a:xfrm>
            <a:off x="2082799" y="5215467"/>
            <a:ext cx="313267" cy="21166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F3180-05C8-4F12-A66E-F56D473743E6}"/>
              </a:ext>
            </a:extLst>
          </p:cNvPr>
          <p:cNvSpPr txBox="1"/>
          <p:nvPr/>
        </p:nvSpPr>
        <p:spPr>
          <a:xfrm>
            <a:off x="402166" y="1788799"/>
            <a:ext cx="306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</a:t>
            </a:r>
            <a:r>
              <a:rPr lang="en-US" b="1" dirty="0"/>
              <a:t>measurement probe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D297B6E-706E-47C0-AA85-C4CFD10D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22" y="2158131"/>
            <a:ext cx="6003643" cy="4391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C9B84-67CB-484C-8E29-F5D356E16046}"/>
              </a:ext>
            </a:extLst>
          </p:cNvPr>
          <p:cNvSpPr txBox="1"/>
          <p:nvPr/>
        </p:nvSpPr>
        <p:spPr>
          <a:xfrm>
            <a:off x="3673751" y="1801935"/>
            <a:ext cx="38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Place the probe in the desired area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1E1D3-E051-46BF-A2F8-2BEF0F73B526}"/>
              </a:ext>
            </a:extLst>
          </p:cNvPr>
          <p:cNvSpPr txBox="1"/>
          <p:nvPr/>
        </p:nvSpPr>
        <p:spPr>
          <a:xfrm>
            <a:off x="7594599" y="1801935"/>
            <a:ext cx="44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Right click at the probe and select property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84CD3B-A8D7-40EA-8797-93D74EA7CF25}"/>
              </a:ext>
            </a:extLst>
          </p:cNvPr>
          <p:cNvSpPr/>
          <p:nvPr/>
        </p:nvSpPr>
        <p:spPr>
          <a:xfrm>
            <a:off x="5816599" y="2638710"/>
            <a:ext cx="1236133" cy="162002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293C1-74B3-40F5-A5BB-F5FB4E88A5C9}"/>
              </a:ext>
            </a:extLst>
          </p:cNvPr>
          <p:cNvSpPr/>
          <p:nvPr/>
        </p:nvSpPr>
        <p:spPr>
          <a:xfrm>
            <a:off x="7298263" y="3242733"/>
            <a:ext cx="2861733" cy="254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6D3050-0233-4B26-8352-9155F1C4E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" b="1546"/>
          <a:stretch/>
        </p:blipFill>
        <p:spPr>
          <a:xfrm>
            <a:off x="180557" y="2284191"/>
            <a:ext cx="4764374" cy="4368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CBF4D-A276-474C-987E-10AC9763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Multisim: Measure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444C-F75A-4DC8-93D5-1B563B4D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F3180-05C8-4F12-A66E-F56D473743E6}"/>
              </a:ext>
            </a:extLst>
          </p:cNvPr>
          <p:cNvSpPr txBox="1"/>
          <p:nvPr/>
        </p:nvSpPr>
        <p:spPr>
          <a:xfrm>
            <a:off x="180557" y="1490149"/>
            <a:ext cx="466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Click </a:t>
            </a:r>
            <a:r>
              <a:rPr lang="en-US" b="1" dirty="0"/>
              <a:t>Simulate</a:t>
            </a:r>
            <a:r>
              <a:rPr lang="en-US" dirty="0"/>
              <a:t> -&gt; </a:t>
            </a:r>
            <a:r>
              <a:rPr lang="en-US" b="1" dirty="0"/>
              <a:t>Analyses</a:t>
            </a:r>
            <a:r>
              <a:rPr lang="en-US" dirty="0"/>
              <a:t> -&gt; </a:t>
            </a:r>
            <a:r>
              <a:rPr lang="en-US" b="1" dirty="0"/>
              <a:t>AC Analysis…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C9B84-67CB-484C-8E29-F5D356E16046}"/>
              </a:ext>
            </a:extLst>
          </p:cNvPr>
          <p:cNvSpPr txBox="1"/>
          <p:nvPr/>
        </p:nvSpPr>
        <p:spPr>
          <a:xfrm>
            <a:off x="180557" y="1843608"/>
            <a:ext cx="38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Select </a:t>
            </a:r>
            <a:r>
              <a:rPr lang="en-US" b="1" dirty="0"/>
              <a:t>Output</a:t>
            </a:r>
            <a:r>
              <a:rPr lang="en-US" dirty="0"/>
              <a:t> -&gt; </a:t>
            </a:r>
            <a:r>
              <a:rPr lang="en-US" b="1" dirty="0"/>
              <a:t>Add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1E1D3-E051-46BF-A2F8-2BEF0F73B526}"/>
                  </a:ext>
                </a:extLst>
              </p:cNvPr>
              <p:cNvSpPr txBox="1"/>
              <p:nvPr/>
            </p:nvSpPr>
            <p:spPr>
              <a:xfrm>
                <a:off x="5997512" y="2097659"/>
                <a:ext cx="5176624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Make sure you select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𝑶𝑼𝑻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𝑰𝑵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-&gt; </a:t>
                </a:r>
                <a:r>
                  <a:rPr lang="en-US" b="1" dirty="0"/>
                  <a:t>OK </a:t>
                </a:r>
                <a:r>
                  <a:rPr lang="en-US" dirty="0"/>
                  <a:t>-&gt;</a:t>
                </a:r>
                <a:r>
                  <a:rPr lang="en-US" b="1" dirty="0"/>
                  <a:t> Simulate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21E1D3-E051-46BF-A2F8-2BEF0F73B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12" y="2097659"/>
                <a:ext cx="5176624" cy="524118"/>
              </a:xfrm>
              <a:prstGeom prst="rect">
                <a:avLst/>
              </a:prstGeom>
              <a:blipFill>
                <a:blip r:embed="rId3"/>
                <a:stretch>
                  <a:fillRect l="-1060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7A15E49-BE3A-40DC-ABF8-0A07C62539F5}"/>
              </a:ext>
            </a:extLst>
          </p:cNvPr>
          <p:cNvSpPr/>
          <p:nvPr/>
        </p:nvSpPr>
        <p:spPr>
          <a:xfrm>
            <a:off x="1323370" y="2621777"/>
            <a:ext cx="508000" cy="1891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D463A3-DFB1-47CF-BBAF-32CCF979B830}"/>
              </a:ext>
            </a:extLst>
          </p:cNvPr>
          <p:cNvSpPr/>
          <p:nvPr/>
        </p:nvSpPr>
        <p:spPr>
          <a:xfrm>
            <a:off x="1985885" y="4823110"/>
            <a:ext cx="1174751" cy="2907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ACA7F7C-2401-4171-822A-35838DC00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1777"/>
            <a:ext cx="4869602" cy="36198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F3904B-D252-4ECF-A76A-C5FC0CC2F62F}"/>
              </a:ext>
            </a:extLst>
          </p:cNvPr>
          <p:cNvSpPr/>
          <p:nvPr/>
        </p:nvSpPr>
        <p:spPr>
          <a:xfrm>
            <a:off x="8642655" y="5916890"/>
            <a:ext cx="754393" cy="2490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597EA2-5C57-4D20-80B3-3BBEFE157EF5}"/>
              </a:ext>
            </a:extLst>
          </p:cNvPr>
          <p:cNvSpPr/>
          <p:nvPr/>
        </p:nvSpPr>
        <p:spPr>
          <a:xfrm>
            <a:off x="6096000" y="5406560"/>
            <a:ext cx="1816812" cy="5103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B5BEBA-D17E-4CAA-B637-9715C3B74EEE}"/>
              </a:ext>
            </a:extLst>
          </p:cNvPr>
          <p:cNvSpPr/>
          <p:nvPr/>
        </p:nvSpPr>
        <p:spPr>
          <a:xfrm>
            <a:off x="6148134" y="4158743"/>
            <a:ext cx="1378785" cy="299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20D121-9EBC-4AD7-A84B-2926B733779A}"/>
                  </a:ext>
                </a:extLst>
              </p:cNvPr>
              <p:cNvSpPr txBox="1"/>
              <p:nvPr/>
            </p:nvSpPr>
            <p:spPr>
              <a:xfrm>
                <a:off x="5997512" y="6356350"/>
                <a:ext cx="4764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𝑶𝑼𝑻</m:t>
                        </m:r>
                      </m:sub>
                    </m:sSub>
                  </m:oMath>
                </a14:m>
                <a:r>
                  <a:rPr lang="en-US" sz="1400" dirty="0"/>
                  <a:t> is V(2)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𝑰𝑵</m:t>
                        </m:r>
                      </m:sub>
                    </m:sSub>
                  </m:oMath>
                </a14:m>
                <a:r>
                  <a:rPr lang="en-US" sz="1400" dirty="0"/>
                  <a:t> is V(3) in this case.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20D121-9EBC-4AD7-A84B-2926B733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12" y="6356350"/>
                <a:ext cx="4764374" cy="307777"/>
              </a:xfrm>
              <a:prstGeom prst="rect">
                <a:avLst/>
              </a:prstGeom>
              <a:blipFill>
                <a:blip r:embed="rId5"/>
                <a:stretch>
                  <a:fillRect l="-38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3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2888-B124-41E1-B89E-7455B85A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Multisim: Measure Gain (cont.)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99D28-71BB-4276-B682-BAC66349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3410BCE-B039-4B09-98A0-14297FF3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54" y="1996685"/>
            <a:ext cx="6599492" cy="4496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12381-CA3B-49DD-8B63-A78E3C14CFDD}"/>
                  </a:ext>
                </a:extLst>
              </p:cNvPr>
              <p:cNvSpPr txBox="1"/>
              <p:nvPr/>
            </p:nvSpPr>
            <p:spPr>
              <a:xfrm>
                <a:off x="699976" y="1506026"/>
                <a:ext cx="10952332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Move </a:t>
                </a:r>
                <a:r>
                  <a:rPr lang="en-US" b="1" dirty="0"/>
                  <a:t>Cursor</a:t>
                </a:r>
                <a:r>
                  <a:rPr lang="en-US" dirty="0"/>
                  <a:t> to the desired location. In this case, when x is equal to 1 kHz, y is equal to 3.9998. Note: 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𝑶𝑼𝑻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𝑰𝑵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12381-CA3B-49DD-8B63-A78E3C14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6" y="1506026"/>
                <a:ext cx="10952332" cy="524118"/>
              </a:xfrm>
              <a:prstGeom prst="rect">
                <a:avLst/>
              </a:prstGeom>
              <a:blipFill>
                <a:blip r:embed="rId3"/>
                <a:stretch>
                  <a:fillRect l="-501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EEA808-5CCB-46B2-BB75-9BE276F81B9E}"/>
              </a:ext>
            </a:extLst>
          </p:cNvPr>
          <p:cNvSpPr/>
          <p:nvPr/>
        </p:nvSpPr>
        <p:spPr>
          <a:xfrm>
            <a:off x="6467913" y="4211223"/>
            <a:ext cx="2743200" cy="28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1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9216-B415-41B6-B8F3-64D969AF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FD02-6165-45ED-891C-58EFFAB5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425" cy="4351338"/>
          </a:xfrm>
        </p:spPr>
        <p:txBody>
          <a:bodyPr>
            <a:normAutofit/>
          </a:bodyPr>
          <a:lstStyle/>
          <a:p>
            <a:r>
              <a:rPr lang="en-US" sz="3000" dirty="0">
                <a:highlight>
                  <a:srgbClr val="FFFF00"/>
                </a:highlight>
              </a:rPr>
              <a:t>Lab 2 Report &amp; Pre-lab 3 are due on Tuesday 2</a:t>
            </a:r>
            <a:r>
              <a:rPr lang="en-US" sz="3000" baseline="30000" dirty="0">
                <a:highlight>
                  <a:srgbClr val="FFFF00"/>
                </a:highlight>
              </a:rPr>
              <a:t>nd</a:t>
            </a:r>
            <a:r>
              <a:rPr lang="en-US" sz="3000" dirty="0">
                <a:highlight>
                  <a:srgbClr val="FFFF00"/>
                </a:highlight>
              </a:rPr>
              <a:t> February 2021 by midnight.</a:t>
            </a:r>
            <a:br>
              <a:rPr lang="en-US" sz="3000" dirty="0">
                <a:highlight>
                  <a:srgbClr val="FFFF00"/>
                </a:highlight>
              </a:rPr>
            </a:br>
            <a:endParaRPr lang="en-US" sz="3000" dirty="0">
              <a:highlight>
                <a:srgbClr val="FFFF00"/>
              </a:highlight>
            </a:endParaRPr>
          </a:p>
          <a:p>
            <a:r>
              <a:rPr lang="en-US" dirty="0"/>
              <a:t>Analyze Fig. 2.2-2.3 and complete Table 2.1-2.2</a:t>
            </a:r>
          </a:p>
          <a:p>
            <a:pPr lvl="1"/>
            <a:r>
              <a:rPr lang="en-US" dirty="0"/>
              <a:t>Calculations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strike="sngStrike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4156B-BA9D-4077-B8B7-64DABC2C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F27D-A3A9-4A01-BF2E-2115B166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808"/>
            <a:ext cx="10515600" cy="4351338"/>
          </a:xfrm>
        </p:spPr>
        <p:txBody>
          <a:bodyPr/>
          <a:lstStyle/>
          <a:p>
            <a:r>
              <a:rPr lang="en-US" b="1" dirty="0"/>
              <a:t>Purpose: </a:t>
            </a:r>
            <a:r>
              <a:rPr lang="en-US" dirty="0"/>
              <a:t>The goal of this laboratory is to examine inverting and noninverting Op-Amp configurations for both DC and AC inputs.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790B-1171-4E6F-9817-526F07A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BEB5-FE3E-45BE-98F8-6E9E9B8D2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C4DF-A370-43F8-8DCB-502D6A4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Operational Amplifier (Op-amp)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EE20-154A-4FC9-99C1-D12C04F0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552" y="1873518"/>
            <a:ext cx="6244517" cy="435133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A typical op-amp consists of an inverting input, a noninverting input, two dc power supply leads (positive and negative), and the output.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Generally, dc power supply leads are not included in circuit schematics, but we assume that they are being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D2609-BE09-463A-AEBA-F7427067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3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E657AF1-8CB7-4A47-ABB6-74DE8AE37B14}"/>
              </a:ext>
            </a:extLst>
          </p:cNvPr>
          <p:cNvSpPr/>
          <p:nvPr/>
        </p:nvSpPr>
        <p:spPr>
          <a:xfrm rot="5400000">
            <a:off x="2558008" y="3317878"/>
            <a:ext cx="1921398" cy="17825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3EBF1A-24C1-4939-BB03-DEB1850E18D5}"/>
              </a:ext>
            </a:extLst>
          </p:cNvPr>
          <p:cNvCxnSpPr>
            <a:cxnSpLocks/>
          </p:cNvCxnSpPr>
          <p:nvPr/>
        </p:nvCxnSpPr>
        <p:spPr>
          <a:xfrm>
            <a:off x="1840378" y="3752190"/>
            <a:ext cx="787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6F96C2-EF58-4C66-B7D3-AA9350CCFAA3}"/>
              </a:ext>
            </a:extLst>
          </p:cNvPr>
          <p:cNvCxnSpPr>
            <a:cxnSpLocks/>
          </p:cNvCxnSpPr>
          <p:nvPr/>
        </p:nvCxnSpPr>
        <p:spPr>
          <a:xfrm>
            <a:off x="1840378" y="4615819"/>
            <a:ext cx="787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CF6ACD-AC9E-4122-8211-27526B8F64BE}"/>
              </a:ext>
            </a:extLst>
          </p:cNvPr>
          <p:cNvSpPr txBox="1"/>
          <p:nvPr/>
        </p:nvSpPr>
        <p:spPr>
          <a:xfrm>
            <a:off x="2639032" y="3452174"/>
            <a:ext cx="33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2B650-1009-4378-8A33-E8D014C55347}"/>
              </a:ext>
            </a:extLst>
          </p:cNvPr>
          <p:cNvSpPr txBox="1"/>
          <p:nvPr/>
        </p:nvSpPr>
        <p:spPr>
          <a:xfrm>
            <a:off x="2639032" y="4303241"/>
            <a:ext cx="33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0CAF9D-BCFE-4452-8806-ECCD5BDD81F8}"/>
              </a:ext>
            </a:extLst>
          </p:cNvPr>
          <p:cNvCxnSpPr>
            <a:cxnSpLocks/>
          </p:cNvCxnSpPr>
          <p:nvPr/>
        </p:nvCxnSpPr>
        <p:spPr>
          <a:xfrm>
            <a:off x="4409957" y="4209128"/>
            <a:ext cx="787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A21EA1-A31C-4E05-936A-03BA3488F6B7}"/>
              </a:ext>
            </a:extLst>
          </p:cNvPr>
          <p:cNvCxnSpPr>
            <a:cxnSpLocks/>
          </p:cNvCxnSpPr>
          <p:nvPr/>
        </p:nvCxnSpPr>
        <p:spPr>
          <a:xfrm flipV="1">
            <a:off x="3507132" y="3022984"/>
            <a:ext cx="0" cy="698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D9366D-1CAF-41DE-A340-56317D0726E8}"/>
              </a:ext>
            </a:extLst>
          </p:cNvPr>
          <p:cNvCxnSpPr>
            <a:cxnSpLocks/>
          </p:cNvCxnSpPr>
          <p:nvPr/>
        </p:nvCxnSpPr>
        <p:spPr>
          <a:xfrm flipV="1">
            <a:off x="3518707" y="4691667"/>
            <a:ext cx="0" cy="698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9A2C26-DB57-4727-B7E7-2B85FD0B1ADD}"/>
              </a:ext>
            </a:extLst>
          </p:cNvPr>
          <p:cNvSpPr/>
          <p:nvPr/>
        </p:nvSpPr>
        <p:spPr>
          <a:xfrm>
            <a:off x="3431897" y="2887624"/>
            <a:ext cx="150470" cy="1504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0BE887-9702-4418-9DB9-BF909C881064}"/>
              </a:ext>
            </a:extLst>
          </p:cNvPr>
          <p:cNvSpPr/>
          <p:nvPr/>
        </p:nvSpPr>
        <p:spPr>
          <a:xfrm>
            <a:off x="3443472" y="5380162"/>
            <a:ext cx="150470" cy="1504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BF32C5-1ED1-40AA-86E2-69BA2F08FF1B}"/>
              </a:ext>
            </a:extLst>
          </p:cNvPr>
          <p:cNvSpPr txBox="1"/>
          <p:nvPr/>
        </p:nvSpPr>
        <p:spPr>
          <a:xfrm>
            <a:off x="2639032" y="2226115"/>
            <a:ext cx="197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 Supply Voltage (+Vs)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1AC4D-6D32-4AD7-91D8-7A714323EA96}"/>
              </a:ext>
            </a:extLst>
          </p:cNvPr>
          <p:cNvSpPr txBox="1"/>
          <p:nvPr/>
        </p:nvSpPr>
        <p:spPr>
          <a:xfrm>
            <a:off x="2529072" y="5530632"/>
            <a:ext cx="197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Negative Supply Voltage (-Vs)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BF705-B9F0-464E-8B8F-EF2CC3E971F9}"/>
              </a:ext>
            </a:extLst>
          </p:cNvPr>
          <p:cNvSpPr txBox="1"/>
          <p:nvPr/>
        </p:nvSpPr>
        <p:spPr>
          <a:xfrm>
            <a:off x="3935392" y="3864521"/>
            <a:ext cx="197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756166-D425-48B6-A579-EDE3CE1F44AB}"/>
                  </a:ext>
                </a:extLst>
              </p:cNvPr>
              <p:cNvSpPr txBox="1"/>
              <p:nvPr/>
            </p:nvSpPr>
            <p:spPr>
              <a:xfrm>
                <a:off x="350143" y="4272462"/>
                <a:ext cx="1996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Noninverting input</a:t>
                </a:r>
              </a:p>
              <a:p>
                <a:r>
                  <a:rPr lang="en-US" b="1" dirty="0"/>
                  <a:t>terminal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756166-D425-48B6-A579-EDE3CE1F4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43" y="4272462"/>
                <a:ext cx="1996632" cy="646331"/>
              </a:xfrm>
              <a:prstGeom prst="rect">
                <a:avLst/>
              </a:prstGeom>
              <a:blipFill>
                <a:blip r:embed="rId2"/>
                <a:stretch>
                  <a:fillRect l="-2439" t="-5660" r="-12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9BD447-A7FC-490C-981C-7DE7EA76B020}"/>
                  </a:ext>
                </a:extLst>
              </p:cNvPr>
              <p:cNvSpPr txBox="1"/>
              <p:nvPr/>
            </p:nvSpPr>
            <p:spPr>
              <a:xfrm>
                <a:off x="361720" y="3377841"/>
                <a:ext cx="1996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Inverting input</a:t>
                </a:r>
              </a:p>
              <a:p>
                <a:r>
                  <a:rPr lang="en-US" b="1" dirty="0"/>
                  <a:t>terminal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9BD447-A7FC-490C-981C-7DE7EA76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0" y="3377841"/>
                <a:ext cx="1996632" cy="646331"/>
              </a:xfrm>
              <a:prstGeom prst="rect">
                <a:avLst/>
              </a:prstGeom>
              <a:blipFill>
                <a:blip r:embed="rId3"/>
                <a:stretch>
                  <a:fillRect l="-24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41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C980-EA8F-4BC0-BE78-507AB64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‘Ideal’ Operational Amplifier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0A1A05E-09AE-4DC9-B0A0-DD41AA918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0" y="1856952"/>
            <a:ext cx="6360605" cy="40217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D7FE3-4EC5-4EF5-B60F-4E78EE7A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F30CB-E91B-44F8-B1E9-86BE54EEA901}"/>
                  </a:ext>
                </a:extLst>
              </p:cNvPr>
              <p:cNvSpPr txBox="1"/>
              <p:nvPr/>
            </p:nvSpPr>
            <p:spPr>
              <a:xfrm>
                <a:off x="7078233" y="1349120"/>
                <a:ext cx="49825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i="1" dirty="0"/>
                  <a:t>where: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is a constant called the open-loop gain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F30CB-E91B-44F8-B1E9-86BE54EEA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233" y="1349120"/>
                <a:ext cx="4982585" cy="1015663"/>
              </a:xfrm>
              <a:prstGeom prst="rect">
                <a:avLst/>
              </a:prstGeom>
              <a:blipFill>
                <a:blip r:embed="rId3"/>
                <a:stretch>
                  <a:fillRect l="-122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1057E3-0E79-4508-9EBA-D5AF14E6D21B}"/>
                  </a:ext>
                </a:extLst>
              </p:cNvPr>
              <p:cNvSpPr txBox="1"/>
              <p:nvPr/>
            </p:nvSpPr>
            <p:spPr>
              <a:xfrm>
                <a:off x="7078233" y="2383845"/>
                <a:ext cx="4982585" cy="2338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i="1" u="sng" dirty="0"/>
                  <a:t>* For an </a:t>
                </a:r>
                <a:r>
                  <a:rPr lang="en-US" sz="2000" b="1" i="1" u="sng" dirty="0"/>
                  <a:t>ideal amplifier, </a:t>
                </a:r>
                <a:r>
                  <a:rPr lang="en-US" sz="2000" i="1" u="sng" dirty="0"/>
                  <a:t>A is infinite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1057E3-0E79-4508-9EBA-D5AF14E6D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233" y="2383845"/>
                <a:ext cx="4982585" cy="2338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D7FF46-A132-4FFB-B74B-37FA504DC5D5}"/>
                  </a:ext>
                </a:extLst>
              </p:cNvPr>
              <p:cNvSpPr txBox="1"/>
              <p:nvPr/>
            </p:nvSpPr>
            <p:spPr>
              <a:xfrm>
                <a:off x="1034006" y="2652696"/>
                <a:ext cx="104172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D7FF46-A132-4FFB-B74B-37FA504D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06" y="2652696"/>
                <a:ext cx="10417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2A439-E5F6-4E23-9FC1-EFF59D4F77F1}"/>
                  </a:ext>
                </a:extLst>
              </p:cNvPr>
              <p:cNvSpPr txBox="1"/>
              <p:nvPr/>
            </p:nvSpPr>
            <p:spPr>
              <a:xfrm>
                <a:off x="1406325" y="4012030"/>
                <a:ext cx="104172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2A439-E5F6-4E23-9FC1-EFF59D4F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25" y="4012030"/>
                <a:ext cx="10417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7D4EF9-5A05-4953-9D3B-94F5410C6E3C}"/>
              </a:ext>
            </a:extLst>
          </p:cNvPr>
          <p:cNvCxnSpPr>
            <a:cxnSpLocks/>
          </p:cNvCxnSpPr>
          <p:nvPr/>
        </p:nvCxnSpPr>
        <p:spPr>
          <a:xfrm>
            <a:off x="2075727" y="1524856"/>
            <a:ext cx="162045" cy="92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592B76-C4FF-479A-BABC-2AADD4894C84}"/>
              </a:ext>
            </a:extLst>
          </p:cNvPr>
          <p:cNvSpPr txBox="1"/>
          <p:nvPr/>
        </p:nvSpPr>
        <p:spPr>
          <a:xfrm>
            <a:off x="1205012" y="903661"/>
            <a:ext cx="17414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inverting input terminal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E6CEDD-9265-469C-923D-A1F566B7FF8E}"/>
              </a:ext>
            </a:extLst>
          </p:cNvPr>
          <p:cNvCxnSpPr>
            <a:cxnSpLocks/>
          </p:cNvCxnSpPr>
          <p:nvPr/>
        </p:nvCxnSpPr>
        <p:spPr>
          <a:xfrm flipV="1">
            <a:off x="1927185" y="4042510"/>
            <a:ext cx="434532" cy="167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F3EAC-86A3-4960-9D0C-56268DD69D3E}"/>
              </a:ext>
            </a:extLst>
          </p:cNvPr>
          <p:cNvSpPr txBox="1"/>
          <p:nvPr/>
        </p:nvSpPr>
        <p:spPr>
          <a:xfrm>
            <a:off x="706055" y="5657841"/>
            <a:ext cx="21149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noninverting input terminal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9B205D-CE63-4B57-91F4-3AA1F2E214A3}"/>
                  </a:ext>
                </a:extLst>
              </p:cNvPr>
              <p:cNvSpPr txBox="1"/>
              <p:nvPr/>
            </p:nvSpPr>
            <p:spPr>
              <a:xfrm>
                <a:off x="4283756" y="4592324"/>
                <a:ext cx="763929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/>
                  <a:t>Summary for an ideal op-amp: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inverting input terminal is equal to zero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noninverting input terminal is equal to zero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</m:t>
                    </m:r>
                  </m:oMath>
                </a14:m>
                <a:r>
                  <a:rPr lang="en-US" sz="2000" dirty="0"/>
                  <a:t>,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input impedance of an ideal op-amp is infinite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output impedance of an ideal op-amp is zero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9B205D-CE63-4B57-91F4-3AA1F2E21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56" y="4592324"/>
                <a:ext cx="7639291" cy="1938992"/>
              </a:xfrm>
              <a:prstGeom prst="rect">
                <a:avLst/>
              </a:prstGeom>
              <a:blipFill>
                <a:blip r:embed="rId7"/>
                <a:stretch>
                  <a:fillRect l="-878" t="-1572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E7B322-4CE7-473A-96C7-5C21C999CEDE}"/>
                  </a:ext>
                </a:extLst>
              </p:cNvPr>
              <p:cNvSpPr txBox="1"/>
              <p:nvPr/>
            </p:nvSpPr>
            <p:spPr>
              <a:xfrm>
                <a:off x="2448046" y="2725074"/>
                <a:ext cx="118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E7B322-4CE7-473A-96C7-5C21C999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46" y="2725074"/>
                <a:ext cx="11837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0DCF4-F531-4207-B708-DDEB12BD307D}"/>
                  </a:ext>
                </a:extLst>
              </p:cNvPr>
              <p:cNvSpPr txBox="1"/>
              <p:nvPr/>
            </p:nvSpPr>
            <p:spPr>
              <a:xfrm>
                <a:off x="3691860" y="2265080"/>
                <a:ext cx="118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0DCF4-F531-4207-B708-DDEB12BD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60" y="2265080"/>
                <a:ext cx="11837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6F1A0A-A36D-4713-88F9-E93279F97F2E}"/>
              </a:ext>
            </a:extLst>
          </p:cNvPr>
          <p:cNvCxnSpPr>
            <a:cxnSpLocks/>
          </p:cNvCxnSpPr>
          <p:nvPr/>
        </p:nvCxnSpPr>
        <p:spPr>
          <a:xfrm flipH="1">
            <a:off x="3830757" y="2634412"/>
            <a:ext cx="306276" cy="517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90C6A2-EB14-4117-8CBC-33A2B0F5E35E}"/>
                  </a:ext>
                </a:extLst>
              </p:cNvPr>
              <p:cNvSpPr txBox="1"/>
              <p:nvPr/>
            </p:nvSpPr>
            <p:spPr>
              <a:xfrm>
                <a:off x="1554866" y="3374900"/>
                <a:ext cx="494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90C6A2-EB14-4117-8CBC-33A2B0F5E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66" y="3374900"/>
                <a:ext cx="4948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E3AD02-767B-44E2-A20D-58DBF11FAAC9}"/>
                  </a:ext>
                </a:extLst>
              </p:cNvPr>
              <p:cNvSpPr txBox="1"/>
              <p:nvPr/>
            </p:nvSpPr>
            <p:spPr>
              <a:xfrm>
                <a:off x="1554865" y="2034853"/>
                <a:ext cx="494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E3AD02-767B-44E2-A20D-58DBF11F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65" y="2034853"/>
                <a:ext cx="4948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11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B10A-BBF0-47CF-8FF9-FF1FFE97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Inverting Amplifier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06A8914D-BF55-4E35-8C50-E16ACB3B5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9" y="1491263"/>
            <a:ext cx="5903201" cy="31598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A65F2-9DD9-4FD8-9C04-57CA8DE1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AF180C-EFFE-4248-AF75-F5397954ACE4}"/>
                  </a:ext>
                </a:extLst>
              </p:cNvPr>
              <p:cNvSpPr txBox="1"/>
              <p:nvPr/>
            </p:nvSpPr>
            <p:spPr>
              <a:xfrm>
                <a:off x="6899581" y="1443548"/>
                <a:ext cx="4982585" cy="133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r>
                  <a:rPr lang="en-US" sz="2000" i="1" dirty="0"/>
                  <a:t>where: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 is a constant called the closed-loop gain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AF180C-EFFE-4248-AF75-F5397954A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81" y="1443548"/>
                <a:ext cx="4982585" cy="1335879"/>
              </a:xfrm>
              <a:prstGeom prst="rect">
                <a:avLst/>
              </a:prstGeom>
              <a:blipFill>
                <a:blip r:embed="rId3"/>
                <a:stretch>
                  <a:fillRect l="-1346" b="-7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74A38D2-60AA-42FC-8D87-5E21183A0263}"/>
              </a:ext>
            </a:extLst>
          </p:cNvPr>
          <p:cNvSpPr/>
          <p:nvPr/>
        </p:nvSpPr>
        <p:spPr>
          <a:xfrm>
            <a:off x="1169043" y="2382512"/>
            <a:ext cx="914400" cy="7060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2289B4-A3F9-44DA-8CB9-957B41A51FEF}"/>
              </a:ext>
            </a:extLst>
          </p:cNvPr>
          <p:cNvSpPr/>
          <p:nvPr/>
        </p:nvSpPr>
        <p:spPr>
          <a:xfrm>
            <a:off x="3098099" y="1443548"/>
            <a:ext cx="914400" cy="7060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F8333-4166-46B0-A5E4-2BC32C3343D4}"/>
                  </a:ext>
                </a:extLst>
              </p:cNvPr>
              <p:cNvSpPr txBox="1"/>
              <p:nvPr/>
            </p:nvSpPr>
            <p:spPr>
              <a:xfrm>
                <a:off x="192853" y="4745902"/>
                <a:ext cx="763929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/>
                  <a:t>Summary for an ideal op-amp: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inverting input terminal is equal to zero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noninverting input terminal is equal to zero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</m:t>
                    </m:r>
                  </m:oMath>
                </a14:m>
                <a:r>
                  <a:rPr lang="en-US" sz="2000" dirty="0"/>
                  <a:t>,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input impedance of an ideal op-amp is infinite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output impedance of an ideal op-amp is zero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F8333-4166-46B0-A5E4-2BC32C334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3" y="4745902"/>
                <a:ext cx="7639291" cy="1938992"/>
              </a:xfrm>
              <a:prstGeom prst="rect">
                <a:avLst/>
              </a:prstGeom>
              <a:blipFill>
                <a:blip r:embed="rId4"/>
                <a:stretch>
                  <a:fillRect l="-878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347F2C-196F-43BA-8E11-7CA67B76A2CA}"/>
              </a:ext>
            </a:extLst>
          </p:cNvPr>
          <p:cNvCxnSpPr>
            <a:cxnSpLocks/>
          </p:cNvCxnSpPr>
          <p:nvPr/>
        </p:nvCxnSpPr>
        <p:spPr>
          <a:xfrm>
            <a:off x="2759003" y="3175142"/>
            <a:ext cx="383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98CEB-599B-4176-B5AB-D330044376C0}"/>
                  </a:ext>
                </a:extLst>
              </p:cNvPr>
              <p:cNvSpPr txBox="1"/>
              <p:nvPr/>
            </p:nvSpPr>
            <p:spPr>
              <a:xfrm>
                <a:off x="2838607" y="3180077"/>
                <a:ext cx="25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98CEB-599B-4176-B5AB-D33004437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607" y="3180077"/>
                <a:ext cx="259492" cy="369332"/>
              </a:xfrm>
              <a:prstGeom prst="rect">
                <a:avLst/>
              </a:prstGeom>
              <a:blipFill>
                <a:blip r:embed="rId5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8727B3-4227-4E8F-B157-DE72DFD789B4}"/>
                  </a:ext>
                </a:extLst>
              </p:cNvPr>
              <p:cNvSpPr txBox="1"/>
              <p:nvPr/>
            </p:nvSpPr>
            <p:spPr>
              <a:xfrm>
                <a:off x="6941704" y="2943055"/>
                <a:ext cx="4982585" cy="341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</a:rPr>
                  <a:t>KCL at node 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𝑶𝑼𝑻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8727B3-4227-4E8F-B157-DE72DFD78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04" y="2943055"/>
                <a:ext cx="4982585" cy="3416192"/>
              </a:xfrm>
              <a:prstGeom prst="rect">
                <a:avLst/>
              </a:prstGeom>
              <a:blipFill>
                <a:blip r:embed="rId6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D72C5-1072-4185-B570-9D2AE2368399}"/>
                  </a:ext>
                </a:extLst>
              </p:cNvPr>
              <p:cNvSpPr txBox="1"/>
              <p:nvPr/>
            </p:nvSpPr>
            <p:spPr>
              <a:xfrm>
                <a:off x="605095" y="996402"/>
                <a:ext cx="18689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D72C5-1072-4185-B570-9D2AE2368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5" y="996402"/>
                <a:ext cx="186895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A89C0D-1D1D-426E-AD4E-43D7A8BA91A5}"/>
              </a:ext>
            </a:extLst>
          </p:cNvPr>
          <p:cNvCxnSpPr>
            <a:cxnSpLocks/>
          </p:cNvCxnSpPr>
          <p:nvPr/>
        </p:nvCxnSpPr>
        <p:spPr>
          <a:xfrm>
            <a:off x="2394625" y="791337"/>
            <a:ext cx="235544" cy="17945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918BAD-55C4-48E0-B0D6-8B4CDDFD8799}"/>
              </a:ext>
            </a:extLst>
          </p:cNvPr>
          <p:cNvSpPr txBox="1"/>
          <p:nvPr/>
        </p:nvSpPr>
        <p:spPr>
          <a:xfrm>
            <a:off x="1523910" y="218959"/>
            <a:ext cx="17414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inverting input terminal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5628D8-C8C1-4100-AA7B-BCCFBA327ECB}"/>
              </a:ext>
            </a:extLst>
          </p:cNvPr>
          <p:cNvCxnSpPr>
            <a:cxnSpLocks/>
          </p:cNvCxnSpPr>
          <p:nvPr/>
        </p:nvCxnSpPr>
        <p:spPr>
          <a:xfrm flipV="1">
            <a:off x="1626243" y="3215473"/>
            <a:ext cx="1006778" cy="6460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AD425E-F725-47DB-A747-6D23B4EE5BBF}"/>
              </a:ext>
            </a:extLst>
          </p:cNvPr>
          <p:cNvSpPr txBox="1"/>
          <p:nvPr/>
        </p:nvSpPr>
        <p:spPr>
          <a:xfrm>
            <a:off x="14639" y="3863156"/>
            <a:ext cx="21149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noninverting input terminal</a:t>
            </a:r>
          </a:p>
        </p:txBody>
      </p:sp>
    </p:spTree>
    <p:extLst>
      <p:ext uri="{BB962C8B-B14F-4D97-AF65-F5344CB8AC3E}">
        <p14:creationId xmlns:p14="http://schemas.microsoft.com/office/powerpoint/2010/main" val="143357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B10A-BBF0-47CF-8FF9-FF1FFE97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Inverting Amplifier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06A8914D-BF55-4E35-8C50-E16ACB3B5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9" y="1491263"/>
            <a:ext cx="5903201" cy="31598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A65F2-9DD9-4FD8-9C04-57CA8DE1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4A38D2-60AA-42FC-8D87-5E21183A0263}"/>
              </a:ext>
            </a:extLst>
          </p:cNvPr>
          <p:cNvSpPr/>
          <p:nvPr/>
        </p:nvSpPr>
        <p:spPr>
          <a:xfrm>
            <a:off x="1169043" y="2382512"/>
            <a:ext cx="914400" cy="7060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2289B4-A3F9-44DA-8CB9-957B41A51FEF}"/>
              </a:ext>
            </a:extLst>
          </p:cNvPr>
          <p:cNvSpPr/>
          <p:nvPr/>
        </p:nvSpPr>
        <p:spPr>
          <a:xfrm>
            <a:off x="3098099" y="1443548"/>
            <a:ext cx="914400" cy="70605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F8333-4166-46B0-A5E4-2BC32C3343D4}"/>
                  </a:ext>
                </a:extLst>
              </p:cNvPr>
              <p:cNvSpPr txBox="1"/>
              <p:nvPr/>
            </p:nvSpPr>
            <p:spPr>
              <a:xfrm>
                <a:off x="192853" y="4745902"/>
                <a:ext cx="763929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/>
                  <a:t>Summary for an ideal op-amp: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inverting input terminal is equal to zero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noninverting input terminal is equal to zero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</m:t>
                    </m:r>
                  </m:oMath>
                </a14:m>
                <a:r>
                  <a:rPr lang="en-US" sz="2000" dirty="0"/>
                  <a:t>,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input impedance of an ideal op-amp is infinite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output impedance of an ideal op-amp is zero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F8333-4166-46B0-A5E4-2BC32C334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3" y="4745902"/>
                <a:ext cx="7639291" cy="1938992"/>
              </a:xfrm>
              <a:prstGeom prst="rect">
                <a:avLst/>
              </a:prstGeom>
              <a:blipFill>
                <a:blip r:embed="rId4"/>
                <a:stretch>
                  <a:fillRect l="-878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347F2C-196F-43BA-8E11-7CA67B76A2CA}"/>
              </a:ext>
            </a:extLst>
          </p:cNvPr>
          <p:cNvCxnSpPr>
            <a:cxnSpLocks/>
          </p:cNvCxnSpPr>
          <p:nvPr/>
        </p:nvCxnSpPr>
        <p:spPr>
          <a:xfrm>
            <a:off x="2759003" y="3175142"/>
            <a:ext cx="383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98CEB-599B-4176-B5AB-D330044376C0}"/>
                  </a:ext>
                </a:extLst>
              </p:cNvPr>
              <p:cNvSpPr txBox="1"/>
              <p:nvPr/>
            </p:nvSpPr>
            <p:spPr>
              <a:xfrm>
                <a:off x="2838607" y="3180077"/>
                <a:ext cx="25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98CEB-599B-4176-B5AB-D33004437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607" y="3180077"/>
                <a:ext cx="259492" cy="369332"/>
              </a:xfrm>
              <a:prstGeom prst="rect">
                <a:avLst/>
              </a:prstGeom>
              <a:blipFill>
                <a:blip r:embed="rId5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8727B3-4227-4E8F-B157-DE72DFD789B4}"/>
                  </a:ext>
                </a:extLst>
              </p:cNvPr>
              <p:cNvSpPr txBox="1"/>
              <p:nvPr/>
            </p:nvSpPr>
            <p:spPr>
              <a:xfrm>
                <a:off x="8610600" y="690865"/>
                <a:ext cx="3367104" cy="1032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𝑶𝑼𝑻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8727B3-4227-4E8F-B157-DE72DFD78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90865"/>
                <a:ext cx="3367104" cy="10321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D72C5-1072-4185-B570-9D2AE2368399}"/>
                  </a:ext>
                </a:extLst>
              </p:cNvPr>
              <p:cNvSpPr txBox="1"/>
              <p:nvPr/>
            </p:nvSpPr>
            <p:spPr>
              <a:xfrm>
                <a:off x="605095" y="996402"/>
                <a:ext cx="18689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D72C5-1072-4185-B570-9D2AE2368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5" y="996402"/>
                <a:ext cx="186895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3DD0DEB-C6A0-444F-AD84-02B1E4702B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72" b="3946"/>
          <a:stretch/>
        </p:blipFill>
        <p:spPr>
          <a:xfrm>
            <a:off x="7499827" y="1660782"/>
            <a:ext cx="4432208" cy="36578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BF77DF-53EC-45E1-8043-C9741F2CC71D}"/>
              </a:ext>
            </a:extLst>
          </p:cNvPr>
          <p:cNvSpPr txBox="1"/>
          <p:nvPr/>
        </p:nvSpPr>
        <p:spPr>
          <a:xfrm>
            <a:off x="8342998" y="1963549"/>
            <a:ext cx="131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Signal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768F5B-39C9-40C2-9E49-26935F0BC666}"/>
              </a:ext>
            </a:extLst>
          </p:cNvPr>
          <p:cNvCxnSpPr/>
          <p:nvPr/>
        </p:nvCxnSpPr>
        <p:spPr>
          <a:xfrm>
            <a:off x="8682605" y="2280416"/>
            <a:ext cx="0" cy="583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7C9975-9861-46AE-826E-0DDDAB84D3AF}"/>
              </a:ext>
            </a:extLst>
          </p:cNvPr>
          <p:cNvSpPr txBox="1"/>
          <p:nvPr/>
        </p:nvSpPr>
        <p:spPr>
          <a:xfrm>
            <a:off x="8226950" y="5252319"/>
            <a:ext cx="184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Output Signal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DB06DD-1B06-4363-BB81-45915EBEEFB0}"/>
              </a:ext>
            </a:extLst>
          </p:cNvPr>
          <p:cNvCxnSpPr>
            <a:cxnSpLocks/>
          </p:cNvCxnSpPr>
          <p:nvPr/>
        </p:nvCxnSpPr>
        <p:spPr>
          <a:xfrm flipV="1">
            <a:off x="8682605" y="4560248"/>
            <a:ext cx="0" cy="758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C00385-A644-4933-82C7-D0AF9B4FF69D}"/>
              </a:ext>
            </a:extLst>
          </p:cNvPr>
          <p:cNvCxnSpPr/>
          <p:nvPr/>
        </p:nvCxnSpPr>
        <p:spPr>
          <a:xfrm>
            <a:off x="7806977" y="3454167"/>
            <a:ext cx="4038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9DCF88-D0BF-455A-9A0D-C780DDE3B849}"/>
              </a:ext>
            </a:extLst>
          </p:cNvPr>
          <p:cNvSpPr txBox="1"/>
          <p:nvPr/>
        </p:nvSpPr>
        <p:spPr>
          <a:xfrm>
            <a:off x="7832144" y="5635462"/>
            <a:ext cx="409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* Output signal is completely out of phase with respect to the input signal. *</a:t>
            </a:r>
          </a:p>
        </p:txBody>
      </p:sp>
    </p:spTree>
    <p:extLst>
      <p:ext uri="{BB962C8B-B14F-4D97-AF65-F5344CB8AC3E}">
        <p14:creationId xmlns:p14="http://schemas.microsoft.com/office/powerpoint/2010/main" val="363018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1F56-BF9F-42A4-96A5-FFE9165F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Non-Inverting Amplifier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4A8F3-A189-43CD-A952-8050A2E9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F16FAB0-1B61-45B6-9402-429884046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3" y="956989"/>
            <a:ext cx="5613636" cy="3788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1EBA-6689-4E6F-80EE-0FE768468C6C}"/>
                  </a:ext>
                </a:extLst>
              </p:cNvPr>
              <p:cNvSpPr txBox="1"/>
              <p:nvPr/>
            </p:nvSpPr>
            <p:spPr>
              <a:xfrm>
                <a:off x="192853" y="4745902"/>
                <a:ext cx="763929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/>
                  <a:t>Summary for an ideal op-amp: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inverting input terminal is equal to zero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noninverting input terminal is equal to zero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</m:t>
                    </m:r>
                  </m:oMath>
                </a14:m>
                <a:r>
                  <a:rPr lang="en-US" sz="2000" dirty="0"/>
                  <a:t>,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input impedance of an ideal op-amp is infinite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output impedance of an ideal op-amp is zero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1EBA-6689-4E6F-80EE-0FE768468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3" y="4745902"/>
                <a:ext cx="7639291" cy="1938992"/>
              </a:xfrm>
              <a:prstGeom prst="rect">
                <a:avLst/>
              </a:prstGeom>
              <a:blipFill>
                <a:blip r:embed="rId3"/>
                <a:stretch>
                  <a:fillRect l="-878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C5CB69-FBF0-4FB2-8D9C-BF02990F2A27}"/>
                  </a:ext>
                </a:extLst>
              </p:cNvPr>
              <p:cNvSpPr txBox="1"/>
              <p:nvPr/>
            </p:nvSpPr>
            <p:spPr>
              <a:xfrm>
                <a:off x="605095" y="996402"/>
                <a:ext cx="18689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𝑰𝑵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C5CB69-FBF0-4FB2-8D9C-BF02990F2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5" y="996402"/>
                <a:ext cx="1868959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43899-7AE0-4259-86F4-2C954954DEC3}"/>
              </a:ext>
            </a:extLst>
          </p:cNvPr>
          <p:cNvCxnSpPr>
            <a:cxnSpLocks/>
          </p:cNvCxnSpPr>
          <p:nvPr/>
        </p:nvCxnSpPr>
        <p:spPr>
          <a:xfrm>
            <a:off x="2686475" y="2979266"/>
            <a:ext cx="383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7B66C-5773-40C6-984E-7A6AAAE6E0F9}"/>
                  </a:ext>
                </a:extLst>
              </p:cNvPr>
              <p:cNvSpPr txBox="1"/>
              <p:nvPr/>
            </p:nvSpPr>
            <p:spPr>
              <a:xfrm>
                <a:off x="2766079" y="2984201"/>
                <a:ext cx="25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7B66C-5773-40C6-984E-7A6AAAE6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079" y="2984201"/>
                <a:ext cx="259492" cy="369332"/>
              </a:xfrm>
              <a:prstGeom prst="rect">
                <a:avLst/>
              </a:prstGeom>
              <a:blipFill>
                <a:blip r:embed="rId5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359154-DD92-4866-A685-C2E1C7023587}"/>
                  </a:ext>
                </a:extLst>
              </p:cNvPr>
              <p:cNvSpPr txBox="1"/>
              <p:nvPr/>
            </p:nvSpPr>
            <p:spPr>
              <a:xfrm>
                <a:off x="6771053" y="1196457"/>
                <a:ext cx="5202194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359154-DD92-4866-A685-C2E1C7023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053" y="1196457"/>
                <a:ext cx="5202194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3C6875-3756-4E35-964A-8BB47A83371F}"/>
                  </a:ext>
                </a:extLst>
              </p:cNvPr>
              <p:cNvSpPr txBox="1"/>
              <p:nvPr/>
            </p:nvSpPr>
            <p:spPr>
              <a:xfrm>
                <a:off x="7533383" y="2071786"/>
                <a:ext cx="4568675" cy="4413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</a:rPr>
                  <a:t>KCL at node 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0 − 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𝑂𝑈𝑇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𝑶𝑼𝑻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3C6875-3756-4E35-964A-8BB47A833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383" y="2071786"/>
                <a:ext cx="4568675" cy="4413709"/>
              </a:xfrm>
              <a:prstGeom prst="rect">
                <a:avLst/>
              </a:prstGeom>
              <a:blipFill>
                <a:blip r:embed="rId7"/>
                <a:stretch>
                  <a:fillRect l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44DF672-153A-48EA-A612-C13998DCD182}"/>
              </a:ext>
            </a:extLst>
          </p:cNvPr>
          <p:cNvSpPr txBox="1"/>
          <p:nvPr/>
        </p:nvSpPr>
        <p:spPr>
          <a:xfrm>
            <a:off x="2204330" y="2303626"/>
            <a:ext cx="21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2328A-218C-4F7D-8CCE-8E00AEFC0F94}"/>
              </a:ext>
            </a:extLst>
          </p:cNvPr>
          <p:cNvSpPr txBox="1"/>
          <p:nvPr/>
        </p:nvSpPr>
        <p:spPr>
          <a:xfrm>
            <a:off x="7375953" y="1356564"/>
            <a:ext cx="92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Recall,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52D3C1-649B-4F90-978C-9420AEF431FD}"/>
              </a:ext>
            </a:extLst>
          </p:cNvPr>
          <p:cNvSpPr/>
          <p:nvPr/>
        </p:nvSpPr>
        <p:spPr>
          <a:xfrm>
            <a:off x="1173892" y="2042756"/>
            <a:ext cx="864972" cy="93650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874066-36C6-4A64-AC65-8A303E6DF76E}"/>
              </a:ext>
            </a:extLst>
          </p:cNvPr>
          <p:cNvSpPr/>
          <p:nvPr/>
        </p:nvSpPr>
        <p:spPr>
          <a:xfrm>
            <a:off x="2931061" y="1090334"/>
            <a:ext cx="914400" cy="8264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1F56-BF9F-42A4-96A5-FFE9165F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Non-Inverting Amplifier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4A8F3-A189-43CD-A952-8050A2E9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F16FAB0-1B61-45B6-9402-429884046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3" y="956989"/>
            <a:ext cx="5613636" cy="3788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C5CB69-FBF0-4FB2-8D9C-BF02990F2A27}"/>
                  </a:ext>
                </a:extLst>
              </p:cNvPr>
              <p:cNvSpPr txBox="1"/>
              <p:nvPr/>
            </p:nvSpPr>
            <p:spPr>
              <a:xfrm>
                <a:off x="605095" y="996402"/>
                <a:ext cx="18689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𝑰𝑵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C5CB69-FBF0-4FB2-8D9C-BF02990F2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5" y="996402"/>
                <a:ext cx="1868959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43899-7AE0-4259-86F4-2C954954DEC3}"/>
              </a:ext>
            </a:extLst>
          </p:cNvPr>
          <p:cNvCxnSpPr>
            <a:cxnSpLocks/>
          </p:cNvCxnSpPr>
          <p:nvPr/>
        </p:nvCxnSpPr>
        <p:spPr>
          <a:xfrm>
            <a:off x="2686475" y="2979266"/>
            <a:ext cx="383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7B66C-5773-40C6-984E-7A6AAAE6E0F9}"/>
                  </a:ext>
                </a:extLst>
              </p:cNvPr>
              <p:cNvSpPr txBox="1"/>
              <p:nvPr/>
            </p:nvSpPr>
            <p:spPr>
              <a:xfrm>
                <a:off x="2766079" y="2984201"/>
                <a:ext cx="25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7B66C-5773-40C6-984E-7A6AAAE6E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079" y="2984201"/>
                <a:ext cx="259492" cy="369332"/>
              </a:xfrm>
              <a:prstGeom prst="rect">
                <a:avLst/>
              </a:prstGeom>
              <a:blipFill>
                <a:blip r:embed="rId5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3C6875-3756-4E35-964A-8BB47A83371F}"/>
                  </a:ext>
                </a:extLst>
              </p:cNvPr>
              <p:cNvSpPr txBox="1"/>
              <p:nvPr/>
            </p:nvSpPr>
            <p:spPr>
              <a:xfrm>
                <a:off x="9015508" y="255522"/>
                <a:ext cx="2978091" cy="1032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𝑶𝑼𝑻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3C6875-3756-4E35-964A-8BB47A833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508" y="255522"/>
                <a:ext cx="2978091" cy="10321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44DF672-153A-48EA-A612-C13998DCD182}"/>
              </a:ext>
            </a:extLst>
          </p:cNvPr>
          <p:cNvSpPr txBox="1"/>
          <p:nvPr/>
        </p:nvSpPr>
        <p:spPr>
          <a:xfrm>
            <a:off x="2204330" y="2303626"/>
            <a:ext cx="21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52D3C1-649B-4F90-978C-9420AEF431FD}"/>
              </a:ext>
            </a:extLst>
          </p:cNvPr>
          <p:cNvSpPr/>
          <p:nvPr/>
        </p:nvSpPr>
        <p:spPr>
          <a:xfrm>
            <a:off x="1173892" y="2042756"/>
            <a:ext cx="864972" cy="93650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874066-36C6-4A64-AC65-8A303E6DF76E}"/>
              </a:ext>
            </a:extLst>
          </p:cNvPr>
          <p:cNvSpPr/>
          <p:nvPr/>
        </p:nvSpPr>
        <p:spPr>
          <a:xfrm>
            <a:off x="2931061" y="1090334"/>
            <a:ext cx="914400" cy="8264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99192BA-0DE3-4710-9E9B-79ADF83FC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92" y="1605023"/>
            <a:ext cx="4500214" cy="4112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1EBA-6689-4E6F-80EE-0FE768468C6C}"/>
                  </a:ext>
                </a:extLst>
              </p:cNvPr>
              <p:cNvSpPr txBox="1"/>
              <p:nvPr/>
            </p:nvSpPr>
            <p:spPr>
              <a:xfrm>
                <a:off x="192853" y="4745902"/>
                <a:ext cx="763929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/>
                  <a:t>Summary for an ideal op-amp: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inverting input terminal is equal to zero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noninverting input terminal is equal to zero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</m:t>
                    </m:r>
                  </m:oMath>
                </a14:m>
                <a:r>
                  <a:rPr lang="en-US" sz="2000" dirty="0"/>
                  <a:t>,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input impedance of an ideal op-amp is infinite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output impedance of an ideal op-amp is zero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1EBA-6689-4E6F-80EE-0FE768468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3" y="4745902"/>
                <a:ext cx="7639291" cy="1938992"/>
              </a:xfrm>
              <a:prstGeom prst="rect">
                <a:avLst/>
              </a:prstGeom>
              <a:blipFill>
                <a:blip r:embed="rId8"/>
                <a:stretch>
                  <a:fillRect l="-878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3F97132-0755-404A-B3B2-0A99FB21AD46}"/>
              </a:ext>
            </a:extLst>
          </p:cNvPr>
          <p:cNvSpPr txBox="1"/>
          <p:nvPr/>
        </p:nvSpPr>
        <p:spPr>
          <a:xfrm>
            <a:off x="6330820" y="2541922"/>
            <a:ext cx="131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Signal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6E7A3E-1279-4B2B-9411-BD401C5AC35A}"/>
              </a:ext>
            </a:extLst>
          </p:cNvPr>
          <p:cNvCxnSpPr>
            <a:cxnSpLocks/>
          </p:cNvCxnSpPr>
          <p:nvPr/>
        </p:nvCxnSpPr>
        <p:spPr>
          <a:xfrm>
            <a:off x="7474592" y="2726422"/>
            <a:ext cx="515828" cy="2528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D836B7-AB64-4959-996F-F7EB7D3F2DCA}"/>
              </a:ext>
            </a:extLst>
          </p:cNvPr>
          <p:cNvSpPr txBox="1"/>
          <p:nvPr/>
        </p:nvSpPr>
        <p:spPr>
          <a:xfrm>
            <a:off x="7995636" y="5780512"/>
            <a:ext cx="184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Output Signal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84BDFE-6B97-4ED1-9DAD-D011138AECA2}"/>
              </a:ext>
            </a:extLst>
          </p:cNvPr>
          <p:cNvCxnSpPr>
            <a:cxnSpLocks/>
          </p:cNvCxnSpPr>
          <p:nvPr/>
        </p:nvCxnSpPr>
        <p:spPr>
          <a:xfrm flipH="1" flipV="1">
            <a:off x="8472881" y="5368954"/>
            <a:ext cx="137719" cy="487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ED7FD4-C693-4435-A3D6-AEA29C39B72C}"/>
              </a:ext>
            </a:extLst>
          </p:cNvPr>
          <p:cNvSpPr txBox="1"/>
          <p:nvPr/>
        </p:nvSpPr>
        <p:spPr>
          <a:xfrm>
            <a:off x="7647209" y="6101707"/>
            <a:ext cx="415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* Output signal is in phase with respect to input signal. *</a:t>
            </a:r>
          </a:p>
        </p:txBody>
      </p:sp>
    </p:spTree>
    <p:extLst>
      <p:ext uri="{BB962C8B-B14F-4D97-AF65-F5344CB8AC3E}">
        <p14:creationId xmlns:p14="http://schemas.microsoft.com/office/powerpoint/2010/main" val="52256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7351-C3CC-4E55-9155-BD11E6C3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Calculations: Table 2.1 (Inverting Amplifier)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87A1-C393-4542-A0E3-5E3F3C8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00B5B23-21C6-4760-835F-8499B1585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027692"/>
                  </p:ext>
                </p:extLst>
              </p:nvPr>
            </p:nvGraphicFramePr>
            <p:xfrm>
              <a:off x="1142313" y="1690688"/>
              <a:ext cx="10374186" cy="1738311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729031">
                      <a:extLst>
                        <a:ext uri="{9D8B030D-6E8A-4147-A177-3AD203B41FA5}">
                          <a16:colId xmlns:a16="http://schemas.microsoft.com/office/drawing/2014/main" val="1236945635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286562231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4249623683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3933894141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2715315818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1210481249"/>
                        </a:ext>
                      </a:extLst>
                    </a:gridCol>
                  </a:tblGrid>
                  <a:tr h="5794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𝐈𝐍𝐩𝐩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𝐈𝐍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𝐎𝐔𝐓𝐩𝐩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𝐆𝐚𝐢𝐧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𝐎𝐔𝐓𝐫𝐦𝐬</m:t>
                                    </m:r>
                                  </m:sub>
                                </m:sSub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2674802"/>
                      </a:ext>
                    </a:extLst>
                  </a:tr>
                  <a:tr h="57943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0.353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0568478"/>
                      </a:ext>
                    </a:extLst>
                  </a:tr>
                  <a:tr h="57943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0.706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00372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00B5B23-21C6-4760-835F-8499B1585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027692"/>
                  </p:ext>
                </p:extLst>
              </p:nvPr>
            </p:nvGraphicFramePr>
            <p:xfrm>
              <a:off x="1142313" y="1690688"/>
              <a:ext cx="10374186" cy="1738311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1729031">
                      <a:extLst>
                        <a:ext uri="{9D8B030D-6E8A-4147-A177-3AD203B41FA5}">
                          <a16:colId xmlns:a16="http://schemas.microsoft.com/office/drawing/2014/main" val="1236945635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286562231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4249623683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3933894141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2715315818"/>
                        </a:ext>
                      </a:extLst>
                    </a:gridCol>
                    <a:gridCol w="1729031">
                      <a:extLst>
                        <a:ext uri="{9D8B030D-6E8A-4147-A177-3AD203B41FA5}">
                          <a16:colId xmlns:a16="http://schemas.microsoft.com/office/drawing/2014/main" val="1210481249"/>
                        </a:ext>
                      </a:extLst>
                    </a:gridCol>
                  </a:tblGrid>
                  <a:tr h="5794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105" r="-500352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105" r="-400352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105" r="-300352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60" t="-2105" r="-20141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648" t="-2105" r="-1007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9648" t="-2105" r="-704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674802"/>
                      </a:ext>
                    </a:extLst>
                  </a:tr>
                  <a:tr h="57943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0.353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0568478"/>
                      </a:ext>
                    </a:extLst>
                  </a:tr>
                  <a:tr h="57943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0.706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00372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00BF4-2515-4E1C-8155-D66EE3986D15}"/>
                  </a:ext>
                </a:extLst>
              </p:cNvPr>
              <p:cNvSpPr txBox="1"/>
              <p:nvPr/>
            </p:nvSpPr>
            <p:spPr>
              <a:xfrm>
                <a:off x="153774" y="3768795"/>
                <a:ext cx="3334216" cy="277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𝑶𝑼𝑻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box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box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00BF4-2515-4E1C-8155-D66EE398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4" y="3768795"/>
                <a:ext cx="3334216" cy="2770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332040-CFF2-4A74-8C95-9FB4198FDDC6}"/>
                  </a:ext>
                </a:extLst>
              </p:cNvPr>
              <p:cNvSpPr txBox="1"/>
              <p:nvPr/>
            </p:nvSpPr>
            <p:spPr>
              <a:xfrm>
                <a:off x="3892427" y="4092070"/>
                <a:ext cx="3334215" cy="1601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𝑶𝑼𝑻𝒑𝒑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𝑰𝑵𝒑𝒑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332040-CFF2-4A74-8C95-9FB4198FD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27" y="4092070"/>
                <a:ext cx="3334215" cy="16012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DD8DDF-A5B4-4905-BF45-A67A348AE9BA}"/>
                  </a:ext>
                </a:extLst>
              </p:cNvPr>
              <p:cNvSpPr txBox="1"/>
              <p:nvPr/>
            </p:nvSpPr>
            <p:spPr>
              <a:xfrm>
                <a:off x="7631079" y="3908013"/>
                <a:ext cx="4206969" cy="1969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𝑶𝑼𝑻𝒓𝒎𝒔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𝑶𝑼𝑻𝒑𝒑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𝟑𝟓𝟑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𝟑𝟓𝟑</m:t>
                      </m:r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𝟑𝟓𝟑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𝟕𝟎𝟔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DD8DDF-A5B4-4905-BF45-A67A348A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079" y="3908013"/>
                <a:ext cx="4206969" cy="1969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9CA8F5-A7B9-4A86-856E-67ABE55A00D3}"/>
              </a:ext>
            </a:extLst>
          </p:cNvPr>
          <p:cNvSpPr txBox="1"/>
          <p:nvPr/>
        </p:nvSpPr>
        <p:spPr>
          <a:xfrm>
            <a:off x="1142312" y="3447227"/>
            <a:ext cx="1051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</a:rPr>
              <a:t>Note: V peak to peak 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is the distance from the lowest negative amplitude to the highest positive amplitude of the AC signal.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599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1084</Words>
  <Application>Microsoft Office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Lab 2: Inverting and Noninverting OP-Amp Circuits</vt:lpstr>
      <vt:lpstr>PowerPoint Presentation</vt:lpstr>
      <vt:lpstr>Operational Amplifier (Op-amp)</vt:lpstr>
      <vt:lpstr>‘Ideal’ Operational Amplifier</vt:lpstr>
      <vt:lpstr>Inverting Amplifier</vt:lpstr>
      <vt:lpstr>Inverting Amplifier</vt:lpstr>
      <vt:lpstr>Non-Inverting Amplifier</vt:lpstr>
      <vt:lpstr>Non-Inverting Amplifier</vt:lpstr>
      <vt:lpstr>Calculations: Table 2.1 (Inverting Amplifier)</vt:lpstr>
      <vt:lpstr>Calculations: Table 2.2 (Non-Inverting Amplifier)</vt:lpstr>
      <vt:lpstr>Multisim: Measure V_OUTpp and V_OUTrms</vt:lpstr>
      <vt:lpstr>Multisim: Measure Gain</vt:lpstr>
      <vt:lpstr>Multisim: Measure Gain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Circuit Review</dc:title>
  <dc:creator>Jonathan Waters</dc:creator>
  <cp:lastModifiedBy>Jonathan Waters</cp:lastModifiedBy>
  <cp:revision>79</cp:revision>
  <dcterms:created xsi:type="dcterms:W3CDTF">2021-01-26T01:04:22Z</dcterms:created>
  <dcterms:modified xsi:type="dcterms:W3CDTF">2021-01-26T19:56:07Z</dcterms:modified>
</cp:coreProperties>
</file>