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2" r:id="rId4"/>
    <p:sldId id="259" r:id="rId5"/>
    <p:sldId id="263" r:id="rId6"/>
    <p:sldId id="260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>
        <p:scale>
          <a:sx n="52" d="100"/>
          <a:sy n="52" d="100"/>
        </p:scale>
        <p:origin x="586" y="1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91826-4347-4674-9EEC-49C58A8CF928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96E46-8D6F-41F5-923B-A16DB860D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7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44B25-5C6A-414C-8319-A1B1A02C5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EBA31-6EFE-4B10-9FDB-39075626B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C66AA-AA51-453D-9E68-E89390B6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F7CD-1F0E-4132-B0F9-3A234670CEED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20E19-DEE4-46F8-970A-AB02BA13C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0C39C-B040-4C8B-B976-0839E913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0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B262-1627-469A-B7D5-24D9EA00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05CD4-C76A-4B5A-A278-BE53E49DD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D5AEC-A9BA-47D0-B82D-99DA1EF9D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77E1C-1A66-4ECF-A4EF-2E95489A4CA2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BA74-0EFC-44D6-8C0D-3BC77EB1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0176F-61A2-47B2-B80E-74CE93CA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30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E224C0-0213-4CAB-8991-6F13A1256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42BBE-B19F-4A86-98F3-A9BBB82EB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0700B-FADD-40E0-9973-F6074F03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989C7-3A87-4D34-A157-65C79B6DDDA2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D62AE-D68A-49FC-AADF-C7199F1F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80246-7C03-4FED-8726-A1A783D63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2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2ACC-9D6C-49A5-AD9E-A964B54D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C3B34-D5B5-4559-9D88-8C83949A1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1796E-06E3-4635-9E8D-D319911DE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742B-30E2-4EFB-8F49-3522A0563AEC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9CAAC-67A4-4B62-B598-D0358D33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56D7D-E5E2-44E7-B6B1-2F7BF724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23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AD97D-804E-4494-8DCA-5E950AC78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EBE13-344A-47F1-B411-A80BA369A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F578A-D64C-4A0D-9353-9A4B4071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7510F-A3C3-4044-90E1-672726F63CED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4F312-0BAD-4196-A07A-1F0FC405C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01158-5E63-4D91-886C-EBEA6EE8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BEF0E-488B-4271-9F9F-671388DE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88DB5-9F4B-49F8-98CE-48AE3C293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601A4-1BA3-4F96-A471-853A2931B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D2F05-86B5-42DE-A651-2CCF898B9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DAD00-6254-4A69-A9EC-692C7923208D}" type="datetime1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3A03A-1FD7-49FA-8B57-4A25FCC3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D0B26-EC32-412A-BE08-FB195DE1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1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7E67-785A-4C1F-BCBE-1A88DBC70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E91F5-C488-4738-8A29-40E0704CA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F086A-0927-430E-A248-387E73C12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1BBC38-534A-45F9-A136-C1F42728A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21A86-EFB9-466A-B98D-A737FED2A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08AF23-C893-40EE-9B44-86117BFE6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D6F01-3091-480C-B52C-72D8285B4D3F}" type="datetime1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D98FE3-A2E8-440F-B6C3-4C2BAF1D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408C2D-6739-4423-860E-D317C591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71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5905-DCCC-4DA5-B628-3BB10218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283CDC-68C1-4C4F-89D6-B68F23887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E907-E171-499E-896C-B4BB29285BA6}" type="datetime1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BCBF6-F148-4ECD-8469-A15E3FB8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1F64B-D428-4184-B62B-5542042B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9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F111CE-059E-4583-940A-29B98AA0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1DB1-4359-4EBF-A844-1BAEEA66FE7A}" type="datetime1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191E97-35D0-4CEE-8CA5-2FE7D208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441DF-86A4-46F1-92E9-81BB9AAC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7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CA841-8470-4DB9-95B7-FB668674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79B86-F25D-4F75-B1DF-0B328C003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03F6E-E63D-4CDA-9767-5962EE6D8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085AD-C799-429C-B381-6231499AA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64CC-CDA8-44F0-B453-3ED12381312B}" type="datetime1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252DB-F6E4-41AD-87D1-795338E67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5EFBC-D2F3-4E0C-9272-B875B5F6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2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A565-57D9-4D50-BFAC-BC9DD8D56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0C9047-B870-4DB3-815F-7B2424770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23F10-6F41-4B45-8A6F-90B170331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E7AFC-F019-4687-B27C-3077DEB7E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B3696-05F6-4FB8-8F2F-59DE78F78A6F}" type="datetime1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58E90-1F43-47F2-B13D-9FA9C952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8E86B-C73F-4571-943F-07EC33D88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8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DB149-6AFE-4155-AFEE-C5D6CD293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3DC16-B3F7-453D-81A3-5ABC43648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431F3-9850-4CBF-A3EB-BC180B9CB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B8E1D-AB9B-44C1-B766-4FE72D76C9A7}" type="datetime1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33067-0675-4DAC-B61B-6986CB88D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61B29-EF2D-4B80-9530-75C57C49C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A49EC-0C15-4A70-A0FB-660F2EB4A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59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tmp"/><Relationship Id="rId5" Type="http://schemas.openxmlformats.org/officeDocument/2006/relationships/image" Target="../media/image22.png"/><Relationship Id="rId4" Type="http://schemas.openxmlformats.org/officeDocument/2006/relationships/image" Target="../media/image21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A7B3-FAF3-41A6-89FD-257E659944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Lab 3: Op-Amp Integrator and Differentiator Circuits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A1ED7-548B-41B4-A139-2A2D6CAE81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EE316-08 Spring 2021</a:t>
            </a:r>
          </a:p>
        </p:txBody>
      </p:sp>
    </p:spTree>
    <p:extLst>
      <p:ext uri="{BB962C8B-B14F-4D97-AF65-F5344CB8AC3E}">
        <p14:creationId xmlns:p14="http://schemas.microsoft.com/office/powerpoint/2010/main" val="199040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F27D-A3A9-4A01-BF2E-2115B166C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2808"/>
            <a:ext cx="10515600" cy="4351338"/>
          </a:xfrm>
        </p:spPr>
        <p:txBody>
          <a:bodyPr/>
          <a:lstStyle/>
          <a:p>
            <a:r>
              <a:rPr lang="en-US" b="1" dirty="0"/>
              <a:t>Purpose: </a:t>
            </a:r>
            <a:r>
              <a:rPr lang="en-US" dirty="0"/>
              <a:t>The goal of this laboratory is to examine the circuit characteristics of the Op-Amp Integrator and Op-Amp Differentiator circuits.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4790B-1171-4E6F-9817-526F07AF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5BEB5-FE3E-45BE-98F8-6E9E9B8D279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49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C980-EA8F-4BC0-BE78-507AB643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US" b="1" dirty="0"/>
              <a:t>‘Ideal’ Operational Amplifier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C0A1A05E-09AE-4DC9-B0A0-DD41AA918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80" y="1856952"/>
            <a:ext cx="6360605" cy="402172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D7FE3-4EC5-4EF5-B60F-4E78EE7A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4223-E276-4A86-882D-343A0785281C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9F30CB-E91B-44F8-B1E9-86BE54EEA901}"/>
                  </a:ext>
                </a:extLst>
              </p:cNvPr>
              <p:cNvSpPr txBox="1"/>
              <p:nvPr/>
            </p:nvSpPr>
            <p:spPr>
              <a:xfrm>
                <a:off x="7078233" y="1349120"/>
                <a:ext cx="498258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𝒐𝒖𝒕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r>
                  <a:rPr lang="en-US" sz="2000" i="1" dirty="0"/>
                  <a:t>where: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 is a constant called the open-loop gain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9F30CB-E91B-44F8-B1E9-86BE54EEA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233" y="1349120"/>
                <a:ext cx="4982585" cy="1015663"/>
              </a:xfrm>
              <a:prstGeom prst="rect">
                <a:avLst/>
              </a:prstGeom>
              <a:blipFill>
                <a:blip r:embed="rId3"/>
                <a:stretch>
                  <a:fillRect l="-122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1057E3-0E79-4508-9EBA-D5AF14E6D21B}"/>
                  </a:ext>
                </a:extLst>
              </p:cNvPr>
              <p:cNvSpPr txBox="1"/>
              <p:nvPr/>
            </p:nvSpPr>
            <p:spPr>
              <a:xfrm>
                <a:off x="7078233" y="2383845"/>
                <a:ext cx="4982585" cy="2338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i="1" u="sng" dirty="0"/>
                  <a:t>* For an </a:t>
                </a:r>
                <a:r>
                  <a:rPr lang="en-US" sz="2000" b="1" i="1" u="sng" dirty="0"/>
                  <a:t>ideal amplifier, </a:t>
                </a:r>
                <a:r>
                  <a:rPr lang="en-US" sz="2000" i="1" u="sng" dirty="0"/>
                  <a:t>A is infinite </a:t>
                </a: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≅0</m:t>
                      </m:r>
                    </m:oMath>
                  </m:oMathPara>
                </a14:m>
                <a:endParaRPr lang="en-US" sz="200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71057E3-0E79-4508-9EBA-D5AF14E6D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233" y="2383845"/>
                <a:ext cx="4982585" cy="23386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D7FF46-A132-4FFB-B74B-37FA504DC5D5}"/>
                  </a:ext>
                </a:extLst>
              </p:cNvPr>
              <p:cNvSpPr txBox="1"/>
              <p:nvPr/>
            </p:nvSpPr>
            <p:spPr>
              <a:xfrm>
                <a:off x="1034006" y="2652696"/>
                <a:ext cx="104172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D7FF46-A132-4FFB-B74B-37FA504DC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006" y="2652696"/>
                <a:ext cx="104172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42A439-E5F6-4E23-9FC1-EFF59D4F77F1}"/>
                  </a:ext>
                </a:extLst>
              </p:cNvPr>
              <p:cNvSpPr txBox="1"/>
              <p:nvPr/>
            </p:nvSpPr>
            <p:spPr>
              <a:xfrm>
                <a:off x="1406325" y="4012030"/>
                <a:ext cx="104172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42A439-E5F6-4E23-9FC1-EFF59D4F7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325" y="4012030"/>
                <a:ext cx="104172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7D4EF9-5A05-4953-9D3B-94F5410C6E3C}"/>
              </a:ext>
            </a:extLst>
          </p:cNvPr>
          <p:cNvCxnSpPr>
            <a:cxnSpLocks/>
          </p:cNvCxnSpPr>
          <p:nvPr/>
        </p:nvCxnSpPr>
        <p:spPr>
          <a:xfrm>
            <a:off x="2075727" y="1524856"/>
            <a:ext cx="162045" cy="925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0592B76-C4FF-479A-BABC-2AADD4894C84}"/>
              </a:ext>
            </a:extLst>
          </p:cNvPr>
          <p:cNvSpPr txBox="1"/>
          <p:nvPr/>
        </p:nvSpPr>
        <p:spPr>
          <a:xfrm>
            <a:off x="1205012" y="903661"/>
            <a:ext cx="174142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inverting input terminal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E6CEDD-9265-469C-923D-A1F566B7FF8E}"/>
              </a:ext>
            </a:extLst>
          </p:cNvPr>
          <p:cNvCxnSpPr>
            <a:cxnSpLocks/>
          </p:cNvCxnSpPr>
          <p:nvPr/>
        </p:nvCxnSpPr>
        <p:spPr>
          <a:xfrm flipV="1">
            <a:off x="1927185" y="4042510"/>
            <a:ext cx="434532" cy="1673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EF3EAC-86A3-4960-9D0C-56268DD69D3E}"/>
              </a:ext>
            </a:extLst>
          </p:cNvPr>
          <p:cNvSpPr txBox="1"/>
          <p:nvPr/>
        </p:nvSpPr>
        <p:spPr>
          <a:xfrm>
            <a:off x="706055" y="5657841"/>
            <a:ext cx="211499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noninverting input terminal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49B205D-CE63-4B57-91F4-3AA1F2E214A3}"/>
                  </a:ext>
                </a:extLst>
              </p:cNvPr>
              <p:cNvSpPr txBox="1"/>
              <p:nvPr/>
            </p:nvSpPr>
            <p:spPr>
              <a:xfrm>
                <a:off x="4283756" y="4592324"/>
                <a:ext cx="7639291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i="1" dirty="0"/>
                  <a:t>Summary for an ideal op-amp: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Current at the inverting input terminal is equal to zero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Current at the noninverting input terminal is equal to zero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≅0</m:t>
                    </m:r>
                  </m:oMath>
                </a14:m>
                <a:r>
                  <a:rPr lang="en-US" sz="2000" dirty="0"/>
                  <a:t>, 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The input impedance of an ideal op-amp is infinite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The output impedance of an ideal op-amp is zero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49B205D-CE63-4B57-91F4-3AA1F2E21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756" y="4592324"/>
                <a:ext cx="7639291" cy="1938992"/>
              </a:xfrm>
              <a:prstGeom prst="rect">
                <a:avLst/>
              </a:prstGeom>
              <a:blipFill>
                <a:blip r:embed="rId7"/>
                <a:stretch>
                  <a:fillRect l="-878" t="-1572" b="-5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E7B322-4CE7-473A-96C7-5C21C999CEDE}"/>
                  </a:ext>
                </a:extLst>
              </p:cNvPr>
              <p:cNvSpPr txBox="1"/>
              <p:nvPr/>
            </p:nvSpPr>
            <p:spPr>
              <a:xfrm>
                <a:off x="2448046" y="2725074"/>
                <a:ext cx="1183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5E7B322-4CE7-473A-96C7-5C21C999C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046" y="2725074"/>
                <a:ext cx="118379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D0DCF4-F531-4207-B708-DDEB12BD307D}"/>
                  </a:ext>
                </a:extLst>
              </p:cNvPr>
              <p:cNvSpPr txBox="1"/>
              <p:nvPr/>
            </p:nvSpPr>
            <p:spPr>
              <a:xfrm>
                <a:off x="3691860" y="2265080"/>
                <a:ext cx="1183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𝒐𝒖𝒕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D0DCF4-F531-4207-B708-DDEB12BD3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860" y="2265080"/>
                <a:ext cx="11837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6F1A0A-A36D-4713-88F9-E93279F97F2E}"/>
              </a:ext>
            </a:extLst>
          </p:cNvPr>
          <p:cNvCxnSpPr>
            <a:cxnSpLocks/>
          </p:cNvCxnSpPr>
          <p:nvPr/>
        </p:nvCxnSpPr>
        <p:spPr>
          <a:xfrm flipH="1">
            <a:off x="3830757" y="2634412"/>
            <a:ext cx="306276" cy="5179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390C6A2-EB14-4117-8CBC-33A2B0F5E35E}"/>
                  </a:ext>
                </a:extLst>
              </p:cNvPr>
              <p:cNvSpPr txBox="1"/>
              <p:nvPr/>
            </p:nvSpPr>
            <p:spPr>
              <a:xfrm>
                <a:off x="1554866" y="3374900"/>
                <a:ext cx="4948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390C6A2-EB14-4117-8CBC-33A2B0F5E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866" y="3374900"/>
                <a:ext cx="49481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E3AD02-767B-44E2-A20D-58DBF11FAAC9}"/>
                  </a:ext>
                </a:extLst>
              </p:cNvPr>
              <p:cNvSpPr txBox="1"/>
              <p:nvPr/>
            </p:nvSpPr>
            <p:spPr>
              <a:xfrm>
                <a:off x="1554865" y="2034853"/>
                <a:ext cx="4948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8E3AD02-767B-44E2-A20D-58DBF11FA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865" y="2034853"/>
                <a:ext cx="49481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11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A4EF8CA9-4E00-4074-BC3B-85489A0FA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161" y="2951650"/>
            <a:ext cx="6492438" cy="38703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2914D7-BBCC-4A15-85F4-C93E496A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Integrator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D76AD-9176-4CE4-9E27-579EA490F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377" y="1317597"/>
            <a:ext cx="11777222" cy="453056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The input signal is integrated at the output.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One problem of circuit in Fig. 3.1 is that the output tends to drift due to nonlinear characteristics of real op-amps such as voltage offset.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integrator is useful for </a:t>
            </a:r>
            <a:r>
              <a:rPr lang="en-US" sz="2400" b="1" dirty="0"/>
              <a:t>turning square waves into triangular waves</a:t>
            </a:r>
            <a:r>
              <a:rPr lang="en-US" sz="2400" dirty="0"/>
              <a:t>, and </a:t>
            </a:r>
            <a:r>
              <a:rPr lang="en-US" sz="2400" b="1" dirty="0"/>
              <a:t>triangular waves into sine waves</a:t>
            </a:r>
            <a:r>
              <a:rPr lang="en-US" sz="2400" dirty="0"/>
              <a:t>.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The integrator’s output voltage 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F8330A-3C26-4D48-B380-EA584DFB7EF0}"/>
                  </a:ext>
                </a:extLst>
              </p:cNvPr>
              <p:cNvSpPr txBox="1"/>
              <p:nvPr/>
            </p:nvSpPr>
            <p:spPr>
              <a:xfrm>
                <a:off x="838200" y="4886809"/>
                <a:ext cx="4312591" cy="9613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𝑂𝑈𝑇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)=−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nary>
                        <m:nary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𝐼𝑁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F8330A-3C26-4D48-B380-EA584DFB7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86809"/>
                <a:ext cx="4312591" cy="9613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B28A13-253B-4E54-AB1E-EF89AB2D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4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9D01E4-F71B-4B2D-855C-708B7B966568}"/>
              </a:ext>
            </a:extLst>
          </p:cNvPr>
          <p:cNvSpPr/>
          <p:nvPr/>
        </p:nvSpPr>
        <p:spPr>
          <a:xfrm>
            <a:off x="2488676" y="4775458"/>
            <a:ext cx="891843" cy="1184053"/>
          </a:xfrm>
          <a:prstGeom prst="ellipse">
            <a:avLst/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B97BC2-BBCC-4C98-8D62-0BF891D34914}"/>
              </a:ext>
            </a:extLst>
          </p:cNvPr>
          <p:cNvCxnSpPr>
            <a:cxnSpLocks/>
          </p:cNvCxnSpPr>
          <p:nvPr/>
        </p:nvCxnSpPr>
        <p:spPr>
          <a:xfrm flipV="1">
            <a:off x="2302820" y="5922853"/>
            <a:ext cx="364966" cy="36482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BFDFA8E-6FFA-41B6-8D45-76B8D83FB6D8}"/>
              </a:ext>
            </a:extLst>
          </p:cNvPr>
          <p:cNvSpPr txBox="1"/>
          <p:nvPr/>
        </p:nvSpPr>
        <p:spPr>
          <a:xfrm>
            <a:off x="3307753" y="6139896"/>
            <a:ext cx="1932197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Integrated input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392B359A-887B-4A97-ADFB-C787884B5672}"/>
              </a:ext>
            </a:extLst>
          </p:cNvPr>
          <p:cNvSpPr/>
          <p:nvPr/>
        </p:nvSpPr>
        <p:spPr>
          <a:xfrm rot="5400000">
            <a:off x="4183739" y="5151970"/>
            <a:ext cx="121237" cy="1779700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502A38-4DEA-42B3-A3CF-94CF7385CE1D}"/>
              </a:ext>
            </a:extLst>
          </p:cNvPr>
          <p:cNvSpPr txBox="1"/>
          <p:nvPr/>
        </p:nvSpPr>
        <p:spPr>
          <a:xfrm>
            <a:off x="1616098" y="6280934"/>
            <a:ext cx="1373444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Scale input</a:t>
            </a:r>
          </a:p>
        </p:txBody>
      </p:sp>
    </p:spTree>
    <p:extLst>
      <p:ext uri="{BB962C8B-B14F-4D97-AF65-F5344CB8AC3E}">
        <p14:creationId xmlns:p14="http://schemas.microsoft.com/office/powerpoint/2010/main" val="341614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14D7-BBCC-4A15-85F4-C93E496A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Integrator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F8330A-3C26-4D48-B380-EA584DFB7EF0}"/>
                  </a:ext>
                </a:extLst>
              </p:cNvPr>
              <p:cNvSpPr txBox="1"/>
              <p:nvPr/>
            </p:nvSpPr>
            <p:spPr>
              <a:xfrm>
                <a:off x="715651" y="1615708"/>
                <a:ext cx="4312591" cy="9613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𝑂𝑈𝑇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)=−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nary>
                        <m:nary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𝐼𝑁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800" i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F8330A-3C26-4D48-B380-EA584DFB7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51" y="1615708"/>
                <a:ext cx="4312591" cy="9613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B28A13-253B-4E54-AB1E-EF89AB2D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94E142F7-0B20-4322-85DB-596068FBD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85" y="3264701"/>
            <a:ext cx="5154521" cy="2345933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AAA96BD4-6AEA-49A9-83A9-12C6303DE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884" y="1103891"/>
            <a:ext cx="5170850" cy="2324161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81D6FEDA-187B-4932-B6A3-57AB4B7CA6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998" y="4064778"/>
            <a:ext cx="5181736" cy="23241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8F710F4-FA66-4ADA-842C-59BFABFC8F81}"/>
              </a:ext>
            </a:extLst>
          </p:cNvPr>
          <p:cNvSpPr txBox="1"/>
          <p:nvPr/>
        </p:nvSpPr>
        <p:spPr>
          <a:xfrm>
            <a:off x="140447" y="5183552"/>
            <a:ext cx="3308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highlight>
                  <a:srgbClr val="FFFF00"/>
                </a:highlight>
              </a:rPr>
              <a:t>Input Signal: Sine waves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0C7F3C-2F7D-47EB-8B96-A8C75E9D8BC2}"/>
              </a:ext>
            </a:extLst>
          </p:cNvPr>
          <p:cNvSpPr txBox="1"/>
          <p:nvPr/>
        </p:nvSpPr>
        <p:spPr>
          <a:xfrm>
            <a:off x="2145383" y="3004647"/>
            <a:ext cx="3458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highlight>
                  <a:srgbClr val="FFFF00"/>
                </a:highlight>
              </a:rPr>
              <a:t>Output Signal: Cosine waves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F2E9C2-C5C1-41AD-89BE-561190C7047C}"/>
              </a:ext>
            </a:extLst>
          </p:cNvPr>
          <p:cNvCxnSpPr>
            <a:cxnSpLocks/>
          </p:cNvCxnSpPr>
          <p:nvPr/>
        </p:nvCxnSpPr>
        <p:spPr>
          <a:xfrm flipH="1">
            <a:off x="3582910" y="3404757"/>
            <a:ext cx="169939" cy="4228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E3E5B9-FF27-414F-83B8-52E2F6ABC55D}"/>
              </a:ext>
            </a:extLst>
          </p:cNvPr>
          <p:cNvCxnSpPr>
            <a:cxnSpLocks/>
          </p:cNvCxnSpPr>
          <p:nvPr/>
        </p:nvCxnSpPr>
        <p:spPr>
          <a:xfrm flipH="1" flipV="1">
            <a:off x="1310326" y="4572000"/>
            <a:ext cx="95839" cy="5845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098BA57-5A50-41B0-BD69-6FBE16511FCE}"/>
              </a:ext>
            </a:extLst>
          </p:cNvPr>
          <p:cNvSpPr txBox="1"/>
          <p:nvPr/>
        </p:nvSpPr>
        <p:spPr>
          <a:xfrm>
            <a:off x="7525309" y="5698097"/>
            <a:ext cx="3674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highlight>
                  <a:srgbClr val="FFFF00"/>
                </a:highlight>
              </a:rPr>
              <a:t>Input Signal: Square waves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50B2F7-1325-45C4-9E67-300EDCB936A1}"/>
              </a:ext>
            </a:extLst>
          </p:cNvPr>
          <p:cNvSpPr txBox="1"/>
          <p:nvPr/>
        </p:nvSpPr>
        <p:spPr>
          <a:xfrm>
            <a:off x="7708837" y="443452"/>
            <a:ext cx="3644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highlight>
                  <a:srgbClr val="FFFF00"/>
                </a:highlight>
              </a:rPr>
              <a:t>Output Signal: Sine waves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FC6E2D-F1DD-40AD-B945-288D5B795DCA}"/>
              </a:ext>
            </a:extLst>
          </p:cNvPr>
          <p:cNvCxnSpPr>
            <a:cxnSpLocks/>
          </p:cNvCxnSpPr>
          <p:nvPr/>
        </p:nvCxnSpPr>
        <p:spPr>
          <a:xfrm>
            <a:off x="7435510" y="4162252"/>
            <a:ext cx="89799" cy="2589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45FE298-F85B-41BA-9D62-82AD111A6898}"/>
              </a:ext>
            </a:extLst>
          </p:cNvPr>
          <p:cNvCxnSpPr>
            <a:cxnSpLocks/>
          </p:cNvCxnSpPr>
          <p:nvPr/>
        </p:nvCxnSpPr>
        <p:spPr>
          <a:xfrm flipV="1">
            <a:off x="9553885" y="2377032"/>
            <a:ext cx="0" cy="3165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E7E92FF-8A5F-4C61-AB2B-71F58D952410}"/>
              </a:ext>
            </a:extLst>
          </p:cNvPr>
          <p:cNvSpPr txBox="1"/>
          <p:nvPr/>
        </p:nvSpPr>
        <p:spPr>
          <a:xfrm>
            <a:off x="8062825" y="2683182"/>
            <a:ext cx="3674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highlight>
                  <a:srgbClr val="FFFF00"/>
                </a:highlight>
              </a:rPr>
              <a:t>Input Signal: Triangular waves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63E9D2-FEC1-4655-8B80-D4957FBCE154}"/>
              </a:ext>
            </a:extLst>
          </p:cNvPr>
          <p:cNvSpPr txBox="1"/>
          <p:nvPr/>
        </p:nvSpPr>
        <p:spPr>
          <a:xfrm>
            <a:off x="5826565" y="3799850"/>
            <a:ext cx="4297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highlight>
                  <a:srgbClr val="FFFF00"/>
                </a:highlight>
              </a:rPr>
              <a:t>Output Signal: Triangular waves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2359BD-EB8B-4538-A8C2-4D2BE5594DB3}"/>
              </a:ext>
            </a:extLst>
          </p:cNvPr>
          <p:cNvCxnSpPr>
            <a:cxnSpLocks/>
          </p:cNvCxnSpPr>
          <p:nvPr/>
        </p:nvCxnSpPr>
        <p:spPr>
          <a:xfrm flipH="1">
            <a:off x="8360609" y="840245"/>
            <a:ext cx="234098" cy="7095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DA60E8-439C-4CEA-980A-7C7519B6FF55}"/>
              </a:ext>
            </a:extLst>
          </p:cNvPr>
          <p:cNvCxnSpPr>
            <a:cxnSpLocks/>
          </p:cNvCxnSpPr>
          <p:nvPr/>
        </p:nvCxnSpPr>
        <p:spPr>
          <a:xfrm flipV="1">
            <a:off x="8965447" y="5362665"/>
            <a:ext cx="1" cy="3140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C84613E-8152-4203-91D9-7A348B9B37E3}"/>
              </a:ext>
            </a:extLst>
          </p:cNvPr>
          <p:cNvCxnSpPr/>
          <p:nvPr/>
        </p:nvCxnSpPr>
        <p:spPr>
          <a:xfrm>
            <a:off x="4185501" y="3930977"/>
            <a:ext cx="0" cy="490198"/>
          </a:xfrm>
          <a:prstGeom prst="straightConnector1">
            <a:avLst/>
          </a:prstGeom>
          <a:ln w="28575"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820CEF8-3513-47A2-9FA3-E2CCE02ADD81}"/>
              </a:ext>
            </a:extLst>
          </p:cNvPr>
          <p:cNvSpPr txBox="1"/>
          <p:nvPr/>
        </p:nvSpPr>
        <p:spPr>
          <a:xfrm>
            <a:off x="4214164" y="3839086"/>
            <a:ext cx="1235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Voltage Offset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7020E1-3874-48C8-887A-119E0159AF42}"/>
              </a:ext>
            </a:extLst>
          </p:cNvPr>
          <p:cNvSpPr txBox="1"/>
          <p:nvPr/>
        </p:nvSpPr>
        <p:spPr>
          <a:xfrm>
            <a:off x="140447" y="6342941"/>
            <a:ext cx="919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NOTE: </a:t>
            </a:r>
            <a:r>
              <a:rPr lang="en-US" sz="2400" dirty="0"/>
              <a:t>Results depend on your R, C and frequency values</a:t>
            </a:r>
          </a:p>
        </p:txBody>
      </p:sp>
    </p:spTree>
    <p:extLst>
      <p:ext uri="{BB962C8B-B14F-4D97-AF65-F5344CB8AC3E}">
        <p14:creationId xmlns:p14="http://schemas.microsoft.com/office/powerpoint/2010/main" val="374198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9DE7-6B72-4E3A-87C0-25BACB40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Differentiator</a:t>
            </a:r>
          </a:p>
        </p:txBody>
      </p:sp>
      <p:pic>
        <p:nvPicPr>
          <p:cNvPr id="5" name="Content Placeholder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4F6DE2FB-3923-42C1-8136-4D73EC321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322" y="2854625"/>
            <a:ext cx="6565576" cy="363825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6671C9-ABA2-4F0B-B929-66FE9BE30D5F}"/>
              </a:ext>
            </a:extLst>
          </p:cNvPr>
          <p:cNvSpPr txBox="1"/>
          <p:nvPr/>
        </p:nvSpPr>
        <p:spPr>
          <a:xfrm>
            <a:off x="379102" y="1395521"/>
            <a:ext cx="116900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differentiator </a:t>
            </a:r>
            <a:r>
              <a:rPr lang="en-US" sz="2400" b="1" dirty="0"/>
              <a:t>does the opposite </a:t>
            </a:r>
            <a:r>
              <a:rPr lang="en-US" sz="2400" dirty="0"/>
              <a:t>of the integrator.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input signal is differentiated at the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Disadvantages of circuit in Fig. 3.2 are susceptible to noise and instability at high frequency.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differentiator output voltage 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E72BC0-E714-4089-97DD-B6606162BA5A}"/>
                  </a:ext>
                </a:extLst>
              </p:cNvPr>
              <p:cNvSpPr txBox="1"/>
              <p:nvPr/>
            </p:nvSpPr>
            <p:spPr>
              <a:xfrm>
                <a:off x="838200" y="4898369"/>
                <a:ext cx="3682995" cy="820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𝑂𝑈𝑇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𝑅𝐶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𝐼𝑁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800" i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E72BC0-E714-4089-97DD-B6606162B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98369"/>
                <a:ext cx="3682995" cy="8206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5E6546-D80A-40CF-B3DE-BB479D431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6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5457D6-15F3-4B98-A96C-0232B07A5718}"/>
              </a:ext>
            </a:extLst>
          </p:cNvPr>
          <p:cNvSpPr/>
          <p:nvPr/>
        </p:nvSpPr>
        <p:spPr>
          <a:xfrm>
            <a:off x="2444978" y="4898368"/>
            <a:ext cx="825338" cy="820675"/>
          </a:xfrm>
          <a:prstGeom prst="ellipse">
            <a:avLst/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953E52-39A2-4802-9E9B-1A01D002E176}"/>
              </a:ext>
            </a:extLst>
          </p:cNvPr>
          <p:cNvCxnSpPr>
            <a:cxnSpLocks/>
          </p:cNvCxnSpPr>
          <p:nvPr/>
        </p:nvCxnSpPr>
        <p:spPr>
          <a:xfrm flipV="1">
            <a:off x="2257968" y="5733853"/>
            <a:ext cx="364966" cy="364824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DAACB1-F60E-4F75-96E9-2165004577C5}"/>
              </a:ext>
            </a:extLst>
          </p:cNvPr>
          <p:cNvSpPr txBox="1"/>
          <p:nvPr/>
        </p:nvSpPr>
        <p:spPr>
          <a:xfrm>
            <a:off x="2944690" y="6021568"/>
            <a:ext cx="2535999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Take derivative of input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D3E3947D-ED76-4A4D-9505-8A63B32E1257}"/>
              </a:ext>
            </a:extLst>
          </p:cNvPr>
          <p:cNvSpPr/>
          <p:nvPr/>
        </p:nvSpPr>
        <p:spPr>
          <a:xfrm rot="5400000">
            <a:off x="3800507" y="5228170"/>
            <a:ext cx="126337" cy="1315039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389600-129F-4888-8532-07E08F656D5F}"/>
              </a:ext>
            </a:extLst>
          </p:cNvPr>
          <p:cNvSpPr txBox="1"/>
          <p:nvPr/>
        </p:nvSpPr>
        <p:spPr>
          <a:xfrm>
            <a:off x="1832712" y="6073105"/>
            <a:ext cx="1373444" cy="36933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Scale</a:t>
            </a:r>
          </a:p>
        </p:txBody>
      </p:sp>
    </p:spTree>
    <p:extLst>
      <p:ext uri="{BB962C8B-B14F-4D97-AF65-F5344CB8AC3E}">
        <p14:creationId xmlns:p14="http://schemas.microsoft.com/office/powerpoint/2010/main" val="7517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9DE7-6B72-4E3A-87C0-25BACB40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Differentiator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E72BC0-E714-4089-97DD-B6606162BA5A}"/>
                  </a:ext>
                </a:extLst>
              </p:cNvPr>
              <p:cNvSpPr txBox="1"/>
              <p:nvPr/>
            </p:nvSpPr>
            <p:spPr>
              <a:xfrm>
                <a:off x="734506" y="1410452"/>
                <a:ext cx="3682995" cy="820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𝑂𝑈𝑇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𝑅𝐶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𝐼𝑁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800" i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E72BC0-E714-4089-97DD-B6606162B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06" y="1410452"/>
                <a:ext cx="3682995" cy="8206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5E6546-D80A-40CF-B3DE-BB479D431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7</a:t>
            </a:fld>
            <a:endParaRPr lang="en-US" dirty="0"/>
          </a:p>
        </p:txBody>
      </p:sp>
      <p:pic>
        <p:nvPicPr>
          <p:cNvPr id="10" name="Picture 9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A1A039A5-B321-4058-AE8B-8483E75A78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" t="2673" b="39091"/>
          <a:stretch/>
        </p:blipFill>
        <p:spPr>
          <a:xfrm>
            <a:off x="376994" y="3109848"/>
            <a:ext cx="5524107" cy="2640503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A4A7E976-CF24-493D-9C30-33E96A728E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71"/>
          <a:stretch/>
        </p:blipFill>
        <p:spPr>
          <a:xfrm>
            <a:off x="6584283" y="226479"/>
            <a:ext cx="5230723" cy="26109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FF9F9F1-C323-4554-AAD0-A091320F5006}"/>
              </a:ext>
            </a:extLst>
          </p:cNvPr>
          <p:cNvSpPr txBox="1"/>
          <p:nvPr/>
        </p:nvSpPr>
        <p:spPr>
          <a:xfrm>
            <a:off x="1545996" y="3228945"/>
            <a:ext cx="3308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highlight>
                  <a:srgbClr val="FFFF00"/>
                </a:highlight>
              </a:rPr>
              <a:t>Input Signal: Sine waves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0A123F-EDE3-4F0C-BA72-1B878CA4D494}"/>
              </a:ext>
            </a:extLst>
          </p:cNvPr>
          <p:cNvSpPr txBox="1"/>
          <p:nvPr/>
        </p:nvSpPr>
        <p:spPr>
          <a:xfrm>
            <a:off x="2198016" y="5447548"/>
            <a:ext cx="3458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highlight>
                  <a:srgbClr val="FFFF00"/>
                </a:highlight>
              </a:rPr>
              <a:t>Output Signal: Cosine waves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4EB90D9-1D1F-459C-A8DC-4F04AEF81217}"/>
              </a:ext>
            </a:extLst>
          </p:cNvPr>
          <p:cNvCxnSpPr/>
          <p:nvPr/>
        </p:nvCxnSpPr>
        <p:spPr>
          <a:xfrm flipH="1">
            <a:off x="2092751" y="3650286"/>
            <a:ext cx="105265" cy="8876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48AE32-5859-4FBC-BC7F-E8DC71003CF2}"/>
              </a:ext>
            </a:extLst>
          </p:cNvPr>
          <p:cNvCxnSpPr>
            <a:cxnSpLocks/>
          </p:cNvCxnSpPr>
          <p:nvPr/>
        </p:nvCxnSpPr>
        <p:spPr>
          <a:xfrm flipV="1">
            <a:off x="3649745" y="5133516"/>
            <a:ext cx="1" cy="3140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9F12FCE-21BF-4888-A2D8-B8F63A46E29D}"/>
              </a:ext>
            </a:extLst>
          </p:cNvPr>
          <p:cNvSpPr txBox="1"/>
          <p:nvPr/>
        </p:nvSpPr>
        <p:spPr>
          <a:xfrm>
            <a:off x="7118808" y="336844"/>
            <a:ext cx="3674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highlight>
                  <a:srgbClr val="FFFF00"/>
                </a:highlight>
              </a:rPr>
              <a:t>Input Signal: Square waves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D2BFE1-9E77-4649-8E81-53A73058BD3F}"/>
              </a:ext>
            </a:extLst>
          </p:cNvPr>
          <p:cNvSpPr txBox="1"/>
          <p:nvPr/>
        </p:nvSpPr>
        <p:spPr>
          <a:xfrm>
            <a:off x="7751973" y="2527072"/>
            <a:ext cx="4145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highlight>
                  <a:srgbClr val="FFFF00"/>
                </a:highlight>
              </a:rPr>
              <a:t>Output Signal: Spike</a:t>
            </a:r>
            <a:br>
              <a:rPr lang="en-US" sz="2000" b="1" dirty="0">
                <a:highlight>
                  <a:srgbClr val="FFFF00"/>
                </a:highlight>
              </a:rPr>
            </a:br>
            <a:r>
              <a:rPr lang="en-US" sz="2000" b="1" dirty="0">
                <a:highlight>
                  <a:srgbClr val="FFFF00"/>
                </a:highlight>
              </a:rPr>
              <a:t>(approx. to </a:t>
            </a:r>
            <a:r>
              <a:rPr lang="en-US" sz="2000" b="1" dirty="0" err="1">
                <a:highlight>
                  <a:srgbClr val="FFFF00"/>
                </a:highlight>
              </a:rPr>
              <a:t>dirac</a:t>
            </a:r>
            <a:r>
              <a:rPr lang="en-US" sz="2000" b="1" dirty="0">
                <a:highlight>
                  <a:srgbClr val="FFFF00"/>
                </a:highlight>
              </a:rPr>
              <a:t> delta function)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BC3904-1C86-4486-94FE-801026B38F78}"/>
              </a:ext>
            </a:extLst>
          </p:cNvPr>
          <p:cNvCxnSpPr>
            <a:cxnSpLocks/>
          </p:cNvCxnSpPr>
          <p:nvPr/>
        </p:nvCxnSpPr>
        <p:spPr>
          <a:xfrm flipH="1">
            <a:off x="7665564" y="736954"/>
            <a:ext cx="234098" cy="7095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D5B79A-7CE7-4513-A156-8CC4C0ACA6EE}"/>
              </a:ext>
            </a:extLst>
          </p:cNvPr>
          <p:cNvCxnSpPr>
            <a:cxnSpLocks/>
          </p:cNvCxnSpPr>
          <p:nvPr/>
        </p:nvCxnSpPr>
        <p:spPr>
          <a:xfrm flipV="1">
            <a:off x="9203703" y="2213040"/>
            <a:ext cx="1" cy="3140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ECD4A1-10A4-4EF2-99E7-878AD38AAD00}"/>
                  </a:ext>
                </a:extLst>
              </p:cNvPr>
              <p:cNvSpPr txBox="1"/>
              <p:nvPr/>
            </p:nvSpPr>
            <p:spPr>
              <a:xfrm>
                <a:off x="9516130" y="1802413"/>
                <a:ext cx="20550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/>
                  <a:t>NOTE:</a:t>
                </a:r>
              </a:p>
              <a:p>
                <a:pPr algn="r"/>
                <a:r>
                  <a:rPr lang="en-US" b="1" dirty="0"/>
                  <a:t>R = 10K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𝛀</m:t>
                    </m:r>
                  </m:oMath>
                </a14:m>
                <a:endParaRPr lang="en-US" b="1" dirty="0"/>
              </a:p>
              <a:p>
                <a:pPr algn="r"/>
                <a:r>
                  <a:rPr lang="en-US" b="1" dirty="0"/>
                  <a:t>C = 0.1nF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ECD4A1-10A4-4EF2-99E7-878AD38AA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130" y="1802413"/>
                <a:ext cx="2055037" cy="923330"/>
              </a:xfrm>
              <a:prstGeom prst="rect">
                <a:avLst/>
              </a:prstGeom>
              <a:blipFill>
                <a:blip r:embed="rId5"/>
                <a:stretch>
                  <a:fillRect t="-3974" r="-267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 descr="Chart, line chart&#10;&#10;Description automatically generated">
            <a:extLst>
              <a:ext uri="{FF2B5EF4-FFF2-40B4-BE49-F238E27FC236}">
                <a16:creationId xmlns:a16="http://schemas.microsoft.com/office/drawing/2014/main" id="{1C61179D-F9A6-4C38-96A1-86C9C7710F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564" y="3734664"/>
            <a:ext cx="5176293" cy="241669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D5362F5-58BD-4536-8457-D376E9B92FBF}"/>
              </a:ext>
            </a:extLst>
          </p:cNvPr>
          <p:cNvSpPr txBox="1"/>
          <p:nvPr/>
        </p:nvSpPr>
        <p:spPr>
          <a:xfrm>
            <a:off x="6988170" y="3730763"/>
            <a:ext cx="3674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highlight>
                  <a:srgbClr val="FFFF00"/>
                </a:highlight>
              </a:rPr>
              <a:t>Input Signal: Triangular waves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EA550F-E7DD-4F7D-B053-03B0F8CA5697}"/>
              </a:ext>
            </a:extLst>
          </p:cNvPr>
          <p:cNvSpPr txBox="1"/>
          <p:nvPr/>
        </p:nvSpPr>
        <p:spPr>
          <a:xfrm>
            <a:off x="6322793" y="5619322"/>
            <a:ext cx="3323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highlight>
                  <a:srgbClr val="FFFF00"/>
                </a:highlight>
              </a:rPr>
              <a:t>Output Signal: Square waves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C7CBCD9-B71C-403E-A80F-288D57DC79D9}"/>
              </a:ext>
            </a:extLst>
          </p:cNvPr>
          <p:cNvCxnSpPr>
            <a:cxnSpLocks/>
          </p:cNvCxnSpPr>
          <p:nvPr/>
        </p:nvCxnSpPr>
        <p:spPr>
          <a:xfrm flipH="1">
            <a:off x="7534926" y="4130873"/>
            <a:ext cx="234098" cy="7095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D63098C-CB03-4DE3-A7FF-C5CD5B2C786A}"/>
              </a:ext>
            </a:extLst>
          </p:cNvPr>
          <p:cNvCxnSpPr>
            <a:cxnSpLocks/>
          </p:cNvCxnSpPr>
          <p:nvPr/>
        </p:nvCxnSpPr>
        <p:spPr>
          <a:xfrm flipV="1">
            <a:off x="7774522" y="5305290"/>
            <a:ext cx="1" cy="3140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2404716-5BC6-4D2F-9E48-8DF5BE8066D2}"/>
                  </a:ext>
                </a:extLst>
              </p:cNvPr>
              <p:cNvSpPr txBox="1"/>
              <p:nvPr/>
            </p:nvSpPr>
            <p:spPr>
              <a:xfrm>
                <a:off x="9516130" y="5214708"/>
                <a:ext cx="20550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/>
                  <a:t>NOTE:</a:t>
                </a:r>
              </a:p>
              <a:p>
                <a:pPr algn="r"/>
                <a:r>
                  <a:rPr lang="en-US" b="1" dirty="0"/>
                  <a:t>R = 10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𝛀</m:t>
                    </m:r>
                  </m:oMath>
                </a14:m>
                <a:endParaRPr lang="en-US" b="1" dirty="0"/>
              </a:p>
              <a:p>
                <a:pPr algn="r"/>
                <a:r>
                  <a:rPr lang="en-US" b="1" dirty="0"/>
                  <a:t>C = 0.1uF</a:t>
                </a: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2404716-5BC6-4D2F-9E48-8DF5BE806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130" y="5214708"/>
                <a:ext cx="2055037" cy="923330"/>
              </a:xfrm>
              <a:prstGeom prst="rect">
                <a:avLst/>
              </a:prstGeom>
              <a:blipFill>
                <a:blip r:embed="rId7"/>
                <a:stretch>
                  <a:fillRect t="-3289" r="-2671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BBA54BF8-C6C4-4AD2-9AE5-5F2DEF04D0C3}"/>
              </a:ext>
            </a:extLst>
          </p:cNvPr>
          <p:cNvSpPr txBox="1"/>
          <p:nvPr/>
        </p:nvSpPr>
        <p:spPr>
          <a:xfrm>
            <a:off x="537328" y="5948583"/>
            <a:ext cx="1008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Noisy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E84EDE-538E-4AD7-B439-FF9880C55BF7}"/>
              </a:ext>
            </a:extLst>
          </p:cNvPr>
          <p:cNvCxnSpPr>
            <a:cxnSpLocks/>
          </p:cNvCxnSpPr>
          <p:nvPr/>
        </p:nvCxnSpPr>
        <p:spPr>
          <a:xfrm flipH="1" flipV="1">
            <a:off x="620834" y="4840454"/>
            <a:ext cx="217366" cy="1178978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277B584-1B0C-431D-94AD-2C43D3ADFC5E}"/>
              </a:ext>
            </a:extLst>
          </p:cNvPr>
          <p:cNvSpPr txBox="1"/>
          <p:nvPr/>
        </p:nvSpPr>
        <p:spPr>
          <a:xfrm>
            <a:off x="140447" y="6342941"/>
            <a:ext cx="919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NOTE: </a:t>
            </a:r>
            <a:r>
              <a:rPr lang="en-US" sz="2400" dirty="0"/>
              <a:t>Results depend on your R, C and frequency values</a:t>
            </a:r>
          </a:p>
        </p:txBody>
      </p:sp>
    </p:spTree>
    <p:extLst>
      <p:ext uri="{BB962C8B-B14F-4D97-AF65-F5344CB8AC3E}">
        <p14:creationId xmlns:p14="http://schemas.microsoft.com/office/powerpoint/2010/main" val="251272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6BBD-C809-4477-8E3D-46AB1212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1DB8C-1CF7-441E-981D-5E1A03B6E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highlight>
                  <a:srgbClr val="FFFF00"/>
                </a:highlight>
              </a:rPr>
              <a:t>Lab 3 Report &amp; Pre-lab 4 are due on Tuesday 9</a:t>
            </a:r>
            <a:r>
              <a:rPr lang="en-US" sz="3000" baseline="30000" dirty="0">
                <a:highlight>
                  <a:srgbClr val="FFFF00"/>
                </a:highlight>
              </a:rPr>
              <a:t>th</a:t>
            </a:r>
            <a:r>
              <a:rPr lang="en-US" sz="3000" dirty="0">
                <a:highlight>
                  <a:srgbClr val="FFFF00"/>
                </a:highlight>
              </a:rPr>
              <a:t> February 2021 by midnight.</a:t>
            </a:r>
            <a:br>
              <a:rPr lang="en-US" sz="3000" dirty="0">
                <a:highlight>
                  <a:srgbClr val="FFFF00"/>
                </a:highlight>
              </a:rPr>
            </a:br>
            <a:endParaRPr lang="en-US" sz="3000" dirty="0">
              <a:highlight>
                <a:srgbClr val="FFFF00"/>
              </a:highlight>
            </a:endParaRPr>
          </a:p>
          <a:p>
            <a:r>
              <a:rPr lang="en-US" dirty="0"/>
              <a:t>Analyze Fig. 3.1-3.2</a:t>
            </a:r>
          </a:p>
          <a:p>
            <a:pPr lvl="1"/>
            <a:r>
              <a:rPr lang="en-US" dirty="0"/>
              <a:t>Simulation</a:t>
            </a:r>
          </a:p>
          <a:p>
            <a:pPr lvl="1"/>
            <a:r>
              <a:rPr lang="en-US" dirty="0"/>
              <a:t>Calculations (Bonus Point)</a:t>
            </a:r>
          </a:p>
          <a:p>
            <a:pPr lvl="1"/>
            <a:r>
              <a:rPr lang="en-US" strike="sngStrike" dirty="0"/>
              <a:t>Experimental section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949DE-8B38-4495-B7D7-643F4FCE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A49EC-0C15-4A70-A0FB-660F2EB4A0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464</Words>
  <Application>Microsoft Office PowerPoint</Application>
  <PresentationFormat>Widescreen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Lab 3: Op-Amp Integrator and Differentiator Circuits</vt:lpstr>
      <vt:lpstr>PowerPoint Presentation</vt:lpstr>
      <vt:lpstr>‘Ideal’ Operational Amplifier</vt:lpstr>
      <vt:lpstr>Integrator</vt:lpstr>
      <vt:lpstr>Integrator</vt:lpstr>
      <vt:lpstr>Differentiator</vt:lpstr>
      <vt:lpstr>Differentiator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3: Op-Amp Integrator and Differentiator Circuits</dc:title>
  <dc:creator>Jonathan Waters</dc:creator>
  <cp:lastModifiedBy>Jonathan Waters</cp:lastModifiedBy>
  <cp:revision>29</cp:revision>
  <dcterms:created xsi:type="dcterms:W3CDTF">2021-02-02T15:45:15Z</dcterms:created>
  <dcterms:modified xsi:type="dcterms:W3CDTF">2021-02-02T17:47:17Z</dcterms:modified>
</cp:coreProperties>
</file>