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5" r:id="rId5"/>
    <p:sldId id="263" r:id="rId6"/>
    <p:sldId id="266" r:id="rId7"/>
    <p:sldId id="269" r:id="rId8"/>
    <p:sldId id="271" r:id="rId9"/>
    <p:sldId id="270" r:id="rId10"/>
    <p:sldId id="267" r:id="rId11"/>
    <p:sldId id="264" r:id="rId12"/>
    <p:sldId id="272" r:id="rId13"/>
    <p:sldId id="27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5" d="100"/>
          <a:sy n="55" d="100"/>
        </p:scale>
        <p:origin x="4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rcuitbread.com/tutorials/center-tapped-full-wave-rectifier-oper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m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tmp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11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6: Rectification AC Signals, Transformers and Bridge Rectifiers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8730"/>
            <a:ext cx="9144000" cy="1655762"/>
          </a:xfrm>
        </p:spPr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>
            <a:extLst>
              <a:ext uri="{FF2B5EF4-FFF2-40B4-BE49-F238E27FC236}">
                <a16:creationId xmlns:a16="http://schemas.microsoft.com/office/drawing/2014/main" id="{68B5155D-17E5-4921-8C38-EF059DAB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7604" r="15384" b="22282"/>
          <a:stretch>
            <a:fillRect/>
          </a:stretch>
        </p:blipFill>
        <p:spPr bwMode="auto">
          <a:xfrm>
            <a:off x="7355729" y="1018803"/>
            <a:ext cx="4435501" cy="19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DA095-7C18-4792-B63A-6FB518E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Center-tapped (CT) 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533EF-085C-4A78-B43D-00AB63D1FF9B}"/>
              </a:ext>
            </a:extLst>
          </p:cNvPr>
          <p:cNvSpPr txBox="1"/>
          <p:nvPr/>
        </p:nvSpPr>
        <p:spPr>
          <a:xfrm>
            <a:off x="671591" y="1433568"/>
            <a:ext cx="10848818" cy="4770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2800" b="1" dirty="0"/>
              <a:t>Equations for an ideal transformer are</a:t>
            </a:r>
          </a:p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x-none" sz="2400" b="1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x-none" sz="2400" b="1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x-none" sz="2400" b="1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x-none" sz="2400" b="1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x-none" sz="2400" b="1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x-none" sz="2400" b="1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x-none" sz="2400" b="1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x-none" sz="2400" b="1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400" b="1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 an example, consider</a:t>
            </a:r>
            <a:r>
              <a:rPr lang="en-US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x-none" sz="2400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10 V</a:t>
            </a:r>
            <a:r>
              <a:rPr lang="en-US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sinusoidal input, N</a:t>
            </a:r>
            <a:r>
              <a:rPr lang="x-none" sz="2400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100, and N</a:t>
            </a:r>
            <a:r>
              <a:rPr lang="x-none" sz="2400" i="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x-none" sz="2400" i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50 then:</a:t>
            </a:r>
            <a:endParaRPr lang="en-US" sz="2400" i="1" dirty="0">
              <a:solidFill>
                <a:srgbClr val="666666"/>
              </a:solidFill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(0.5)(10Vpeak) = 5Vpeak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(2)(5Vpeak) = 10Vpp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(0.7071)(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5Vpeak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3.5Vrms</a:t>
            </a:r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FC5E426-9240-49C3-82D5-086EFBF3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5" t="33537" r="13931" b="16476"/>
          <a:stretch>
            <a:fillRect/>
          </a:stretch>
        </p:blipFill>
        <p:spPr bwMode="auto">
          <a:xfrm>
            <a:off x="9816365" y="4872459"/>
            <a:ext cx="1974865" cy="184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8C9C7390-EC37-40EA-BB21-ED7CC8FA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9" t="54254" r="33813" b="26947"/>
          <a:stretch>
            <a:fillRect/>
          </a:stretch>
        </p:blipFill>
        <p:spPr bwMode="auto">
          <a:xfrm>
            <a:off x="9818611" y="3682999"/>
            <a:ext cx="1601653" cy="7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52068B-B364-49B0-ACC5-4DC045076D14}"/>
              </a:ext>
            </a:extLst>
          </p:cNvPr>
          <p:cNvSpPr/>
          <p:nvPr/>
        </p:nvSpPr>
        <p:spPr>
          <a:xfrm>
            <a:off x="9455085" y="3629320"/>
            <a:ext cx="2526384" cy="31392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CD29-232D-4C30-9A10-9B57E3B5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DC Value of Full-wave Rectifier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78F80-AFAA-4924-BD90-6B8AFD940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1690" y="1357459"/>
                <a:ext cx="5608950" cy="5364016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 output voltage waveform that has passed through a bridge rectifier</a:t>
                </a:r>
              </a:p>
              <a:p>
                <a:r>
                  <a:rPr lang="en-US" sz="2000" dirty="0"/>
                  <a:t>The average value (DC value) of a rectified waveform is defined as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marR="0">
                  <a:lnSpc>
                    <a:spcPct val="115000"/>
                  </a:lnSpc>
                  <a:spcBef>
                    <a:spcPts val="1200"/>
                  </a:spcBef>
                  <a:spcAft>
                    <a:spcPts val="200"/>
                  </a:spcAft>
                </a:pPr>
                <a:r>
                  <a:rPr lang="x-none" sz="2000" b="1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Ripple frequency</a:t>
                </a:r>
                <a:r>
                  <a:rPr lang="en-US" sz="2000" b="1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x-none" sz="2000" i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x-none" sz="2000" i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 ripple frequency arises from AC components in the rectified signal. If the period of the waveform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x-none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𝑟𝑖𝑝𝑝𝑙𝑒</m:t>
                        </m:r>
                      </m:sub>
                    </m:sSub>
                  </m:oMath>
                </a14:m>
                <a:r>
                  <a:rPr lang="x-none" sz="2000" i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the ripple frequency is defined as:</a:t>
                </a:r>
                <a:r>
                  <a:rPr lang="en-US" sz="2000" i="1" dirty="0">
                    <a:solidFill>
                      <a:srgbClr val="666666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</a:p>
              <a:p>
                <a:pPr marL="0" marR="0" indent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none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𝑟𝑖𝑝𝑝𝑙𝑒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i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x-non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𝑟𝑖𝑝𝑝𝑙𝑒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effectLst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78F80-AFAA-4924-BD90-6B8AFD940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1690" y="1357459"/>
                <a:ext cx="5608950" cy="5364016"/>
              </a:xfrm>
              <a:blipFill>
                <a:blip r:embed="rId2"/>
                <a:stretch>
                  <a:fillRect l="-1196" t="-1250" b="-1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26E8-D05E-4E42-9769-87ED19E7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4">
            <a:extLst>
              <a:ext uri="{FF2B5EF4-FFF2-40B4-BE49-F238E27FC236}">
                <a16:creationId xmlns:a16="http://schemas.microsoft.com/office/drawing/2014/main" id="{7AFA89BE-B772-4BCE-AF29-9DA6B00D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9" t="17821" r="8568" b="35265"/>
          <a:stretch>
            <a:fillRect/>
          </a:stretch>
        </p:blipFill>
        <p:spPr bwMode="auto">
          <a:xfrm>
            <a:off x="361359" y="2392680"/>
            <a:ext cx="5826577" cy="32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>
            <a:extLst>
              <a:ext uri="{FF2B5EF4-FFF2-40B4-BE49-F238E27FC236}">
                <a16:creationId xmlns:a16="http://schemas.microsoft.com/office/drawing/2014/main" id="{19E235BA-29A1-4F8A-B110-CA9FA542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5" t="45149" r="30043" b="19572"/>
          <a:stretch>
            <a:fillRect/>
          </a:stretch>
        </p:blipFill>
        <p:spPr bwMode="auto">
          <a:xfrm>
            <a:off x="7995183" y="2622074"/>
            <a:ext cx="2256285" cy="176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CDD501-3687-4597-A9B5-DB301878E2B4}"/>
              </a:ext>
            </a:extLst>
          </p:cNvPr>
          <p:cNvCxnSpPr/>
          <p:nvPr/>
        </p:nvCxnSpPr>
        <p:spPr>
          <a:xfrm>
            <a:off x="1099457" y="5072743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6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EF5B-3C8B-4E35-A6D4-C8227ABC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Multisim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B9AE42C-2C66-40D4-84F7-9844F060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2220487"/>
            <a:ext cx="2071018" cy="2033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8DCC-EBBE-4B9F-A47F-00AA3C58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7CAFD-4215-4067-AD76-72196612792F}"/>
              </a:ext>
            </a:extLst>
          </p:cNvPr>
          <p:cNvSpPr txBox="1"/>
          <p:nvPr/>
        </p:nvSpPr>
        <p:spPr>
          <a:xfrm>
            <a:off x="4669971" y="2975558"/>
            <a:ext cx="69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rectifier, search for </a:t>
            </a:r>
            <a:r>
              <a:rPr lang="en-US" sz="2800" b="1" dirty="0"/>
              <a:t>3N246</a:t>
            </a:r>
            <a:r>
              <a:rPr lang="en-US" sz="2800" dirty="0"/>
              <a:t> in components</a:t>
            </a:r>
          </a:p>
        </p:txBody>
      </p:sp>
    </p:spTree>
    <p:extLst>
      <p:ext uri="{BB962C8B-B14F-4D97-AF65-F5344CB8AC3E}">
        <p14:creationId xmlns:p14="http://schemas.microsoft.com/office/powerpoint/2010/main" val="98355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A02A-6F0A-4F7D-900D-47C93FBB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 out the following website for more information...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20D6-61A0-40D8-AFC6-22E2F95E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https://www.circuitbread.com/tutorials/center-tapped-full-wave-rectifier-operation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E93CA-F4BE-4F45-A054-9ABA4CA9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ighlight>
                  <a:srgbClr val="FFFF00"/>
                </a:highlight>
              </a:rPr>
              <a:t>Lab 6 Report is due on Wednesday 3</a:t>
            </a:r>
            <a:r>
              <a:rPr lang="en-US" sz="3000" baseline="30000" dirty="0">
                <a:highlight>
                  <a:srgbClr val="FFFF00"/>
                </a:highlight>
              </a:rPr>
              <a:t>rd</a:t>
            </a:r>
            <a:r>
              <a:rPr lang="en-US" sz="3000" dirty="0">
                <a:highlight>
                  <a:srgbClr val="FFFF00"/>
                </a:highlight>
              </a:rPr>
              <a:t> March 2021 by midnight.</a:t>
            </a:r>
          </a:p>
          <a:p>
            <a:r>
              <a:rPr lang="en-US" sz="3000" dirty="0">
                <a:highlight>
                  <a:srgbClr val="FFFF00"/>
                </a:highlight>
              </a:rPr>
              <a:t>Prelab 7 is due on Tuesday 9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March 2021 by midnight.</a:t>
            </a:r>
          </a:p>
          <a:p>
            <a:pPr marL="0" indent="0">
              <a:buNone/>
            </a:pP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Midterm 1 will be available on CANVAS from March 2</a:t>
            </a:r>
            <a:r>
              <a:rPr lang="en-US" baseline="30000" dirty="0">
                <a:highlight>
                  <a:srgbClr val="FFFF00"/>
                </a:highlight>
              </a:rPr>
              <a:t>nd</a:t>
            </a:r>
            <a:r>
              <a:rPr lang="en-US" dirty="0">
                <a:highlight>
                  <a:srgbClr val="FFFF00"/>
                </a:highlight>
              </a:rPr>
              <a:t>  to March 9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.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Analyze Fig. 6.3 - 6.4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Theoretical Analysis</a:t>
            </a:r>
          </a:p>
          <a:p>
            <a:pPr lvl="1"/>
            <a:r>
              <a:rPr lang="en-US" strike="sngStrike" dirty="0"/>
              <a:t>Experimental section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The goal of this laboratory is to explore </a:t>
            </a:r>
            <a:r>
              <a:rPr lang="en-US" b="1" dirty="0"/>
              <a:t>AC signals, transformers and diodes</a:t>
            </a:r>
            <a:r>
              <a:rPr lang="en-US" dirty="0"/>
              <a:t>. You will learn different methods of reporting AC voltages and learn how transformers and diodes can be utilized to </a:t>
            </a:r>
            <a:r>
              <a:rPr lang="en-US" b="1" dirty="0"/>
              <a:t>rectify sinusoidal signals</a:t>
            </a:r>
            <a:r>
              <a:rPr lang="en-US" dirty="0"/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5245-5E7C-47F9-BC91-D5AFDF4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 Waveforms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2E255-0D39-4570-9E72-B1669DB03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3151" y="1616009"/>
                <a:ext cx="4736182" cy="44395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</a:t>
                </a:r>
                <a:r>
                  <a:rPr lang="en-US" sz="2400" b="1" dirty="0"/>
                  <a:t> peak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is measured from zero (ground) reference to </a:t>
                </a:r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maximum waveform amplitude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The</a:t>
                </a:r>
                <a:r>
                  <a:rPr lang="en-US" sz="2400" b="1" dirty="0"/>
                  <a:t> peak-to-peak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</m:oMath>
                </a14:m>
                <a:r>
                  <a:rPr lang="en-US" sz="2400" b="1" dirty="0"/>
                  <a:t>) </a:t>
                </a:r>
                <a:r>
                  <a:rPr lang="en-US" sz="2400" dirty="0"/>
                  <a:t>is measured from the</a:t>
                </a:r>
                <a:r>
                  <a:rPr lang="en-US" sz="2400" b="0" i="0" dirty="0">
                    <a:effectLst/>
                  </a:rPr>
                  <a:t> positive peak to the negative peak of the waveform.</a:t>
                </a:r>
              </a:p>
              <a:p>
                <a:r>
                  <a:rPr lang="en-US" sz="2400" dirty="0"/>
                  <a:t>A typical way of reporting ac voltage is as </a:t>
                </a:r>
                <a:r>
                  <a:rPr lang="en-US" sz="2400" b="1" dirty="0"/>
                  <a:t>the root-mean-squared (rms)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sz="2400" b="1" dirty="0"/>
                  <a:t>).</a:t>
                </a:r>
              </a:p>
              <a:p>
                <a:r>
                  <a:rPr lang="en-US" sz="2400" b="1" i="0" dirty="0">
                    <a:effectLst/>
                  </a:rPr>
                  <a:t>RMS</a:t>
                </a:r>
                <a:r>
                  <a:rPr lang="en-US" sz="2400" b="0" i="0" dirty="0">
                    <a:effectLst/>
                  </a:rPr>
                  <a:t> is also called the AC equivalent to DC voltage.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2E255-0D39-4570-9E72-B1669DB03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3151" y="1616009"/>
                <a:ext cx="4736182" cy="4439534"/>
              </a:xfrm>
              <a:blipFill>
                <a:blip r:embed="rId2"/>
                <a:stretch>
                  <a:fillRect l="-1673" t="-2335" r="-3218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F37C-0AE6-4E13-8F62-5B29F11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F03DF-EBE8-4539-B80A-7A878925F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5" t="33537" r="13931" b="45804"/>
          <a:stretch/>
        </p:blipFill>
        <p:spPr bwMode="auto">
          <a:xfrm>
            <a:off x="5101094" y="5890371"/>
            <a:ext cx="1974865" cy="7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D319F6-56F5-48B1-A0A5-7328E12FF1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" r="25125" b="-1615"/>
          <a:stretch/>
        </p:blipFill>
        <p:spPr>
          <a:xfrm>
            <a:off x="302667" y="1690688"/>
            <a:ext cx="6405042" cy="39314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A2E5F2-1805-435B-B579-74BA3BD8E8AD}"/>
              </a:ext>
            </a:extLst>
          </p:cNvPr>
          <p:cNvCxnSpPr>
            <a:cxnSpLocks/>
          </p:cNvCxnSpPr>
          <p:nvPr/>
        </p:nvCxnSpPr>
        <p:spPr>
          <a:xfrm>
            <a:off x="3263676" y="2268287"/>
            <a:ext cx="0" cy="21398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692B24-13F3-4F33-BA5E-6867C99A7296}"/>
              </a:ext>
            </a:extLst>
          </p:cNvPr>
          <p:cNvCxnSpPr>
            <a:cxnSpLocks/>
          </p:cNvCxnSpPr>
          <p:nvPr/>
        </p:nvCxnSpPr>
        <p:spPr>
          <a:xfrm>
            <a:off x="4820776" y="2279634"/>
            <a:ext cx="0" cy="10840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BFDCA-F717-4D14-B156-C416EB2F2DEE}"/>
              </a:ext>
            </a:extLst>
          </p:cNvPr>
          <p:cNvCxnSpPr>
            <a:cxnSpLocks/>
          </p:cNvCxnSpPr>
          <p:nvPr/>
        </p:nvCxnSpPr>
        <p:spPr>
          <a:xfrm>
            <a:off x="929077" y="3354290"/>
            <a:ext cx="577863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C29BE-1586-4306-B067-E5CDC5E34647}"/>
                  </a:ext>
                </a:extLst>
              </p:cNvPr>
              <p:cNvSpPr txBox="1"/>
              <p:nvPr/>
            </p:nvSpPr>
            <p:spPr>
              <a:xfrm>
                <a:off x="3263676" y="2775845"/>
                <a:ext cx="622166" cy="427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C29BE-1586-4306-B067-E5CDC5E3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76" y="2775845"/>
                <a:ext cx="622166" cy="427618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C5D3F8-91E0-415D-89C4-3D97623E3FCD}"/>
                  </a:ext>
                </a:extLst>
              </p:cNvPr>
              <p:cNvSpPr txBox="1"/>
              <p:nvPr/>
            </p:nvSpPr>
            <p:spPr>
              <a:xfrm>
                <a:off x="4816459" y="2821411"/>
                <a:ext cx="622166" cy="427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C5D3F8-91E0-415D-89C4-3D97623E3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459" y="2821411"/>
                <a:ext cx="622166" cy="427618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49F8A2-7D75-4755-A10E-DBC76CEB5C80}"/>
              </a:ext>
            </a:extLst>
          </p:cNvPr>
          <p:cNvCxnSpPr>
            <a:cxnSpLocks/>
          </p:cNvCxnSpPr>
          <p:nvPr/>
        </p:nvCxnSpPr>
        <p:spPr>
          <a:xfrm>
            <a:off x="938504" y="2441459"/>
            <a:ext cx="57692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70200-2562-4F2F-B69E-4D59C8C61B2C}"/>
              </a:ext>
            </a:extLst>
          </p:cNvPr>
          <p:cNvCxnSpPr>
            <a:cxnSpLocks/>
          </p:cNvCxnSpPr>
          <p:nvPr/>
        </p:nvCxnSpPr>
        <p:spPr>
          <a:xfrm>
            <a:off x="1464610" y="2444948"/>
            <a:ext cx="0" cy="91283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A68482-05F5-476B-955F-398625105358}"/>
                  </a:ext>
                </a:extLst>
              </p:cNvPr>
              <p:cNvSpPr txBox="1"/>
              <p:nvPr/>
            </p:nvSpPr>
            <p:spPr>
              <a:xfrm>
                <a:off x="1438129" y="2824900"/>
                <a:ext cx="62216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A68482-05F5-476B-955F-39862510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9" y="2824900"/>
                <a:ext cx="622166" cy="400110"/>
              </a:xfrm>
              <a:prstGeom prst="rect">
                <a:avLst/>
              </a:prstGeom>
              <a:blipFill>
                <a:blip r:embed="rId7"/>
                <a:stretch>
                  <a:fillRect r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1">
            <a:extLst>
              <a:ext uri="{FF2B5EF4-FFF2-40B4-BE49-F238E27FC236}">
                <a16:creationId xmlns:a16="http://schemas.microsoft.com/office/drawing/2014/main" id="{BBB5FC8D-66CD-47F1-81A3-38531DE2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9" t="54254" r="33813" b="26947"/>
          <a:stretch>
            <a:fillRect/>
          </a:stretch>
        </p:blipFill>
        <p:spPr bwMode="auto">
          <a:xfrm>
            <a:off x="513249" y="5905949"/>
            <a:ext cx="1601653" cy="7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30D3AF14-5F81-424F-B617-0FF6CB86E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5" t="69559" r="13931" b="16476"/>
          <a:stretch/>
        </p:blipFill>
        <p:spPr bwMode="auto">
          <a:xfrm>
            <a:off x="2525827" y="5996377"/>
            <a:ext cx="2111148" cy="5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A1DF6-7E08-4D1D-B9F8-1F51F31B797F}"/>
                  </a:ext>
                </a:extLst>
              </p:cNvPr>
              <p:cNvSpPr txBox="1"/>
              <p:nvPr/>
            </p:nvSpPr>
            <p:spPr>
              <a:xfrm>
                <a:off x="302667" y="5544582"/>
                <a:ext cx="430943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0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𝒆𝒂𝒌</m:t>
                        </m:r>
                      </m:sub>
                    </m:sSub>
                  </m:oMath>
                </a14:m>
                <a:r>
                  <a:rPr lang="en-US" sz="2000" b="1" dirty="0"/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sz="2000" b="1" dirty="0"/>
                  <a:t> Conversion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A1DF6-7E08-4D1D-B9F8-1F51F31B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7" y="5544582"/>
                <a:ext cx="4309437" cy="427618"/>
              </a:xfrm>
              <a:prstGeom prst="rect">
                <a:avLst/>
              </a:prstGeom>
              <a:blipFill>
                <a:blip r:embed="rId9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FCA4DE-4669-4FE8-85BF-0607FEBCFD20}"/>
              </a:ext>
            </a:extLst>
          </p:cNvPr>
          <p:cNvCxnSpPr>
            <a:cxnSpLocks/>
          </p:cNvCxnSpPr>
          <p:nvPr/>
        </p:nvCxnSpPr>
        <p:spPr>
          <a:xfrm flipH="1">
            <a:off x="938504" y="4594635"/>
            <a:ext cx="3133873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1CBEC-BC1A-4E7D-A76B-2DB5B80B8E82}"/>
              </a:ext>
            </a:extLst>
          </p:cNvPr>
          <p:cNvCxnSpPr>
            <a:cxnSpLocks/>
          </p:cNvCxnSpPr>
          <p:nvPr/>
        </p:nvCxnSpPr>
        <p:spPr>
          <a:xfrm flipH="1">
            <a:off x="929078" y="3672962"/>
            <a:ext cx="159674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BFBB8E-263E-40AF-B820-A802DA379C61}"/>
              </a:ext>
            </a:extLst>
          </p:cNvPr>
          <p:cNvSpPr txBox="1"/>
          <p:nvPr/>
        </p:nvSpPr>
        <p:spPr>
          <a:xfrm>
            <a:off x="1105935" y="3675237"/>
            <a:ext cx="134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Half cycle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ED995-C6AB-4C01-B6F0-2553554C97D3}"/>
              </a:ext>
            </a:extLst>
          </p:cNvPr>
          <p:cNvSpPr txBox="1"/>
          <p:nvPr/>
        </p:nvSpPr>
        <p:spPr>
          <a:xfrm>
            <a:off x="1526418" y="4593494"/>
            <a:ext cx="186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One full cycle</a:t>
            </a:r>
          </a:p>
        </p:txBody>
      </p:sp>
    </p:spTree>
    <p:extLst>
      <p:ext uri="{BB962C8B-B14F-4D97-AF65-F5344CB8AC3E}">
        <p14:creationId xmlns:p14="http://schemas.microsoft.com/office/powerpoint/2010/main" val="38707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95245-5E7C-47F9-BC91-D5AFDF4304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2135" y="440367"/>
                <a:ext cx="11727729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44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𝒆𝒂𝒌</m:t>
                        </m:r>
                      </m:sub>
                    </m:sSub>
                  </m:oMath>
                </a14:m>
                <a:r>
                  <a:rPr lang="en-US" sz="4400" b="1" dirty="0"/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sz="4400" b="1" dirty="0"/>
                  <a:t> of the following waveform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C95245-5E7C-47F9-BC91-D5AFDF430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2135" y="440367"/>
                <a:ext cx="11727729" cy="1325563"/>
              </a:xfrm>
              <a:blipFill>
                <a:blip r:embed="rId2"/>
                <a:stretch>
                  <a:fillRect l="-728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F37C-0AE6-4E13-8F62-5B29F11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AF03DF-EBE8-4539-B80A-7A878925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5" t="33537" r="13931" b="16476"/>
          <a:stretch>
            <a:fillRect/>
          </a:stretch>
        </p:blipFill>
        <p:spPr bwMode="auto">
          <a:xfrm>
            <a:off x="9806938" y="3641110"/>
            <a:ext cx="1974865" cy="184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BBB5FC8D-66CD-47F1-81A3-38531DE2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9" t="54254" r="33813" b="26947"/>
          <a:stretch>
            <a:fillRect/>
          </a:stretch>
        </p:blipFill>
        <p:spPr bwMode="auto">
          <a:xfrm>
            <a:off x="9809184" y="2451650"/>
            <a:ext cx="1601653" cy="7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01EF370-E40E-43D2-8C74-DA66CD8621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6" b="-1615"/>
          <a:stretch/>
        </p:blipFill>
        <p:spPr>
          <a:xfrm>
            <a:off x="476524" y="2238570"/>
            <a:ext cx="8554352" cy="39314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998A-2960-4D58-AD5A-00196003206E}"/>
              </a:ext>
            </a:extLst>
          </p:cNvPr>
          <p:cNvCxnSpPr>
            <a:cxnSpLocks/>
          </p:cNvCxnSpPr>
          <p:nvPr/>
        </p:nvCxnSpPr>
        <p:spPr>
          <a:xfrm>
            <a:off x="1885360" y="2855797"/>
            <a:ext cx="0" cy="213988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70352B-1BB6-4ADF-9922-1A2A5A4FE112}"/>
              </a:ext>
            </a:extLst>
          </p:cNvPr>
          <p:cNvCxnSpPr>
            <a:cxnSpLocks/>
          </p:cNvCxnSpPr>
          <p:nvPr/>
        </p:nvCxnSpPr>
        <p:spPr>
          <a:xfrm>
            <a:off x="4994634" y="2827516"/>
            <a:ext cx="0" cy="10840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CC6425-7A27-4AAA-889F-209DFF5D2143}"/>
              </a:ext>
            </a:extLst>
          </p:cNvPr>
          <p:cNvCxnSpPr/>
          <p:nvPr/>
        </p:nvCxnSpPr>
        <p:spPr>
          <a:xfrm>
            <a:off x="1102935" y="3902172"/>
            <a:ext cx="79185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9BA87C-D0B4-4912-8263-0A47FB049FE7}"/>
              </a:ext>
            </a:extLst>
          </p:cNvPr>
          <p:cNvCxnSpPr/>
          <p:nvPr/>
        </p:nvCxnSpPr>
        <p:spPr>
          <a:xfrm>
            <a:off x="1112362" y="2989341"/>
            <a:ext cx="79185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F96A78-CCF0-4383-B3F1-B554506DF71C}"/>
              </a:ext>
            </a:extLst>
          </p:cNvPr>
          <p:cNvCxnSpPr>
            <a:cxnSpLocks/>
          </p:cNvCxnSpPr>
          <p:nvPr/>
        </p:nvCxnSpPr>
        <p:spPr>
          <a:xfrm>
            <a:off x="7820099" y="2989341"/>
            <a:ext cx="0" cy="91283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39C09-B31A-4FE7-9013-A3AECE099EAE}"/>
                  </a:ext>
                </a:extLst>
              </p:cNvPr>
              <p:cNvSpPr txBox="1"/>
              <p:nvPr/>
            </p:nvSpPr>
            <p:spPr>
              <a:xfrm>
                <a:off x="7793618" y="3359866"/>
                <a:ext cx="62216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39C09-B31A-4FE7-9013-A3AECE099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18" y="3359866"/>
                <a:ext cx="622166" cy="400110"/>
              </a:xfrm>
              <a:prstGeom prst="rect">
                <a:avLst/>
              </a:prstGeom>
              <a:blipFill>
                <a:blip r:embed="rId6"/>
                <a:stretch>
                  <a:fillRect r="-7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5106D1-922D-42AD-BDB8-10915CF18756}"/>
                  </a:ext>
                </a:extLst>
              </p:cNvPr>
              <p:cNvSpPr txBox="1"/>
              <p:nvPr/>
            </p:nvSpPr>
            <p:spPr>
              <a:xfrm>
                <a:off x="4215160" y="3989707"/>
                <a:ext cx="1569167" cy="427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5106D1-922D-42AD-BDB8-10915CF1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60" y="3989707"/>
                <a:ext cx="1569167" cy="427618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95138A-DC5A-43A3-8AE8-4BC7CD34D05C}"/>
                  </a:ext>
                </a:extLst>
              </p:cNvPr>
              <p:cNvSpPr txBox="1"/>
              <p:nvPr/>
            </p:nvSpPr>
            <p:spPr>
              <a:xfrm>
                <a:off x="1290295" y="4998152"/>
                <a:ext cx="1569167" cy="4276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95138A-DC5A-43A3-8AE8-4BC7CD34D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95" y="4998152"/>
                <a:ext cx="1569167" cy="427618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0B67C0-DD8F-4506-BD76-E062028753B3}"/>
                  </a:ext>
                </a:extLst>
              </p:cNvPr>
              <p:cNvSpPr txBox="1"/>
              <p:nvPr/>
            </p:nvSpPr>
            <p:spPr>
              <a:xfrm>
                <a:off x="5784327" y="2345409"/>
                <a:ext cx="3813472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𝟕𝟎𝟕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𝟖𝟐𝟖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0B67C0-DD8F-4506-BD76-E062028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27" y="2345409"/>
                <a:ext cx="381347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A095-7C18-4792-B63A-6FB518E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Transformer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CB6-0D8E-4B5E-90FB-BB7482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3">
            <a:extLst>
              <a:ext uri="{FF2B5EF4-FFF2-40B4-BE49-F238E27FC236}">
                <a16:creationId xmlns:a16="http://schemas.microsoft.com/office/drawing/2014/main" id="{B0180D5A-FDB7-48CC-B822-2F1E06986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7604" r="15384" b="22282"/>
          <a:stretch>
            <a:fillRect/>
          </a:stretch>
        </p:blipFill>
        <p:spPr bwMode="auto">
          <a:xfrm>
            <a:off x="7495242" y="4375891"/>
            <a:ext cx="4435501" cy="19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7A543-A08D-496D-8DFC-6F61FA4F8DD3}"/>
              </a:ext>
            </a:extLst>
          </p:cNvPr>
          <p:cNvSpPr txBox="1"/>
          <p:nvPr/>
        </p:nvSpPr>
        <p:spPr>
          <a:xfrm>
            <a:off x="6588772" y="6301175"/>
            <a:ext cx="25037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The primary winding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4F7B6-E23A-4194-94B1-E52C593C0017}"/>
              </a:ext>
            </a:extLst>
          </p:cNvPr>
          <p:cNvSpPr txBox="1"/>
          <p:nvPr/>
        </p:nvSpPr>
        <p:spPr>
          <a:xfrm>
            <a:off x="9080628" y="6305335"/>
            <a:ext cx="2873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The secondary winding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3B54F9-9431-4FCD-B167-5C744D5B74A8}"/>
              </a:ext>
            </a:extLst>
          </p:cNvPr>
          <p:cNvCxnSpPr/>
          <p:nvPr/>
        </p:nvCxnSpPr>
        <p:spPr>
          <a:xfrm>
            <a:off x="9080628" y="4455671"/>
            <a:ext cx="0" cy="221478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DF0A-20DD-4136-91AE-4770498B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95" y="1077687"/>
            <a:ext cx="11368148" cy="5643788"/>
          </a:xfrm>
        </p:spPr>
        <p:txBody>
          <a:bodyPr>
            <a:normAutofit/>
          </a:bodyPr>
          <a:lstStyle/>
          <a:p>
            <a:r>
              <a:rPr lang="en-US" sz="2400" dirty="0"/>
              <a:t>A transformer is a device made of two or more coils. One coil is called </a:t>
            </a:r>
            <a:r>
              <a:rPr lang="en-US" sz="2400" b="1" dirty="0"/>
              <a:t>the primary winding</a:t>
            </a:r>
            <a:r>
              <a:rPr lang="en-US" sz="2400" dirty="0"/>
              <a:t>, and the other is called </a:t>
            </a:r>
            <a:r>
              <a:rPr lang="en-US" sz="2400" b="1" dirty="0"/>
              <a:t>the secondary winding</a:t>
            </a:r>
            <a:r>
              <a:rPr lang="en-US" sz="2400" dirty="0"/>
              <a:t>. The source voltage is applied to the primary winding while the load is connected to the secondary winding. </a:t>
            </a:r>
          </a:p>
          <a:p>
            <a:r>
              <a:rPr lang="en-US" sz="2400" dirty="0"/>
              <a:t>A transformer can be used to step up or down AC voltages and currents.</a:t>
            </a:r>
          </a:p>
          <a:p>
            <a:r>
              <a:rPr lang="en-US" sz="2400" dirty="0"/>
              <a:t>The step up or step down process occurs due to an induced EMF in the output side of the transformer.</a:t>
            </a:r>
          </a:p>
          <a:p>
            <a:r>
              <a:rPr lang="en-US" sz="2400" dirty="0"/>
              <a:t>The induced EMF is a direct result of the EMF in </a:t>
            </a:r>
            <a:br>
              <a:rPr lang="en-US" sz="2400" dirty="0"/>
            </a:br>
            <a:r>
              <a:rPr lang="en-US" sz="2400" dirty="0"/>
              <a:t>the input side of the transformer and </a:t>
            </a:r>
            <a:br>
              <a:rPr lang="en-US" sz="2400" dirty="0"/>
            </a:br>
            <a:r>
              <a:rPr lang="en-US" sz="2400" dirty="0"/>
              <a:t>magnetic coupling.</a:t>
            </a:r>
          </a:p>
          <a:p>
            <a:r>
              <a:rPr lang="en-US" sz="2400" b="1" dirty="0"/>
              <a:t>Vp</a:t>
            </a:r>
            <a:r>
              <a:rPr lang="en-US" sz="2400" dirty="0"/>
              <a:t> is the primary (input) voltage</a:t>
            </a:r>
          </a:p>
          <a:p>
            <a:r>
              <a:rPr lang="en-US" sz="2400" b="1" dirty="0"/>
              <a:t>Vs</a:t>
            </a:r>
            <a:r>
              <a:rPr lang="en-US" sz="2400" dirty="0"/>
              <a:t> is the secondary (output) voltage</a:t>
            </a:r>
          </a:p>
          <a:p>
            <a:r>
              <a:rPr lang="en-US" sz="2400" b="1" dirty="0"/>
              <a:t>Np</a:t>
            </a:r>
            <a:r>
              <a:rPr lang="en-US" sz="2400" dirty="0"/>
              <a:t> is the number of turns of the primary coil</a:t>
            </a:r>
          </a:p>
          <a:p>
            <a:r>
              <a:rPr lang="en-US" sz="2400" b="1" dirty="0"/>
              <a:t>Ns</a:t>
            </a:r>
            <a:r>
              <a:rPr lang="en-US" sz="2400" dirty="0"/>
              <a:t> is the number of turns of the secondary coil.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28EA2-029C-4030-8788-ECB10963D36E}"/>
              </a:ext>
            </a:extLst>
          </p:cNvPr>
          <p:cNvSpPr/>
          <p:nvPr/>
        </p:nvSpPr>
        <p:spPr>
          <a:xfrm>
            <a:off x="9192947" y="4375891"/>
            <a:ext cx="131716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67C5C5-1413-4810-835D-F6779355F694}"/>
              </a:ext>
            </a:extLst>
          </p:cNvPr>
          <p:cNvSpPr/>
          <p:nvPr/>
        </p:nvSpPr>
        <p:spPr>
          <a:xfrm>
            <a:off x="9345346" y="5162157"/>
            <a:ext cx="274317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800B1D-07D0-4D0A-8E39-B8F150FEB9AF}"/>
              </a:ext>
            </a:extLst>
          </p:cNvPr>
          <p:cNvSpPr/>
          <p:nvPr/>
        </p:nvSpPr>
        <p:spPr>
          <a:xfrm>
            <a:off x="10574461" y="5403719"/>
            <a:ext cx="1379995" cy="400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A095-7C18-4792-B63A-6FB518E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Center-tapped (CT)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DF0A-20DD-4136-91AE-4770498B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42" y="1484479"/>
            <a:ext cx="11243915" cy="5008396"/>
          </a:xfrm>
        </p:spPr>
        <p:txBody>
          <a:bodyPr>
            <a:normAutofit/>
          </a:bodyPr>
          <a:lstStyle/>
          <a:p>
            <a:r>
              <a:rPr lang="en-US" dirty="0"/>
              <a:t>The CT is equivalent to </a:t>
            </a:r>
            <a:r>
              <a:rPr lang="en-US" b="1" dirty="0"/>
              <a:t>two secondary windings</a:t>
            </a:r>
            <a:r>
              <a:rPr lang="en-US" dirty="0"/>
              <a:t>.</a:t>
            </a:r>
          </a:p>
          <a:p>
            <a:r>
              <a:rPr lang="en-US" dirty="0"/>
              <a:t>If the secondary side is made up of two coils, the coils may be wound in the </a:t>
            </a:r>
            <a:r>
              <a:rPr lang="en-US" b="1" dirty="0"/>
              <a:t>opposite direction </a:t>
            </a:r>
            <a:r>
              <a:rPr lang="en-US" dirty="0"/>
              <a:t>of each other.</a:t>
            </a:r>
          </a:p>
          <a:p>
            <a:r>
              <a:rPr lang="en-US" dirty="0"/>
              <a:t>This allows for </a:t>
            </a:r>
            <a:r>
              <a:rPr lang="en-US" b="1" dirty="0"/>
              <a:t>two different output voltages</a:t>
            </a:r>
            <a:r>
              <a:rPr lang="en-US" dirty="0"/>
              <a:t>. One output voltage is between the top end tap and the center tap. The other voltage is between the center tap and the bottom.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CB6-0D8E-4B5E-90FB-BB7482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32E1505-FFE8-447D-BEE0-EFC2180F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7604" r="15384" b="22282"/>
          <a:stretch>
            <a:fillRect/>
          </a:stretch>
        </p:blipFill>
        <p:spPr bwMode="auto">
          <a:xfrm>
            <a:off x="3298216" y="4224402"/>
            <a:ext cx="5595565" cy="24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C460F-DF7D-471B-A7EA-447235B19DB2}"/>
                  </a:ext>
                </a:extLst>
              </p:cNvPr>
              <p:cNvSpPr txBox="1"/>
              <p:nvPr/>
            </p:nvSpPr>
            <p:spPr>
              <a:xfrm>
                <a:off x="6357254" y="4996543"/>
                <a:ext cx="46808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𝐓𝐨𝐩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C460F-DF7D-471B-A7EA-447235B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4" y="4996543"/>
                <a:ext cx="468086" cy="427618"/>
              </a:xfrm>
              <a:prstGeom prst="rect">
                <a:avLst/>
              </a:prstGeom>
              <a:blipFill>
                <a:blip r:embed="rId3"/>
                <a:stretch>
                  <a:fillRect r="-41558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63C83-1D36-4BE3-9E42-7AA81795BFA5}"/>
                  </a:ext>
                </a:extLst>
              </p:cNvPr>
              <p:cNvSpPr txBox="1"/>
              <p:nvPr/>
            </p:nvSpPr>
            <p:spPr>
              <a:xfrm>
                <a:off x="6313713" y="5533767"/>
                <a:ext cx="4680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𝐁𝐨𝐭𝐭𝐨𝐦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63C83-1D36-4BE3-9E42-7AA81795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3" y="5533767"/>
                <a:ext cx="468086" cy="400110"/>
              </a:xfrm>
              <a:prstGeom prst="rect">
                <a:avLst/>
              </a:prstGeom>
              <a:blipFill>
                <a:blip r:embed="rId4"/>
                <a:stretch>
                  <a:fillRect r="-105263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94E5E1-86A7-4B91-AA3D-0E653F40EE65}"/>
                  </a:ext>
                </a:extLst>
              </p:cNvPr>
              <p:cNvSpPr txBox="1"/>
              <p:nvPr/>
            </p:nvSpPr>
            <p:spPr>
              <a:xfrm>
                <a:off x="9198363" y="5272883"/>
                <a:ext cx="2819451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𝐓𝐨𝐭𝐚𝐥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𝑻𝒐𝒑</m:t>
                        </m:r>
                      </m:sub>
                    </m:sSub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𝑩𝒐𝒕𝒕𝒐𝒎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94E5E1-86A7-4B91-AA3D-0E653F40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63" y="5272883"/>
                <a:ext cx="2819451" cy="427618"/>
              </a:xfrm>
              <a:prstGeom prst="rect">
                <a:avLst/>
              </a:prstGeom>
              <a:blipFill>
                <a:blip r:embed="rId5"/>
                <a:stretch>
                  <a:fillRect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54E02-F791-426A-B156-89D39B4734A2}"/>
              </a:ext>
            </a:extLst>
          </p:cNvPr>
          <p:cNvCxnSpPr/>
          <p:nvPr/>
        </p:nvCxnSpPr>
        <p:spPr>
          <a:xfrm>
            <a:off x="6335482" y="4985657"/>
            <a:ext cx="0" cy="476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4C5BED-4AED-4617-8BEA-CDC776915FAD}"/>
              </a:ext>
            </a:extLst>
          </p:cNvPr>
          <p:cNvCxnSpPr/>
          <p:nvPr/>
        </p:nvCxnSpPr>
        <p:spPr>
          <a:xfrm>
            <a:off x="6335482" y="5495625"/>
            <a:ext cx="0" cy="476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1108BE-58D3-4180-89A2-B8B1468A3581}"/>
              </a:ext>
            </a:extLst>
          </p:cNvPr>
          <p:cNvCxnSpPr>
            <a:cxnSpLocks/>
          </p:cNvCxnSpPr>
          <p:nvPr/>
        </p:nvCxnSpPr>
        <p:spPr>
          <a:xfrm>
            <a:off x="9106127" y="4952999"/>
            <a:ext cx="0" cy="105591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98FFFE-9278-4265-8305-2C6C7CB76C8C}"/>
              </a:ext>
            </a:extLst>
          </p:cNvPr>
          <p:cNvCxnSpPr/>
          <p:nvPr/>
        </p:nvCxnSpPr>
        <p:spPr>
          <a:xfrm>
            <a:off x="6313713" y="4920344"/>
            <a:ext cx="353785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4D5631-DD2A-43BF-9247-39998DE4EA91}"/>
              </a:ext>
            </a:extLst>
          </p:cNvPr>
          <p:cNvCxnSpPr/>
          <p:nvPr/>
        </p:nvCxnSpPr>
        <p:spPr>
          <a:xfrm>
            <a:off x="6313713" y="6041572"/>
            <a:ext cx="353785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7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A095-7C18-4792-B63A-6FB518EE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Center-tapped (CT) Transformer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0CB6-0D8E-4B5E-90FB-BB7482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32E1505-FFE8-447D-BEE0-EFC2180F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37604" r="15384" b="22282"/>
          <a:stretch>
            <a:fillRect/>
          </a:stretch>
        </p:blipFill>
        <p:spPr bwMode="auto">
          <a:xfrm>
            <a:off x="3298216" y="4110102"/>
            <a:ext cx="5595565" cy="24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2CDCD-89C2-409B-9050-68DAE723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1"/>
            <a:ext cx="10515600" cy="4859792"/>
          </a:xfrm>
        </p:spPr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the center tap is usually </a:t>
            </a:r>
            <a:r>
              <a:rPr lang="en-US" b="1" dirty="0"/>
              <a:t>at ground reference</a:t>
            </a:r>
            <a:r>
              <a:rPr lang="en-US" dirty="0"/>
              <a:t>. </a:t>
            </a:r>
          </a:p>
          <a:p>
            <a:r>
              <a:rPr lang="en-US" dirty="0"/>
              <a:t>There is no requirement that the turn number be the same, in many cases a transformer will provide many different output voltages due to different coil wrappings.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2BC7A2-0DDF-4EC1-B8D2-588FAA49F18B}"/>
              </a:ext>
            </a:extLst>
          </p:cNvPr>
          <p:cNvCxnSpPr/>
          <p:nvPr/>
        </p:nvCxnSpPr>
        <p:spPr>
          <a:xfrm>
            <a:off x="7293429" y="5366657"/>
            <a:ext cx="19485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162EBD-1B09-4F5E-96E0-42698BAA771E}"/>
              </a:ext>
            </a:extLst>
          </p:cNvPr>
          <p:cNvCxnSpPr>
            <a:cxnSpLocks/>
          </p:cNvCxnSpPr>
          <p:nvPr/>
        </p:nvCxnSpPr>
        <p:spPr>
          <a:xfrm flipV="1">
            <a:off x="9241971" y="5366657"/>
            <a:ext cx="0" cy="5660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E35707-FE91-4B53-9BF3-A62FC652F002}"/>
              </a:ext>
            </a:extLst>
          </p:cNvPr>
          <p:cNvCxnSpPr>
            <a:cxnSpLocks/>
          </p:cNvCxnSpPr>
          <p:nvPr/>
        </p:nvCxnSpPr>
        <p:spPr>
          <a:xfrm>
            <a:off x="9067799" y="5932714"/>
            <a:ext cx="3265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524EBF-E136-4481-A14E-9376474E2F57}"/>
              </a:ext>
            </a:extLst>
          </p:cNvPr>
          <p:cNvCxnSpPr>
            <a:cxnSpLocks/>
          </p:cNvCxnSpPr>
          <p:nvPr/>
        </p:nvCxnSpPr>
        <p:spPr>
          <a:xfrm>
            <a:off x="9154885" y="6014357"/>
            <a:ext cx="1741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7453EE-A972-442F-B155-9FABEBACF080}"/>
              </a:ext>
            </a:extLst>
          </p:cNvPr>
          <p:cNvCxnSpPr>
            <a:cxnSpLocks/>
          </p:cNvCxnSpPr>
          <p:nvPr/>
        </p:nvCxnSpPr>
        <p:spPr>
          <a:xfrm>
            <a:off x="9198427" y="6085114"/>
            <a:ext cx="108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70AB-C8C8-4F5E-9D7B-FDC3C898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Center-tapped (CT) 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823C-83A8-4CEB-8F36-B2C2DCC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voltages with respect to the center tap are 180 degrees out of phase with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96B42-E24A-42F8-B556-35E17BCA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D1B4B5-2D43-4354-972B-A0A6372D8F3B}"/>
              </a:ext>
            </a:extLst>
          </p:cNvPr>
          <p:cNvGrpSpPr/>
          <p:nvPr/>
        </p:nvGrpSpPr>
        <p:grpSpPr>
          <a:xfrm>
            <a:off x="1262744" y="3533368"/>
            <a:ext cx="9339937" cy="2959507"/>
            <a:chOff x="1262744" y="3533368"/>
            <a:chExt cx="9339937" cy="295950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75D34A0-C5F8-4DF8-9E83-1FE4747D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2" t="37604" r="15384" b="22282"/>
            <a:stretch>
              <a:fillRect/>
            </a:stretch>
          </p:blipFill>
          <p:spPr bwMode="auto">
            <a:xfrm>
              <a:off x="3134930" y="3706394"/>
              <a:ext cx="5595565" cy="2497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10C9C7-0411-40B3-93A5-B3449B0DC187}"/>
                </a:ext>
              </a:extLst>
            </p:cNvPr>
            <p:cNvCxnSpPr/>
            <p:nvPr/>
          </p:nvCxnSpPr>
          <p:spPr>
            <a:xfrm>
              <a:off x="7130143" y="4962949"/>
              <a:ext cx="19485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86CB58-9B32-4031-A7AA-3287D3AA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685" y="4962949"/>
              <a:ext cx="0" cy="5660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2DE39-6D58-41FF-9477-BEAA3DC346AD}"/>
                </a:ext>
              </a:extLst>
            </p:cNvPr>
            <p:cNvCxnSpPr>
              <a:cxnSpLocks/>
            </p:cNvCxnSpPr>
            <p:nvPr/>
          </p:nvCxnSpPr>
          <p:spPr>
            <a:xfrm>
              <a:off x="8904513" y="5529006"/>
              <a:ext cx="3265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7FA54-2D06-4EBE-882C-C318ADA82F5F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99" y="5610649"/>
              <a:ext cx="1741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A9BEC6-D164-4CB6-8325-0D8056664BAC}"/>
                </a:ext>
              </a:extLst>
            </p:cNvPr>
            <p:cNvCxnSpPr>
              <a:cxnSpLocks/>
            </p:cNvCxnSpPr>
            <p:nvPr/>
          </p:nvCxnSpPr>
          <p:spPr>
            <a:xfrm>
              <a:off x="9035141" y="5681406"/>
              <a:ext cx="10885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B135C29-7F00-4D2F-82DD-3A67B2C1BC10}"/>
                </a:ext>
              </a:extLst>
            </p:cNvPr>
            <p:cNvSpPr/>
            <p:nvPr/>
          </p:nvSpPr>
          <p:spPr>
            <a:xfrm>
              <a:off x="7114281" y="3756256"/>
              <a:ext cx="897139" cy="792775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E36699-7705-42B5-8254-9B8F056F33E8}"/>
                </a:ext>
              </a:extLst>
            </p:cNvPr>
            <p:cNvSpPr/>
            <p:nvPr/>
          </p:nvSpPr>
          <p:spPr>
            <a:xfrm>
              <a:off x="2063696" y="4549031"/>
              <a:ext cx="897139" cy="792775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173" h="1866522">
                  <a:moveTo>
                    <a:pt x="0" y="923842"/>
                  </a:moveTo>
                  <a:cubicBezTo>
                    <a:pt x="309513" y="460357"/>
                    <a:pt x="619027" y="-3127"/>
                    <a:pt x="923827" y="15"/>
                  </a:cubicBezTo>
                  <a:cubicBezTo>
                    <a:pt x="1228627" y="3157"/>
                    <a:pt x="1828800" y="942696"/>
                    <a:pt x="1828800" y="942696"/>
                  </a:cubicBezTo>
                  <a:cubicBezTo>
                    <a:pt x="2128887" y="1253781"/>
                    <a:pt x="2421117" y="1866522"/>
                    <a:pt x="2724346" y="1866522"/>
                  </a:cubicBezTo>
                  <a:cubicBezTo>
                    <a:pt x="3027575" y="1866522"/>
                    <a:pt x="3514627" y="1164226"/>
                    <a:pt x="3648173" y="94269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FCD37D-2443-438A-9970-153BE1E56F8C}"/>
                </a:ext>
              </a:extLst>
            </p:cNvPr>
            <p:cNvSpPr/>
            <p:nvPr/>
          </p:nvSpPr>
          <p:spPr>
            <a:xfrm>
              <a:off x="7141030" y="5610649"/>
              <a:ext cx="897139" cy="844961"/>
            </a:xfrm>
            <a:custGeom>
              <a:avLst/>
              <a:gdLst>
                <a:gd name="connsiteX0" fmla="*/ 0 w 3648173"/>
                <a:gd name="connsiteY0" fmla="*/ 923842 h 1866522"/>
                <a:gd name="connsiteX1" fmla="*/ 923827 w 3648173"/>
                <a:gd name="connsiteY1" fmla="*/ 15 h 1866522"/>
                <a:gd name="connsiteX2" fmla="*/ 1828800 w 3648173"/>
                <a:gd name="connsiteY2" fmla="*/ 942696 h 1866522"/>
                <a:gd name="connsiteX3" fmla="*/ 2724346 w 3648173"/>
                <a:gd name="connsiteY3" fmla="*/ 1866522 h 1866522"/>
                <a:gd name="connsiteX4" fmla="*/ 3648173 w 3648173"/>
                <a:gd name="connsiteY4" fmla="*/ 942696 h 1866522"/>
                <a:gd name="connsiteX0" fmla="*/ 0 w 3648173"/>
                <a:gd name="connsiteY0" fmla="*/ 92276 h 1065039"/>
                <a:gd name="connsiteX1" fmla="*/ 702496 w 3648173"/>
                <a:gd name="connsiteY1" fmla="*/ 1065031 h 1065039"/>
                <a:gd name="connsiteX2" fmla="*/ 1828800 w 3648173"/>
                <a:gd name="connsiteY2" fmla="*/ 111130 h 1065039"/>
                <a:gd name="connsiteX3" fmla="*/ 2724346 w 3648173"/>
                <a:gd name="connsiteY3" fmla="*/ 1034956 h 1065039"/>
                <a:gd name="connsiteX4" fmla="*/ 3648173 w 3648173"/>
                <a:gd name="connsiteY4" fmla="*/ 111130 h 1065039"/>
                <a:gd name="connsiteX0" fmla="*/ 0 w 3648173"/>
                <a:gd name="connsiteY0" fmla="*/ 1005161 h 1977926"/>
                <a:gd name="connsiteX1" fmla="*/ 702496 w 3648173"/>
                <a:gd name="connsiteY1" fmla="*/ 1977916 h 1977926"/>
                <a:gd name="connsiteX2" fmla="*/ 1828800 w 3648173"/>
                <a:gd name="connsiteY2" fmla="*/ 1024015 h 1977926"/>
                <a:gd name="connsiteX3" fmla="*/ 2812875 w 3648173"/>
                <a:gd name="connsiteY3" fmla="*/ 0 h 1977926"/>
                <a:gd name="connsiteX4" fmla="*/ 3648173 w 3648173"/>
                <a:gd name="connsiteY4" fmla="*/ 1024015 h 1977926"/>
                <a:gd name="connsiteX0" fmla="*/ 0 w 3648173"/>
                <a:gd name="connsiteY0" fmla="*/ 1005161 h 1989390"/>
                <a:gd name="connsiteX1" fmla="*/ 195417 w 3648173"/>
                <a:gd name="connsiteY1" fmla="*/ 1517183 h 1989390"/>
                <a:gd name="connsiteX2" fmla="*/ 702496 w 3648173"/>
                <a:gd name="connsiteY2" fmla="*/ 1977916 h 1989390"/>
                <a:gd name="connsiteX3" fmla="*/ 1828800 w 3648173"/>
                <a:gd name="connsiteY3" fmla="*/ 1024015 h 1989390"/>
                <a:gd name="connsiteX4" fmla="*/ 2812875 w 3648173"/>
                <a:gd name="connsiteY4" fmla="*/ 0 h 1989390"/>
                <a:gd name="connsiteX5" fmla="*/ 3648173 w 3648173"/>
                <a:gd name="connsiteY5" fmla="*/ 1024015 h 198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8173" h="1989390">
                  <a:moveTo>
                    <a:pt x="0" y="1005161"/>
                  </a:moveTo>
                  <a:cubicBezTo>
                    <a:pt x="62081" y="1073412"/>
                    <a:pt x="78334" y="1355057"/>
                    <a:pt x="195417" y="1517183"/>
                  </a:cubicBezTo>
                  <a:cubicBezTo>
                    <a:pt x="312500" y="1679309"/>
                    <a:pt x="430266" y="2060111"/>
                    <a:pt x="702496" y="1977916"/>
                  </a:cubicBezTo>
                  <a:cubicBezTo>
                    <a:pt x="974726" y="1895721"/>
                    <a:pt x="1477070" y="1353668"/>
                    <a:pt x="1828800" y="1024015"/>
                  </a:cubicBezTo>
                  <a:cubicBezTo>
                    <a:pt x="2180530" y="694362"/>
                    <a:pt x="2509646" y="0"/>
                    <a:pt x="2812875" y="0"/>
                  </a:cubicBezTo>
                  <a:cubicBezTo>
                    <a:pt x="3116104" y="0"/>
                    <a:pt x="3514627" y="1245545"/>
                    <a:pt x="3648173" y="102401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5C47D-72F5-42F7-95E1-D5E4CE6874DA}"/>
                </a:ext>
              </a:extLst>
            </p:cNvPr>
            <p:cNvSpPr txBox="1"/>
            <p:nvPr/>
          </p:nvSpPr>
          <p:spPr>
            <a:xfrm>
              <a:off x="1262744" y="4179699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 Waveform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040DD4-3E4D-49D1-861B-669E67DCA7B1}"/>
                </a:ext>
              </a:extLst>
            </p:cNvPr>
            <p:cNvSpPr txBox="1"/>
            <p:nvPr/>
          </p:nvSpPr>
          <p:spPr>
            <a:xfrm>
              <a:off x="7625594" y="3533368"/>
              <a:ext cx="2508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Waveform (Top)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CDAFD6-A03E-490D-B730-BBB6A76E8A09}"/>
                </a:ext>
              </a:extLst>
            </p:cNvPr>
            <p:cNvSpPr txBox="1"/>
            <p:nvPr/>
          </p:nvSpPr>
          <p:spPr>
            <a:xfrm>
              <a:off x="7606551" y="6123543"/>
              <a:ext cx="299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Waveform (Bottom)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8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>
            <a:extLst>
              <a:ext uri="{FF2B5EF4-FFF2-40B4-BE49-F238E27FC236}">
                <a16:creationId xmlns:a16="http://schemas.microsoft.com/office/drawing/2014/main" id="{161062F5-D185-414C-AD26-644074A8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1" t="30618" r="7542" b="24023"/>
          <a:stretch>
            <a:fillRect/>
          </a:stretch>
        </p:blipFill>
        <p:spPr bwMode="auto">
          <a:xfrm>
            <a:off x="2135140" y="2877452"/>
            <a:ext cx="7921720" cy="341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A70AB-C8C8-4F5E-9D7B-FDC3C898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Center-tapped (CT) Transformer with Full Wave Rectifier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823C-83A8-4CEB-8F36-B2C2DCC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Rectifier takes two half-cycles output waveform and combines them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96B42-E24A-42F8-B556-35E17BCA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2DE39-6D58-41FF-9477-BEAA3DC346AD}"/>
              </a:ext>
            </a:extLst>
          </p:cNvPr>
          <p:cNvCxnSpPr>
            <a:cxnSpLocks/>
          </p:cNvCxnSpPr>
          <p:nvPr/>
        </p:nvCxnSpPr>
        <p:spPr>
          <a:xfrm>
            <a:off x="6666730" y="5119532"/>
            <a:ext cx="3265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97FA54-2D06-4EBE-882C-C318ADA82F5F}"/>
              </a:ext>
            </a:extLst>
          </p:cNvPr>
          <p:cNvCxnSpPr>
            <a:cxnSpLocks/>
          </p:cNvCxnSpPr>
          <p:nvPr/>
        </p:nvCxnSpPr>
        <p:spPr>
          <a:xfrm>
            <a:off x="6753816" y="5201175"/>
            <a:ext cx="1741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A9BEC6-D164-4CB6-8325-0D8056664BAC}"/>
              </a:ext>
            </a:extLst>
          </p:cNvPr>
          <p:cNvCxnSpPr>
            <a:cxnSpLocks/>
          </p:cNvCxnSpPr>
          <p:nvPr/>
        </p:nvCxnSpPr>
        <p:spPr>
          <a:xfrm>
            <a:off x="6797358" y="5271932"/>
            <a:ext cx="10885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135C29-7F00-4D2F-82DD-3A67B2C1BC10}"/>
              </a:ext>
            </a:extLst>
          </p:cNvPr>
          <p:cNvSpPr/>
          <p:nvPr/>
        </p:nvSpPr>
        <p:spPr>
          <a:xfrm>
            <a:off x="5534618" y="3454646"/>
            <a:ext cx="658119" cy="588580"/>
          </a:xfrm>
          <a:custGeom>
            <a:avLst/>
            <a:gdLst>
              <a:gd name="connsiteX0" fmla="*/ 0 w 3648173"/>
              <a:gd name="connsiteY0" fmla="*/ 923842 h 1866522"/>
              <a:gd name="connsiteX1" fmla="*/ 923827 w 3648173"/>
              <a:gd name="connsiteY1" fmla="*/ 15 h 1866522"/>
              <a:gd name="connsiteX2" fmla="*/ 1828800 w 3648173"/>
              <a:gd name="connsiteY2" fmla="*/ 942696 h 1866522"/>
              <a:gd name="connsiteX3" fmla="*/ 2724346 w 3648173"/>
              <a:gd name="connsiteY3" fmla="*/ 1866522 h 1866522"/>
              <a:gd name="connsiteX4" fmla="*/ 3648173 w 3648173"/>
              <a:gd name="connsiteY4" fmla="*/ 942696 h 186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173" h="1866522">
                <a:moveTo>
                  <a:pt x="0" y="923842"/>
                </a:moveTo>
                <a:cubicBezTo>
                  <a:pt x="309513" y="460357"/>
                  <a:pt x="619027" y="-3127"/>
                  <a:pt x="923827" y="15"/>
                </a:cubicBezTo>
                <a:cubicBezTo>
                  <a:pt x="1228627" y="3157"/>
                  <a:pt x="1828800" y="942696"/>
                  <a:pt x="1828800" y="942696"/>
                </a:cubicBezTo>
                <a:cubicBezTo>
                  <a:pt x="2128887" y="1253781"/>
                  <a:pt x="2421117" y="1866522"/>
                  <a:pt x="2724346" y="1866522"/>
                </a:cubicBezTo>
                <a:cubicBezTo>
                  <a:pt x="3027575" y="1866522"/>
                  <a:pt x="3514627" y="1164226"/>
                  <a:pt x="3648173" y="94269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E36699-7705-42B5-8254-9B8F056F33E8}"/>
              </a:ext>
            </a:extLst>
          </p:cNvPr>
          <p:cNvSpPr/>
          <p:nvPr/>
        </p:nvSpPr>
        <p:spPr>
          <a:xfrm>
            <a:off x="1182722" y="3803518"/>
            <a:ext cx="897139" cy="792775"/>
          </a:xfrm>
          <a:custGeom>
            <a:avLst/>
            <a:gdLst>
              <a:gd name="connsiteX0" fmla="*/ 0 w 3648173"/>
              <a:gd name="connsiteY0" fmla="*/ 923842 h 1866522"/>
              <a:gd name="connsiteX1" fmla="*/ 923827 w 3648173"/>
              <a:gd name="connsiteY1" fmla="*/ 15 h 1866522"/>
              <a:gd name="connsiteX2" fmla="*/ 1828800 w 3648173"/>
              <a:gd name="connsiteY2" fmla="*/ 942696 h 1866522"/>
              <a:gd name="connsiteX3" fmla="*/ 2724346 w 3648173"/>
              <a:gd name="connsiteY3" fmla="*/ 1866522 h 1866522"/>
              <a:gd name="connsiteX4" fmla="*/ 3648173 w 3648173"/>
              <a:gd name="connsiteY4" fmla="*/ 942696 h 186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173" h="1866522">
                <a:moveTo>
                  <a:pt x="0" y="923842"/>
                </a:moveTo>
                <a:cubicBezTo>
                  <a:pt x="309513" y="460357"/>
                  <a:pt x="619027" y="-3127"/>
                  <a:pt x="923827" y="15"/>
                </a:cubicBezTo>
                <a:cubicBezTo>
                  <a:pt x="1228627" y="3157"/>
                  <a:pt x="1828800" y="942696"/>
                  <a:pt x="1828800" y="942696"/>
                </a:cubicBezTo>
                <a:cubicBezTo>
                  <a:pt x="2128887" y="1253781"/>
                  <a:pt x="2421117" y="1866522"/>
                  <a:pt x="2724346" y="1866522"/>
                </a:cubicBezTo>
                <a:cubicBezTo>
                  <a:pt x="3027575" y="1866522"/>
                  <a:pt x="3514627" y="1164226"/>
                  <a:pt x="3648173" y="94269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FCD37D-2443-438A-9970-153BE1E56F8C}"/>
              </a:ext>
            </a:extLst>
          </p:cNvPr>
          <p:cNvSpPr/>
          <p:nvPr/>
        </p:nvSpPr>
        <p:spPr>
          <a:xfrm>
            <a:off x="5534618" y="4355855"/>
            <a:ext cx="561382" cy="517130"/>
          </a:xfrm>
          <a:custGeom>
            <a:avLst/>
            <a:gdLst>
              <a:gd name="connsiteX0" fmla="*/ 0 w 3648173"/>
              <a:gd name="connsiteY0" fmla="*/ 923842 h 1866522"/>
              <a:gd name="connsiteX1" fmla="*/ 923827 w 3648173"/>
              <a:gd name="connsiteY1" fmla="*/ 15 h 1866522"/>
              <a:gd name="connsiteX2" fmla="*/ 1828800 w 3648173"/>
              <a:gd name="connsiteY2" fmla="*/ 942696 h 1866522"/>
              <a:gd name="connsiteX3" fmla="*/ 2724346 w 3648173"/>
              <a:gd name="connsiteY3" fmla="*/ 1866522 h 1866522"/>
              <a:gd name="connsiteX4" fmla="*/ 3648173 w 3648173"/>
              <a:gd name="connsiteY4" fmla="*/ 942696 h 1866522"/>
              <a:gd name="connsiteX0" fmla="*/ 0 w 3648173"/>
              <a:gd name="connsiteY0" fmla="*/ 92276 h 1065039"/>
              <a:gd name="connsiteX1" fmla="*/ 702496 w 3648173"/>
              <a:gd name="connsiteY1" fmla="*/ 1065031 h 1065039"/>
              <a:gd name="connsiteX2" fmla="*/ 1828800 w 3648173"/>
              <a:gd name="connsiteY2" fmla="*/ 111130 h 1065039"/>
              <a:gd name="connsiteX3" fmla="*/ 2724346 w 3648173"/>
              <a:gd name="connsiteY3" fmla="*/ 1034956 h 1065039"/>
              <a:gd name="connsiteX4" fmla="*/ 3648173 w 3648173"/>
              <a:gd name="connsiteY4" fmla="*/ 111130 h 1065039"/>
              <a:gd name="connsiteX0" fmla="*/ 0 w 3648173"/>
              <a:gd name="connsiteY0" fmla="*/ 1005161 h 1977926"/>
              <a:gd name="connsiteX1" fmla="*/ 702496 w 3648173"/>
              <a:gd name="connsiteY1" fmla="*/ 1977916 h 1977926"/>
              <a:gd name="connsiteX2" fmla="*/ 1828800 w 3648173"/>
              <a:gd name="connsiteY2" fmla="*/ 1024015 h 1977926"/>
              <a:gd name="connsiteX3" fmla="*/ 2812875 w 3648173"/>
              <a:gd name="connsiteY3" fmla="*/ 0 h 1977926"/>
              <a:gd name="connsiteX4" fmla="*/ 3648173 w 3648173"/>
              <a:gd name="connsiteY4" fmla="*/ 1024015 h 1977926"/>
              <a:gd name="connsiteX0" fmla="*/ 0 w 3648173"/>
              <a:gd name="connsiteY0" fmla="*/ 1005161 h 1989390"/>
              <a:gd name="connsiteX1" fmla="*/ 195417 w 3648173"/>
              <a:gd name="connsiteY1" fmla="*/ 1517183 h 1989390"/>
              <a:gd name="connsiteX2" fmla="*/ 702496 w 3648173"/>
              <a:gd name="connsiteY2" fmla="*/ 1977916 h 1989390"/>
              <a:gd name="connsiteX3" fmla="*/ 1828800 w 3648173"/>
              <a:gd name="connsiteY3" fmla="*/ 1024015 h 1989390"/>
              <a:gd name="connsiteX4" fmla="*/ 2812875 w 3648173"/>
              <a:gd name="connsiteY4" fmla="*/ 0 h 1989390"/>
              <a:gd name="connsiteX5" fmla="*/ 3648173 w 3648173"/>
              <a:gd name="connsiteY5" fmla="*/ 1024015 h 198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8173" h="1989390">
                <a:moveTo>
                  <a:pt x="0" y="1005161"/>
                </a:moveTo>
                <a:cubicBezTo>
                  <a:pt x="62081" y="1073412"/>
                  <a:pt x="78334" y="1355057"/>
                  <a:pt x="195417" y="1517183"/>
                </a:cubicBezTo>
                <a:cubicBezTo>
                  <a:pt x="312500" y="1679309"/>
                  <a:pt x="430266" y="2060111"/>
                  <a:pt x="702496" y="1977916"/>
                </a:cubicBezTo>
                <a:cubicBezTo>
                  <a:pt x="974726" y="1895721"/>
                  <a:pt x="1477070" y="1353668"/>
                  <a:pt x="1828800" y="1024015"/>
                </a:cubicBezTo>
                <a:cubicBezTo>
                  <a:pt x="2180530" y="694362"/>
                  <a:pt x="2509646" y="0"/>
                  <a:pt x="2812875" y="0"/>
                </a:cubicBezTo>
                <a:cubicBezTo>
                  <a:pt x="3116104" y="0"/>
                  <a:pt x="3514627" y="1245545"/>
                  <a:pt x="3648173" y="102401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5C47D-72F5-42F7-95E1-D5E4CE6874DA}"/>
              </a:ext>
            </a:extLst>
          </p:cNvPr>
          <p:cNvSpPr txBox="1"/>
          <p:nvPr/>
        </p:nvSpPr>
        <p:spPr>
          <a:xfrm>
            <a:off x="381770" y="343418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Waveform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DAFD6-A03E-490D-B730-BBB6A76E8A09}"/>
              </a:ext>
            </a:extLst>
          </p:cNvPr>
          <p:cNvSpPr txBox="1"/>
          <p:nvPr/>
        </p:nvSpPr>
        <p:spPr>
          <a:xfrm>
            <a:off x="5108284" y="2888590"/>
            <a:ext cx="299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Waveform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E067DE-9019-42F5-B180-632B3FC5BA1F}"/>
              </a:ext>
            </a:extLst>
          </p:cNvPr>
          <p:cNvSpPr/>
          <p:nvPr/>
        </p:nvSpPr>
        <p:spPr>
          <a:xfrm>
            <a:off x="7775354" y="3683003"/>
            <a:ext cx="835246" cy="453567"/>
          </a:xfrm>
          <a:custGeom>
            <a:avLst/>
            <a:gdLst>
              <a:gd name="connsiteX0" fmla="*/ 0 w 3648173"/>
              <a:gd name="connsiteY0" fmla="*/ 923842 h 1866522"/>
              <a:gd name="connsiteX1" fmla="*/ 923827 w 3648173"/>
              <a:gd name="connsiteY1" fmla="*/ 15 h 1866522"/>
              <a:gd name="connsiteX2" fmla="*/ 1828800 w 3648173"/>
              <a:gd name="connsiteY2" fmla="*/ 942696 h 1866522"/>
              <a:gd name="connsiteX3" fmla="*/ 2724346 w 3648173"/>
              <a:gd name="connsiteY3" fmla="*/ 1866522 h 1866522"/>
              <a:gd name="connsiteX4" fmla="*/ 3648173 w 3648173"/>
              <a:gd name="connsiteY4" fmla="*/ 942696 h 1866522"/>
              <a:gd name="connsiteX0" fmla="*/ 0 w 3648173"/>
              <a:gd name="connsiteY0" fmla="*/ 990501 h 1036034"/>
              <a:gd name="connsiteX1" fmla="*/ 923827 w 3648173"/>
              <a:gd name="connsiteY1" fmla="*/ 66674 h 1036034"/>
              <a:gd name="connsiteX2" fmla="*/ 1828800 w 3648173"/>
              <a:gd name="connsiteY2" fmla="*/ 1009355 h 1036034"/>
              <a:gd name="connsiteX3" fmla="*/ 2845038 w 3648173"/>
              <a:gd name="connsiteY3" fmla="*/ 0 h 1036034"/>
              <a:gd name="connsiteX4" fmla="*/ 3648173 w 3648173"/>
              <a:gd name="connsiteY4" fmla="*/ 1009355 h 103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8173" h="1036034">
                <a:moveTo>
                  <a:pt x="0" y="990501"/>
                </a:moveTo>
                <a:cubicBezTo>
                  <a:pt x="309513" y="527016"/>
                  <a:pt x="619027" y="63532"/>
                  <a:pt x="923827" y="66674"/>
                </a:cubicBezTo>
                <a:cubicBezTo>
                  <a:pt x="1228627" y="69816"/>
                  <a:pt x="1508598" y="1020467"/>
                  <a:pt x="1828800" y="1009355"/>
                </a:cubicBezTo>
                <a:cubicBezTo>
                  <a:pt x="2149002" y="998243"/>
                  <a:pt x="2541809" y="0"/>
                  <a:pt x="2845038" y="0"/>
                </a:cubicBezTo>
                <a:cubicBezTo>
                  <a:pt x="3148267" y="0"/>
                  <a:pt x="3514627" y="1230885"/>
                  <a:pt x="3648173" y="100935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E9EEA-EC6B-4113-97B4-6585035D5BBD}"/>
              </a:ext>
            </a:extLst>
          </p:cNvPr>
          <p:cNvSpPr txBox="1"/>
          <p:nvPr/>
        </p:nvSpPr>
        <p:spPr>
          <a:xfrm>
            <a:off x="8558794" y="3771339"/>
            <a:ext cx="339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Waveform after Rectifier</a:t>
            </a:r>
          </a:p>
        </p:txBody>
      </p:sp>
    </p:spTree>
    <p:extLst>
      <p:ext uri="{BB962C8B-B14F-4D97-AF65-F5344CB8AC3E}">
        <p14:creationId xmlns:p14="http://schemas.microsoft.com/office/powerpoint/2010/main" val="67674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736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Lab 6: Rectification AC Signals, Transformers and Bridge Rectifiers</vt:lpstr>
      <vt:lpstr>PowerPoint Presentation</vt:lpstr>
      <vt:lpstr>AC Waveforms</vt:lpstr>
      <vt:lpstr>Find V_(p-p) , V_peak , and V_rms of the following waveform</vt:lpstr>
      <vt:lpstr>Transformer</vt:lpstr>
      <vt:lpstr>Center-tapped (CT) Transformer</vt:lpstr>
      <vt:lpstr>Center-tapped (CT) Transformer</vt:lpstr>
      <vt:lpstr>Center-tapped (CT) Transformer</vt:lpstr>
      <vt:lpstr>Center-tapped (CT) Transformer with Full Wave Rectifier</vt:lpstr>
      <vt:lpstr>Center-tapped (CT) Transformer</vt:lpstr>
      <vt:lpstr>DC Value of Full-wave Rectifier Output</vt:lpstr>
      <vt:lpstr>Multisim</vt:lpstr>
      <vt:lpstr>Check out the following website for more information...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102</cp:revision>
  <dcterms:created xsi:type="dcterms:W3CDTF">2021-02-02T15:45:15Z</dcterms:created>
  <dcterms:modified xsi:type="dcterms:W3CDTF">2021-02-24T03:52:25Z</dcterms:modified>
</cp:coreProperties>
</file>