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n Fredrickson" userId="136177388_tp_dropbox" providerId="OAuth2" clId="{A57A4C49-02CD-374A-9CCF-ED6DBAAF6794}"/>
    <pc:docChg chg="custSel modSld">
      <pc:chgData name="Terryn Fredrickson" userId="136177388_tp_dropbox" providerId="OAuth2" clId="{A57A4C49-02CD-374A-9CCF-ED6DBAAF6794}" dt="2019-08-26T14:07:59.325" v="3" actId="20577"/>
      <pc:docMkLst>
        <pc:docMk/>
      </pc:docMkLst>
      <pc:sldChg chg="delSp">
        <pc:chgData name="Terryn Fredrickson" userId="136177388_tp_dropbox" providerId="OAuth2" clId="{A57A4C49-02CD-374A-9CCF-ED6DBAAF6794}" dt="2019-08-26T14:04:45.756" v="0" actId="478"/>
        <pc:sldMkLst>
          <pc:docMk/>
          <pc:sldMk cId="1588858016" sldId="265"/>
        </pc:sldMkLst>
        <pc:picChg chg="del">
          <ac:chgData name="Terryn Fredrickson" userId="136177388_tp_dropbox" providerId="OAuth2" clId="{A57A4C49-02CD-374A-9CCF-ED6DBAAF6794}" dt="2019-08-26T14:04:45.756" v="0" actId="478"/>
          <ac:picMkLst>
            <pc:docMk/>
            <pc:sldMk cId="1588858016" sldId="265"/>
            <ac:picMk id="2049" creationId="{8F5121A5-A950-6047-8971-744824B6CC6B}"/>
          </ac:picMkLst>
        </pc:picChg>
      </pc:sldChg>
      <pc:sldChg chg="modSp">
        <pc:chgData name="Terryn Fredrickson" userId="136177388_tp_dropbox" providerId="OAuth2" clId="{A57A4C49-02CD-374A-9CCF-ED6DBAAF6794}" dt="2019-08-26T14:07:59.325" v="3" actId="20577"/>
        <pc:sldMkLst>
          <pc:docMk/>
          <pc:sldMk cId="3570729600" sldId="266"/>
        </pc:sldMkLst>
        <pc:spChg chg="mod">
          <ac:chgData name="Terryn Fredrickson" userId="136177388_tp_dropbox" providerId="OAuth2" clId="{A57A4C49-02CD-374A-9CCF-ED6DBAAF6794}" dt="2019-08-26T14:07:59.325" v="3" actId="20577"/>
          <ac:spMkLst>
            <pc:docMk/>
            <pc:sldMk cId="3570729600" sldId="266"/>
            <ac:spMk id="2" creationId="{ECBD8DFE-1CE9-B848-BE9F-E5835F0CBDB3}"/>
          </ac:spMkLst>
        </pc:spChg>
      </pc:sldChg>
    </pc:docChg>
  </pc:docChgLst>
  <pc:docChgLst>
    <pc:chgData name="Terryn Fredrickson" userId="136177388_tp_dropbox" providerId="OAuth2" clId="{BFE201C8-A18A-AB45-B167-3700A84BE045}"/>
    <pc:docChg chg="undo custSel delSld modSld">
      <pc:chgData name="Terryn Fredrickson" userId="136177388_tp_dropbox" providerId="OAuth2" clId="{BFE201C8-A18A-AB45-B167-3700A84BE045}" dt="2019-08-26T14:10:41.259" v="58" actId="20577"/>
      <pc:docMkLst>
        <pc:docMk/>
      </pc:docMkLst>
      <pc:sldChg chg="addSp delSp modSp">
        <pc:chgData name="Terryn Fredrickson" userId="136177388_tp_dropbox" providerId="OAuth2" clId="{BFE201C8-A18A-AB45-B167-3700A84BE045}" dt="2019-08-26T14:10:41.259" v="58" actId="20577"/>
        <pc:sldMkLst>
          <pc:docMk/>
          <pc:sldMk cId="205050800" sldId="256"/>
        </pc:sldMkLst>
        <pc:spChg chg="add del mod">
          <ac:chgData name="Terryn Fredrickson" userId="136177388_tp_dropbox" providerId="OAuth2" clId="{BFE201C8-A18A-AB45-B167-3700A84BE045}" dt="2019-08-26T14:10:41.259" v="58" actId="20577"/>
          <ac:spMkLst>
            <pc:docMk/>
            <pc:sldMk cId="205050800" sldId="256"/>
            <ac:spMk id="3" creationId="{1D0C7BDF-5045-414B-919A-5983FB231D5C}"/>
          </ac:spMkLst>
        </pc:spChg>
        <pc:spChg chg="add del mod">
          <ac:chgData name="Terryn Fredrickson" userId="136177388_tp_dropbox" providerId="OAuth2" clId="{BFE201C8-A18A-AB45-B167-3700A84BE045}" dt="2019-08-26T14:10:19.360" v="11" actId="478"/>
          <ac:spMkLst>
            <pc:docMk/>
            <pc:sldMk cId="205050800" sldId="256"/>
            <ac:spMk id="6" creationId="{5EE51226-C66B-EA43-8A55-014BDBBF7AA2}"/>
          </ac:spMkLst>
        </pc:spChg>
      </pc:sldChg>
      <pc:sldChg chg="del">
        <pc:chgData name="Terryn Fredrickson" userId="136177388_tp_dropbox" providerId="OAuth2" clId="{BFE201C8-A18A-AB45-B167-3700A84BE045}" dt="2019-08-26T14:10:05.508" v="0" actId="2696"/>
        <pc:sldMkLst>
          <pc:docMk/>
          <pc:sldMk cId="1213698796" sldId="257"/>
        </pc:sldMkLst>
      </pc:sldChg>
      <pc:sldChg chg="del">
        <pc:chgData name="Terryn Fredrickson" userId="136177388_tp_dropbox" providerId="OAuth2" clId="{BFE201C8-A18A-AB45-B167-3700A84BE045}" dt="2019-08-26T14:10:06.784" v="1" actId="2696"/>
        <pc:sldMkLst>
          <pc:docMk/>
          <pc:sldMk cId="3049686518" sldId="258"/>
        </pc:sldMkLst>
      </pc:sldChg>
      <pc:sldChg chg="del">
        <pc:chgData name="Terryn Fredrickson" userId="136177388_tp_dropbox" providerId="OAuth2" clId="{BFE201C8-A18A-AB45-B167-3700A84BE045}" dt="2019-08-26T14:10:07.414" v="2" actId="2696"/>
        <pc:sldMkLst>
          <pc:docMk/>
          <pc:sldMk cId="4171421492" sldId="259"/>
        </pc:sldMkLst>
      </pc:sldChg>
      <pc:sldChg chg="del">
        <pc:chgData name="Terryn Fredrickson" userId="136177388_tp_dropbox" providerId="OAuth2" clId="{BFE201C8-A18A-AB45-B167-3700A84BE045}" dt="2019-08-26T14:10:07.776" v="3" actId="2696"/>
        <pc:sldMkLst>
          <pc:docMk/>
          <pc:sldMk cId="2481888497" sldId="260"/>
        </pc:sldMkLst>
      </pc:sldChg>
      <pc:sldChg chg="del">
        <pc:chgData name="Terryn Fredrickson" userId="136177388_tp_dropbox" providerId="OAuth2" clId="{BFE201C8-A18A-AB45-B167-3700A84BE045}" dt="2019-08-26T14:10:08.174" v="4" actId="2696"/>
        <pc:sldMkLst>
          <pc:docMk/>
          <pc:sldMk cId="714222314" sldId="261"/>
        </pc:sldMkLst>
      </pc:sldChg>
      <pc:sldChg chg="del">
        <pc:chgData name="Terryn Fredrickson" userId="136177388_tp_dropbox" providerId="OAuth2" clId="{BFE201C8-A18A-AB45-B167-3700A84BE045}" dt="2019-08-26T14:10:09.027" v="6" actId="2696"/>
        <pc:sldMkLst>
          <pc:docMk/>
          <pc:sldMk cId="3813441939" sldId="262"/>
        </pc:sldMkLst>
      </pc:sldChg>
      <pc:sldChg chg="del">
        <pc:chgData name="Terryn Fredrickson" userId="136177388_tp_dropbox" providerId="OAuth2" clId="{BFE201C8-A18A-AB45-B167-3700A84BE045}" dt="2019-08-26T14:10:08.591" v="5" actId="2696"/>
        <pc:sldMkLst>
          <pc:docMk/>
          <pc:sldMk cId="266760918" sldId="263"/>
        </pc:sldMkLst>
      </pc:sldChg>
      <pc:sldChg chg="del">
        <pc:chgData name="Terryn Fredrickson" userId="136177388_tp_dropbox" providerId="OAuth2" clId="{BFE201C8-A18A-AB45-B167-3700A84BE045}" dt="2019-08-26T14:10:09.583" v="7" actId="2696"/>
        <pc:sldMkLst>
          <pc:docMk/>
          <pc:sldMk cId="1971697196" sldId="264"/>
        </pc:sldMkLst>
      </pc:sldChg>
      <pc:sldChg chg="del">
        <pc:chgData name="Terryn Fredrickson" userId="136177388_tp_dropbox" providerId="OAuth2" clId="{BFE201C8-A18A-AB45-B167-3700A84BE045}" dt="2019-08-26T14:10:09.994" v="8" actId="2696"/>
        <pc:sldMkLst>
          <pc:docMk/>
          <pc:sldMk cId="1588858016" sldId="265"/>
        </pc:sldMkLst>
      </pc:sldChg>
      <pc:sldChg chg="del">
        <pc:chgData name="Terryn Fredrickson" userId="136177388_tp_dropbox" providerId="OAuth2" clId="{BFE201C8-A18A-AB45-B167-3700A84BE045}" dt="2019-08-26T14:10:11.014" v="9" actId="2696"/>
        <pc:sldMkLst>
          <pc:docMk/>
          <pc:sldMk cId="357072960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D1210-9117-0944-AE68-5F1B784A9D4D}" type="datetimeFigureOut">
              <a:rPr lang="en-US" smtClean="0"/>
              <a:t>4/9/20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FF9608-CBD1-FD47-A5C3-A09038F4B3B4}" type="slidenum">
              <a:rPr lang="en-US" smtClean="0"/>
              <a:t>‹#›</a:t>
            </a:fld>
            <a:endParaRPr lang="en-US"/>
          </a:p>
        </p:txBody>
      </p:sp>
    </p:spTree>
    <p:extLst>
      <p:ext uri="{BB962C8B-B14F-4D97-AF65-F5344CB8AC3E}">
        <p14:creationId xmlns:p14="http://schemas.microsoft.com/office/powerpoint/2010/main" val="580404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4/9/20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3989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4/9/20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25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4/9/20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739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4/9/20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160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4/9/20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473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4/9/20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027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4/9/20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503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4/9/20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305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4/9/20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77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4/9/20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7513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4/9/20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56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4/9/20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09935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D9EB20-EBDB-4A3B-A5AE-77B70923A052}"/>
              </a:ext>
            </a:extLst>
          </p:cNvPr>
          <p:cNvPicPr>
            <a:picLocks noChangeAspect="1"/>
          </p:cNvPicPr>
          <p:nvPr/>
        </p:nvPicPr>
        <p:blipFill rotWithShape="1">
          <a:blip r:embed="rId2"/>
          <a:srcRect t="15730"/>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B7BD01-50ED-0442-A1DC-CC0C2A7D2E2B}"/>
              </a:ext>
            </a:extLst>
          </p:cNvPr>
          <p:cNvSpPr>
            <a:spLocks noGrp="1"/>
          </p:cNvSpPr>
          <p:nvPr>
            <p:ph type="ctrTitle"/>
          </p:nvPr>
        </p:nvSpPr>
        <p:spPr>
          <a:xfrm>
            <a:off x="724899" y="1433525"/>
            <a:ext cx="3339351" cy="2901694"/>
          </a:xfrm>
        </p:spPr>
        <p:txBody>
          <a:bodyPr anchor="b">
            <a:normAutofit/>
          </a:bodyPr>
          <a:lstStyle/>
          <a:p>
            <a:r>
              <a:rPr lang="en-US" sz="4400" dirty="0">
                <a:solidFill>
                  <a:schemeClr val="tx1"/>
                </a:solidFill>
              </a:rPr>
              <a:t>Fundamentals of Software Engineering</a:t>
            </a:r>
          </a:p>
        </p:txBody>
      </p:sp>
      <p:sp>
        <p:nvSpPr>
          <p:cNvPr id="3" name="Subtitle 2">
            <a:extLst>
              <a:ext uri="{FF2B5EF4-FFF2-40B4-BE49-F238E27FC236}">
                <a16:creationId xmlns:a16="http://schemas.microsoft.com/office/drawing/2014/main" id="{1D0C7BDF-5045-414B-919A-5983FB231D5C}"/>
              </a:ext>
            </a:extLst>
          </p:cNvPr>
          <p:cNvSpPr>
            <a:spLocks noGrp="1"/>
          </p:cNvSpPr>
          <p:nvPr>
            <p:ph type="subTitle" idx="1"/>
          </p:nvPr>
        </p:nvSpPr>
        <p:spPr>
          <a:xfrm>
            <a:off x="858610" y="4608576"/>
            <a:ext cx="3205640" cy="774186"/>
          </a:xfrm>
        </p:spPr>
        <p:txBody>
          <a:bodyPr anchor="t">
            <a:normAutofit fontScale="92500" lnSpcReduction="20000"/>
          </a:bodyPr>
          <a:lstStyle/>
          <a:p>
            <a:r>
              <a:rPr lang="en-US" sz="2000" dirty="0"/>
              <a:t>Hashing</a:t>
            </a:r>
          </a:p>
          <a:p>
            <a:r>
              <a:rPr lang="en-US" sz="2000" dirty="0"/>
              <a:t>11.3</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505080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6914-D67A-9A4C-9163-66B96366F59F}"/>
              </a:ext>
            </a:extLst>
          </p:cNvPr>
          <p:cNvSpPr>
            <a:spLocks noGrp="1"/>
          </p:cNvSpPr>
          <p:nvPr>
            <p:ph type="title"/>
          </p:nvPr>
        </p:nvSpPr>
        <p:spPr/>
        <p:txBody>
          <a:bodyPr/>
          <a:lstStyle/>
          <a:p>
            <a:r>
              <a:rPr lang="en-US" dirty="0"/>
              <a:t>Quadratic / random Probing</a:t>
            </a:r>
          </a:p>
        </p:txBody>
      </p:sp>
      <p:sp>
        <p:nvSpPr>
          <p:cNvPr id="3" name="Content Placeholder 2">
            <a:extLst>
              <a:ext uri="{FF2B5EF4-FFF2-40B4-BE49-F238E27FC236}">
                <a16:creationId xmlns:a16="http://schemas.microsoft.com/office/drawing/2014/main" id="{D56691F8-A8FC-8842-B5D6-055405AE42D3}"/>
              </a:ext>
            </a:extLst>
          </p:cNvPr>
          <p:cNvSpPr>
            <a:spLocks noGrp="1"/>
          </p:cNvSpPr>
          <p:nvPr>
            <p:ph idx="1"/>
          </p:nvPr>
        </p:nvSpPr>
        <p:spPr/>
        <p:txBody>
          <a:bodyPr/>
          <a:lstStyle/>
          <a:p>
            <a:r>
              <a:rPr lang="en-US" dirty="0"/>
              <a:t>Quadratic probing is an approach to alternate between adding and subtracting a value to the hash.  This value is also squared.</a:t>
            </a:r>
          </a:p>
          <a:p>
            <a:r>
              <a:rPr lang="en-US" dirty="0"/>
              <a:t>This value is </a:t>
            </a:r>
            <a:r>
              <a:rPr lang="en-US" dirty="0" err="1"/>
              <a:t>dependant</a:t>
            </a:r>
            <a:r>
              <a:rPr lang="en-US" dirty="0"/>
              <a:t> on the number of things in the array.  </a:t>
            </a:r>
          </a:p>
          <a:p>
            <a:pPr lvl="1"/>
            <a:r>
              <a:rPr lang="en-US" dirty="0"/>
              <a:t>Example: if the array size is a power of 2 (512) and your squared constant is 4, then this will not examine every value in the array.</a:t>
            </a:r>
          </a:p>
          <a:p>
            <a:pPr lvl="1"/>
            <a:r>
              <a:rPr lang="en-US" dirty="0"/>
              <a:t>If the size is a prime number, or some factor of a prime, then this will be able to reach every value of the array.</a:t>
            </a:r>
          </a:p>
          <a:p>
            <a:r>
              <a:rPr lang="en-US" dirty="0"/>
              <a:t>Random probing can also be used, but it will suffer from a slow down, especially when searching for the item.</a:t>
            </a:r>
          </a:p>
        </p:txBody>
      </p:sp>
    </p:spTree>
    <p:extLst>
      <p:ext uri="{BB962C8B-B14F-4D97-AF65-F5344CB8AC3E}">
        <p14:creationId xmlns:p14="http://schemas.microsoft.com/office/powerpoint/2010/main" val="193328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E8025-D68E-AE46-961D-8D5ABB3163FC}"/>
              </a:ext>
            </a:extLst>
          </p:cNvPr>
          <p:cNvSpPr>
            <a:spLocks noGrp="1"/>
          </p:cNvSpPr>
          <p:nvPr>
            <p:ph type="title"/>
          </p:nvPr>
        </p:nvSpPr>
        <p:spPr>
          <a:xfrm>
            <a:off x="878911" y="643468"/>
            <a:ext cx="3177847" cy="1674180"/>
          </a:xfrm>
        </p:spPr>
        <p:txBody>
          <a:bodyPr>
            <a:normAutofit/>
          </a:bodyPr>
          <a:lstStyle/>
          <a:p>
            <a:r>
              <a:rPr lang="en-US" sz="4000"/>
              <a:t>Buckets!</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B32964-2F82-5E42-9D46-A4D28D7C14D2}"/>
              </a:ext>
            </a:extLst>
          </p:cNvPr>
          <p:cNvSpPr>
            <a:spLocks noGrp="1"/>
          </p:cNvSpPr>
          <p:nvPr>
            <p:ph idx="1"/>
          </p:nvPr>
        </p:nvSpPr>
        <p:spPr>
          <a:xfrm>
            <a:off x="858064" y="2639380"/>
            <a:ext cx="3205049" cy="3229714"/>
          </a:xfrm>
        </p:spPr>
        <p:txBody>
          <a:bodyPr>
            <a:normAutofit/>
          </a:bodyPr>
          <a:lstStyle/>
          <a:p>
            <a:r>
              <a:rPr lang="en-US" dirty="0"/>
              <a:t>Another method is to have multiple keys of the same hash to exist in one bucket.  This turns this node a linked list of possible nodes with that hash value.</a:t>
            </a:r>
          </a:p>
          <a:p>
            <a:endParaRPr lang="en-US" dirty="0"/>
          </a:p>
        </p:txBody>
      </p:sp>
      <p:pic>
        <p:nvPicPr>
          <p:cNvPr id="5" name="Picture 4" descr="A picture containing drawing&#10;&#10;Description automatically generated">
            <a:extLst>
              <a:ext uri="{FF2B5EF4-FFF2-40B4-BE49-F238E27FC236}">
                <a16:creationId xmlns:a16="http://schemas.microsoft.com/office/drawing/2014/main" id="{E5693143-5DA9-FA47-B671-8464FA296A67}"/>
              </a:ext>
            </a:extLst>
          </p:cNvPr>
          <p:cNvPicPr>
            <a:picLocks noChangeAspect="1"/>
          </p:cNvPicPr>
          <p:nvPr/>
        </p:nvPicPr>
        <p:blipFill>
          <a:blip r:embed="rId2"/>
          <a:stretch>
            <a:fillRect/>
          </a:stretch>
        </p:blipFill>
        <p:spPr>
          <a:xfrm>
            <a:off x="4653447" y="1154046"/>
            <a:ext cx="6892560" cy="4204461"/>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658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3B06-A530-964A-8B40-C60D1C3F1DCC}"/>
              </a:ext>
            </a:extLst>
          </p:cNvPr>
          <p:cNvSpPr>
            <a:spLocks noGrp="1"/>
          </p:cNvSpPr>
          <p:nvPr>
            <p:ph type="title"/>
          </p:nvPr>
        </p:nvSpPr>
        <p:spPr/>
        <p:txBody>
          <a:bodyPr/>
          <a:lstStyle/>
          <a:p>
            <a:r>
              <a:rPr lang="en-US" dirty="0"/>
              <a:t>A good hashing makes it better.</a:t>
            </a:r>
          </a:p>
        </p:txBody>
      </p:sp>
      <p:sp>
        <p:nvSpPr>
          <p:cNvPr id="3" name="Content Placeholder 2">
            <a:extLst>
              <a:ext uri="{FF2B5EF4-FFF2-40B4-BE49-F238E27FC236}">
                <a16:creationId xmlns:a16="http://schemas.microsoft.com/office/drawing/2014/main" id="{8286DA71-64D8-1548-8458-40FAA1870F86}"/>
              </a:ext>
            </a:extLst>
          </p:cNvPr>
          <p:cNvSpPr>
            <a:spLocks noGrp="1"/>
          </p:cNvSpPr>
          <p:nvPr>
            <p:ph idx="1"/>
          </p:nvPr>
        </p:nvSpPr>
        <p:spPr/>
        <p:txBody>
          <a:bodyPr/>
          <a:lstStyle/>
          <a:p>
            <a:r>
              <a:rPr lang="en-US" dirty="0"/>
              <a:t>There are multiple methods of hashing to make this much better.</a:t>
            </a:r>
          </a:p>
          <a:p>
            <a:r>
              <a:rPr lang="en-US" dirty="0"/>
              <a:t>Find ways to group your data in a way to quickly eliminate a large chunk of data with the initial lookup.</a:t>
            </a:r>
          </a:p>
          <a:p>
            <a:r>
              <a:rPr lang="en-US" dirty="0"/>
              <a:t>You can also create hash functions on things like strings, that will guarantee a unique value for a string unless the values are the same.</a:t>
            </a:r>
          </a:p>
          <a:p>
            <a:r>
              <a:rPr lang="en-US" dirty="0"/>
              <a:t>Using Exclusive OR on various bits and adding them together to achieve a folding pattern will help produce various unique representations of values.  This helps reduce large numbers down to a nice 8-bit number. </a:t>
            </a:r>
          </a:p>
        </p:txBody>
      </p:sp>
    </p:spTree>
    <p:extLst>
      <p:ext uri="{BB962C8B-B14F-4D97-AF65-F5344CB8AC3E}">
        <p14:creationId xmlns:p14="http://schemas.microsoft.com/office/powerpoint/2010/main" val="1600320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6C7D-8E32-484D-8E1F-BF36CD071FEE}"/>
              </a:ext>
            </a:extLst>
          </p:cNvPr>
          <p:cNvSpPr>
            <a:spLocks noGrp="1"/>
          </p:cNvSpPr>
          <p:nvPr>
            <p:ph type="title"/>
          </p:nvPr>
        </p:nvSpPr>
        <p:spPr/>
        <p:txBody>
          <a:bodyPr/>
          <a:lstStyle/>
          <a:p>
            <a:r>
              <a:rPr lang="en-US" dirty="0"/>
              <a:t>A note on complexity</a:t>
            </a:r>
          </a:p>
        </p:txBody>
      </p:sp>
      <p:sp>
        <p:nvSpPr>
          <p:cNvPr id="3" name="Content Placeholder 2">
            <a:extLst>
              <a:ext uri="{FF2B5EF4-FFF2-40B4-BE49-F238E27FC236}">
                <a16:creationId xmlns:a16="http://schemas.microsoft.com/office/drawing/2014/main" id="{48E2DB44-211B-254C-B88E-E66D3A6802B6}"/>
              </a:ext>
            </a:extLst>
          </p:cNvPr>
          <p:cNvSpPr>
            <a:spLocks noGrp="1"/>
          </p:cNvSpPr>
          <p:nvPr>
            <p:ph idx="1"/>
          </p:nvPr>
        </p:nvSpPr>
        <p:spPr/>
        <p:txBody>
          <a:bodyPr/>
          <a:lstStyle/>
          <a:p>
            <a:r>
              <a:rPr lang="en-US" dirty="0"/>
              <a:t>The point here is to reduce the overall complexity of searching down to an array indexing.  There is some overhead in generating the hashed value, but this time is consistent and constant no matter how many things are in the array.</a:t>
            </a:r>
          </a:p>
          <a:p>
            <a:r>
              <a:rPr lang="en-US" dirty="0"/>
              <a:t>This is how / why we maintain O(1) complexity.</a:t>
            </a:r>
          </a:p>
        </p:txBody>
      </p:sp>
    </p:spTree>
    <p:extLst>
      <p:ext uri="{BB962C8B-B14F-4D97-AF65-F5344CB8AC3E}">
        <p14:creationId xmlns:p14="http://schemas.microsoft.com/office/powerpoint/2010/main" val="69775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1300-7B93-AA4A-9BD0-AE6C4A9EADF9}"/>
              </a:ext>
            </a:extLst>
          </p:cNvPr>
          <p:cNvSpPr>
            <a:spLocks noGrp="1"/>
          </p:cNvSpPr>
          <p:nvPr>
            <p:ph type="title"/>
          </p:nvPr>
        </p:nvSpPr>
        <p:spPr/>
        <p:txBody>
          <a:bodyPr/>
          <a:lstStyle/>
          <a:p>
            <a:r>
              <a:rPr lang="en-US" dirty="0"/>
              <a:t>What and Why is hashing?</a:t>
            </a:r>
          </a:p>
        </p:txBody>
      </p:sp>
      <p:sp>
        <p:nvSpPr>
          <p:cNvPr id="3" name="Content Placeholder 2">
            <a:extLst>
              <a:ext uri="{FF2B5EF4-FFF2-40B4-BE49-F238E27FC236}">
                <a16:creationId xmlns:a16="http://schemas.microsoft.com/office/drawing/2014/main" id="{FE541CF9-3D56-0346-B00E-896A1A230F8B}"/>
              </a:ext>
            </a:extLst>
          </p:cNvPr>
          <p:cNvSpPr>
            <a:spLocks noGrp="1"/>
          </p:cNvSpPr>
          <p:nvPr>
            <p:ph idx="1"/>
          </p:nvPr>
        </p:nvSpPr>
        <p:spPr/>
        <p:txBody>
          <a:bodyPr/>
          <a:lstStyle/>
          <a:p>
            <a:r>
              <a:rPr lang="en-US" dirty="0"/>
              <a:t>So far, we have successfully created data structures that have O(n) and O(log(n)) complexity.</a:t>
            </a:r>
          </a:p>
          <a:p>
            <a:r>
              <a:rPr lang="en-US" dirty="0"/>
              <a:t>Can we do better?</a:t>
            </a:r>
          </a:p>
          <a:p>
            <a:r>
              <a:rPr lang="en-US" dirty="0"/>
              <a:t>Can we get O(1) (constant time) complexity for a container?</a:t>
            </a:r>
          </a:p>
          <a:p>
            <a:endParaRPr lang="en-US" dirty="0"/>
          </a:p>
          <a:p>
            <a:r>
              <a:rPr lang="en-US" dirty="0"/>
              <a:t>If we have two employees with UIDs of 53374 and 81235 respectively, how can we get O(1) insert time to a structure?</a:t>
            </a:r>
          </a:p>
        </p:txBody>
      </p:sp>
    </p:spTree>
    <p:extLst>
      <p:ext uri="{BB962C8B-B14F-4D97-AF65-F5344CB8AC3E}">
        <p14:creationId xmlns:p14="http://schemas.microsoft.com/office/powerpoint/2010/main" val="424982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BA8E-84BB-3144-90AB-C402772B2F20}"/>
              </a:ext>
            </a:extLst>
          </p:cNvPr>
          <p:cNvSpPr>
            <a:spLocks noGrp="1"/>
          </p:cNvSpPr>
          <p:nvPr>
            <p:ph type="title"/>
          </p:nvPr>
        </p:nvSpPr>
        <p:spPr/>
        <p:txBody>
          <a:bodyPr/>
          <a:lstStyle/>
          <a:p>
            <a:r>
              <a:rPr lang="en-US" dirty="0"/>
              <a:t>Hashing</a:t>
            </a:r>
          </a:p>
        </p:txBody>
      </p:sp>
      <p:sp>
        <p:nvSpPr>
          <p:cNvPr id="3" name="Content Placeholder 2">
            <a:extLst>
              <a:ext uri="{FF2B5EF4-FFF2-40B4-BE49-F238E27FC236}">
                <a16:creationId xmlns:a16="http://schemas.microsoft.com/office/drawing/2014/main" id="{DE7BF7C0-FE48-CC49-BF57-ABDA55A3D91F}"/>
              </a:ext>
            </a:extLst>
          </p:cNvPr>
          <p:cNvSpPr>
            <a:spLocks noGrp="1"/>
          </p:cNvSpPr>
          <p:nvPr>
            <p:ph idx="1"/>
          </p:nvPr>
        </p:nvSpPr>
        <p:spPr/>
        <p:txBody>
          <a:bodyPr/>
          <a:lstStyle/>
          <a:p>
            <a:r>
              <a:rPr lang="en-US" dirty="0"/>
              <a:t>If we take our example of: UIDs of 53374 and 81235, we can apply the most basic hashing which is a modulo operator (%).</a:t>
            </a:r>
          </a:p>
          <a:p>
            <a:endParaRPr lang="en-US" dirty="0"/>
          </a:p>
          <a:p>
            <a:r>
              <a:rPr lang="en-US" dirty="0"/>
              <a:t>If we have a total hash table with indexes 0-&gt;N, we can apply a modulo of N+1, and these items are now directly inserted into an index.   In an array, the operator[] is done in constant time.</a:t>
            </a:r>
          </a:p>
        </p:txBody>
      </p:sp>
    </p:spTree>
    <p:extLst>
      <p:ext uri="{BB962C8B-B14F-4D97-AF65-F5344CB8AC3E}">
        <p14:creationId xmlns:p14="http://schemas.microsoft.com/office/powerpoint/2010/main" val="19452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FE81F7-467E-A84A-96FF-303D1603BABC}"/>
              </a:ext>
            </a:extLst>
          </p:cNvPr>
          <p:cNvSpPr>
            <a:spLocks noGrp="1"/>
          </p:cNvSpPr>
          <p:nvPr>
            <p:ph type="title"/>
          </p:nvPr>
        </p:nvSpPr>
        <p:spPr>
          <a:xfrm>
            <a:off x="6411685" y="634946"/>
            <a:ext cx="5127171" cy="1450757"/>
          </a:xfrm>
        </p:spPr>
        <p:txBody>
          <a:bodyPr>
            <a:normAutofit/>
          </a:bodyPr>
          <a:lstStyle/>
          <a:p>
            <a:r>
              <a:rPr lang="en-US" dirty="0" err="1"/>
              <a:t>Hashable</a:t>
            </a:r>
            <a:r>
              <a:rPr lang="en-US" dirty="0"/>
              <a:t> Node</a:t>
            </a:r>
          </a:p>
        </p:txBody>
      </p:sp>
      <p:pic>
        <p:nvPicPr>
          <p:cNvPr id="7" name="Picture 6" descr="A picture containing screen, monitor, sitting, table&#10;&#10;Description automatically generated">
            <a:extLst>
              <a:ext uri="{FF2B5EF4-FFF2-40B4-BE49-F238E27FC236}">
                <a16:creationId xmlns:a16="http://schemas.microsoft.com/office/drawing/2014/main" id="{7E8CE480-5196-7B42-83D8-EF4512F09F9D}"/>
              </a:ext>
            </a:extLst>
          </p:cNvPr>
          <p:cNvPicPr>
            <a:picLocks noChangeAspect="1"/>
          </p:cNvPicPr>
          <p:nvPr/>
        </p:nvPicPr>
        <p:blipFill>
          <a:blip r:embed="rId2"/>
          <a:stretch>
            <a:fillRect/>
          </a:stretch>
        </p:blipFill>
        <p:spPr>
          <a:xfrm>
            <a:off x="1090040" y="645106"/>
            <a:ext cx="4221651" cy="5247747"/>
          </a:xfrm>
          <a:prstGeom prst="rect">
            <a:avLst/>
          </a:prstGeom>
        </p:spPr>
      </p:pic>
      <p:cxnSp>
        <p:nvCxnSpPr>
          <p:cNvPr id="14" name="Straight Connector 13">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42725D-1748-6444-83B0-299947C458A3}"/>
              </a:ext>
            </a:extLst>
          </p:cNvPr>
          <p:cNvSpPr>
            <a:spLocks noGrp="1"/>
          </p:cNvSpPr>
          <p:nvPr>
            <p:ph idx="1"/>
          </p:nvPr>
        </p:nvSpPr>
        <p:spPr>
          <a:xfrm>
            <a:off x="6411684" y="2407436"/>
            <a:ext cx="5127172" cy="3461658"/>
          </a:xfrm>
        </p:spPr>
        <p:txBody>
          <a:bodyPr>
            <a:normAutofit/>
          </a:bodyPr>
          <a:lstStyle/>
          <a:p>
            <a:r>
              <a:rPr lang="en-US" dirty="0"/>
              <a:t>Keep in mind that for a hash table, this is either an array or a dynamic array (vector).  This allows us to maintain constant lookup using operator[].</a:t>
            </a:r>
          </a:p>
          <a:p>
            <a:r>
              <a:rPr lang="en-US" dirty="0"/>
              <a:t>This is the most basic type of node we may want to use, a Read-Only node.</a:t>
            </a:r>
          </a:p>
        </p:txBody>
      </p:sp>
      <p:sp>
        <p:nvSpPr>
          <p:cNvPr id="16" name="Rectangle 15">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211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43913-8D36-8F48-ADF4-CEC1F16BFE25}"/>
              </a:ext>
            </a:extLst>
          </p:cNvPr>
          <p:cNvSpPr>
            <a:spLocks noGrp="1"/>
          </p:cNvSpPr>
          <p:nvPr>
            <p:ph type="title"/>
          </p:nvPr>
        </p:nvSpPr>
        <p:spPr>
          <a:xfrm>
            <a:off x="6411685" y="634946"/>
            <a:ext cx="5127171" cy="1450757"/>
          </a:xfrm>
        </p:spPr>
        <p:txBody>
          <a:bodyPr>
            <a:normAutofit/>
          </a:bodyPr>
          <a:lstStyle/>
          <a:p>
            <a:r>
              <a:rPr lang="en-US" dirty="0"/>
              <a:t>Hash Table</a:t>
            </a:r>
          </a:p>
        </p:txBody>
      </p:sp>
      <p:pic>
        <p:nvPicPr>
          <p:cNvPr id="5" name="Picture 4" descr="A screenshot of a cell phone&#10;&#10;Description automatically generated">
            <a:extLst>
              <a:ext uri="{FF2B5EF4-FFF2-40B4-BE49-F238E27FC236}">
                <a16:creationId xmlns:a16="http://schemas.microsoft.com/office/drawing/2014/main" id="{C5E2CE72-39EC-3840-A9A8-775AB2F5321C}"/>
              </a:ext>
            </a:extLst>
          </p:cNvPr>
          <p:cNvPicPr>
            <a:picLocks noChangeAspect="1"/>
          </p:cNvPicPr>
          <p:nvPr/>
        </p:nvPicPr>
        <p:blipFill>
          <a:blip r:embed="rId2"/>
          <a:stretch>
            <a:fillRect/>
          </a:stretch>
        </p:blipFill>
        <p:spPr>
          <a:xfrm>
            <a:off x="736896" y="645106"/>
            <a:ext cx="4927939" cy="52477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CCC8AF-83AE-9145-BDF0-86DD9AB67A37}"/>
              </a:ext>
            </a:extLst>
          </p:cNvPr>
          <p:cNvSpPr>
            <a:spLocks noGrp="1"/>
          </p:cNvSpPr>
          <p:nvPr>
            <p:ph idx="1"/>
          </p:nvPr>
        </p:nvSpPr>
        <p:spPr>
          <a:xfrm>
            <a:off x="6411684" y="2407436"/>
            <a:ext cx="5127172" cy="3461658"/>
          </a:xfrm>
        </p:spPr>
        <p:txBody>
          <a:bodyPr>
            <a:normAutofit/>
          </a:bodyPr>
          <a:lstStyle/>
          <a:p>
            <a:r>
              <a:rPr lang="en-US" dirty="0"/>
              <a:t>Using the actual hash table in its simplest form can be represented as shown.</a:t>
            </a:r>
          </a:p>
          <a:p>
            <a:r>
              <a:rPr lang="en-US" dirty="0"/>
              <a:t>However this implementation has a lot of holes.</a:t>
            </a:r>
          </a:p>
          <a:p>
            <a:r>
              <a:rPr lang="en-US" dirty="0"/>
              <a:t>1) What happens with the insert if that data already exists?</a:t>
            </a:r>
          </a:p>
          <a:p>
            <a:r>
              <a:rPr lang="en-US" dirty="0"/>
              <a:t>2) What happens with the data retrieval when that data does NOT exist?</a:t>
            </a:r>
          </a:p>
          <a:p>
            <a:endParaRPr lang="en-US"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552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7087-E028-914E-B0CA-BCF34421CD10}"/>
              </a:ext>
            </a:extLst>
          </p:cNvPr>
          <p:cNvSpPr>
            <a:spLocks noGrp="1"/>
          </p:cNvSpPr>
          <p:nvPr>
            <p:ph type="title"/>
          </p:nvPr>
        </p:nvSpPr>
        <p:spPr/>
        <p:txBody>
          <a:bodyPr/>
          <a:lstStyle/>
          <a:p>
            <a:r>
              <a:rPr lang="en-US" dirty="0"/>
              <a:t>Collisions</a:t>
            </a:r>
          </a:p>
        </p:txBody>
      </p:sp>
      <p:sp>
        <p:nvSpPr>
          <p:cNvPr id="3" name="Content Placeholder 2">
            <a:extLst>
              <a:ext uri="{FF2B5EF4-FFF2-40B4-BE49-F238E27FC236}">
                <a16:creationId xmlns:a16="http://schemas.microsoft.com/office/drawing/2014/main" id="{0F0E6F58-ECB0-FB47-9F34-52AD2E0DF976}"/>
              </a:ext>
            </a:extLst>
          </p:cNvPr>
          <p:cNvSpPr>
            <a:spLocks noGrp="1"/>
          </p:cNvSpPr>
          <p:nvPr>
            <p:ph idx="1"/>
          </p:nvPr>
        </p:nvSpPr>
        <p:spPr/>
        <p:txBody>
          <a:bodyPr/>
          <a:lstStyle/>
          <a:p>
            <a:r>
              <a:rPr lang="en-US" dirty="0"/>
              <a:t>In order to work past this, we need to solve the collisions problem.</a:t>
            </a:r>
          </a:p>
          <a:p>
            <a:r>
              <a:rPr lang="en-US" dirty="0"/>
              <a:t>There are a few methods to avoid collisions:</a:t>
            </a:r>
          </a:p>
          <a:p>
            <a:r>
              <a:rPr lang="en-US" dirty="0"/>
              <a:t>1) A more robust hash function</a:t>
            </a:r>
          </a:p>
          <a:p>
            <a:r>
              <a:rPr lang="en-US" dirty="0"/>
              <a:t>2) A system that can spread the data around as needed.</a:t>
            </a:r>
          </a:p>
          <a:p>
            <a:r>
              <a:rPr lang="en-US" dirty="0"/>
              <a:t>Option 1) will obviously cost more per lookup, but still maintain the constant time.</a:t>
            </a:r>
          </a:p>
          <a:p>
            <a:r>
              <a:rPr lang="en-US" dirty="0"/>
              <a:t>Option 2) will decrease the single time lookup, but will introduce a loop that has the potential to introduce an Order of N to the lookup table.</a:t>
            </a:r>
          </a:p>
          <a:p>
            <a:r>
              <a:rPr lang="en-US" dirty="0"/>
              <a:t>The main goal of hashing and hash tables is to minimize the chance of collisions.</a:t>
            </a:r>
          </a:p>
        </p:txBody>
      </p:sp>
    </p:spTree>
    <p:extLst>
      <p:ext uri="{BB962C8B-B14F-4D97-AF65-F5344CB8AC3E}">
        <p14:creationId xmlns:p14="http://schemas.microsoft.com/office/powerpoint/2010/main" val="3471928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1A549-1DAD-544D-9BC1-64C36456A520}"/>
              </a:ext>
            </a:extLst>
          </p:cNvPr>
          <p:cNvSpPr>
            <a:spLocks noGrp="1"/>
          </p:cNvSpPr>
          <p:nvPr>
            <p:ph type="title"/>
          </p:nvPr>
        </p:nvSpPr>
        <p:spPr>
          <a:xfrm>
            <a:off x="642257" y="634946"/>
            <a:ext cx="3690257" cy="1450757"/>
          </a:xfrm>
        </p:spPr>
        <p:txBody>
          <a:bodyPr>
            <a:normAutofit/>
          </a:bodyPr>
          <a:lstStyle/>
          <a:p>
            <a:r>
              <a:rPr lang="en-US" dirty="0"/>
              <a:t>Linear Probing</a:t>
            </a:r>
          </a:p>
        </p:txBody>
      </p:sp>
      <p:cxnSp>
        <p:nvCxnSpPr>
          <p:cNvPr id="21" name="Straight Connector 2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F35D64-AC81-FA45-BB9C-9BE35D27DB1B}"/>
              </a:ext>
            </a:extLst>
          </p:cNvPr>
          <p:cNvSpPr>
            <a:spLocks noGrp="1"/>
          </p:cNvSpPr>
          <p:nvPr>
            <p:ph idx="1"/>
          </p:nvPr>
        </p:nvSpPr>
        <p:spPr>
          <a:xfrm>
            <a:off x="642257" y="2407436"/>
            <a:ext cx="3690257" cy="3461658"/>
          </a:xfrm>
        </p:spPr>
        <p:txBody>
          <a:bodyPr>
            <a:normAutofit/>
          </a:bodyPr>
          <a:lstStyle/>
          <a:p>
            <a:r>
              <a:rPr lang="en-US" dirty="0"/>
              <a:t>Linear probing is the first and most simple way to solve this problem.</a:t>
            </a:r>
          </a:p>
          <a:p>
            <a:r>
              <a:rPr lang="en-US" dirty="0"/>
              <a:t>In this situation, if you are going to try to add something to a slot that already has a value, you increment by 1 until you find a slot where you can fill in the data.</a:t>
            </a:r>
          </a:p>
          <a:p>
            <a:r>
              <a:rPr lang="en-US" dirty="0"/>
              <a:t>What are the immediate problems you see here?</a:t>
            </a:r>
          </a:p>
        </p:txBody>
      </p:sp>
      <p:sp>
        <p:nvSpPr>
          <p:cNvPr id="23" name="Rectangle 2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screen shot of a computer&#10;&#10;Description automatically generated">
            <a:extLst>
              <a:ext uri="{FF2B5EF4-FFF2-40B4-BE49-F238E27FC236}">
                <a16:creationId xmlns:a16="http://schemas.microsoft.com/office/drawing/2014/main" id="{EA97DC75-A55F-A04F-B793-6DAAD9AB0E28}"/>
              </a:ext>
            </a:extLst>
          </p:cNvPr>
          <p:cNvPicPr>
            <a:picLocks noChangeAspect="1"/>
          </p:cNvPicPr>
          <p:nvPr/>
        </p:nvPicPr>
        <p:blipFill>
          <a:blip r:embed="rId2"/>
          <a:stretch>
            <a:fillRect/>
          </a:stretch>
        </p:blipFill>
        <p:spPr>
          <a:xfrm>
            <a:off x="5305585" y="1071600"/>
            <a:ext cx="6348809" cy="4714799"/>
          </a:xfrm>
          <a:prstGeom prst="rect">
            <a:avLst/>
          </a:prstGeom>
        </p:spPr>
      </p:pic>
    </p:spTree>
    <p:extLst>
      <p:ext uri="{BB962C8B-B14F-4D97-AF65-F5344CB8AC3E}">
        <p14:creationId xmlns:p14="http://schemas.microsoft.com/office/powerpoint/2010/main" val="402468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88899-06E5-B043-B6F9-9CEB1378A1BB}"/>
              </a:ext>
            </a:extLst>
          </p:cNvPr>
          <p:cNvSpPr>
            <a:spLocks noGrp="1"/>
          </p:cNvSpPr>
          <p:nvPr>
            <p:ph type="title"/>
          </p:nvPr>
        </p:nvSpPr>
        <p:spPr>
          <a:xfrm>
            <a:off x="878911" y="643468"/>
            <a:ext cx="3177847" cy="1674180"/>
          </a:xfrm>
        </p:spPr>
        <p:txBody>
          <a:bodyPr>
            <a:normAutofit/>
          </a:bodyPr>
          <a:lstStyle/>
          <a:p>
            <a:r>
              <a:rPr lang="en-US" sz="4000"/>
              <a:t>Retrieval</a:t>
            </a:r>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DE05CD-BD23-0648-993E-98063D55DA07}"/>
              </a:ext>
            </a:extLst>
          </p:cNvPr>
          <p:cNvSpPr>
            <a:spLocks noGrp="1"/>
          </p:cNvSpPr>
          <p:nvPr>
            <p:ph idx="1"/>
          </p:nvPr>
        </p:nvSpPr>
        <p:spPr>
          <a:xfrm>
            <a:off x="858064" y="2639380"/>
            <a:ext cx="3205049" cy="3229714"/>
          </a:xfrm>
        </p:spPr>
        <p:txBody>
          <a:bodyPr>
            <a:normAutofit/>
          </a:bodyPr>
          <a:lstStyle/>
          <a:p>
            <a:r>
              <a:rPr lang="en-US" dirty="0"/>
              <a:t>Retrieval now becomes much more complicated.  You now need to check every node to verify the ID is correct.</a:t>
            </a:r>
          </a:p>
          <a:p>
            <a:r>
              <a:rPr lang="en-US" dirty="0"/>
              <a:t>Our new retrieval must also account for if our data does not exist.</a:t>
            </a:r>
          </a:p>
        </p:txBody>
      </p:sp>
      <p:pic>
        <p:nvPicPr>
          <p:cNvPr id="5" name="Picture 4" descr="A screen shot of a computer&#10;&#10;Description automatically generated">
            <a:extLst>
              <a:ext uri="{FF2B5EF4-FFF2-40B4-BE49-F238E27FC236}">
                <a16:creationId xmlns:a16="http://schemas.microsoft.com/office/drawing/2014/main" id="{462D1787-0CE9-DE43-9A5E-9019DB920432}"/>
              </a:ext>
            </a:extLst>
          </p:cNvPr>
          <p:cNvPicPr>
            <a:picLocks noChangeAspect="1"/>
          </p:cNvPicPr>
          <p:nvPr/>
        </p:nvPicPr>
        <p:blipFill>
          <a:blip r:embed="rId2"/>
          <a:stretch>
            <a:fillRect/>
          </a:stretch>
        </p:blipFill>
        <p:spPr>
          <a:xfrm>
            <a:off x="4653447" y="1540029"/>
            <a:ext cx="6892560" cy="3432494"/>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858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E307-9F4B-084D-AC18-C1544A79C19B}"/>
              </a:ext>
            </a:extLst>
          </p:cNvPr>
          <p:cNvSpPr>
            <a:spLocks noGrp="1"/>
          </p:cNvSpPr>
          <p:nvPr>
            <p:ph type="title"/>
          </p:nvPr>
        </p:nvSpPr>
        <p:spPr/>
        <p:txBody>
          <a:bodyPr/>
          <a:lstStyle/>
          <a:p>
            <a:r>
              <a:rPr lang="en-US" dirty="0"/>
              <a:t>Issues with linear probing?</a:t>
            </a:r>
          </a:p>
        </p:txBody>
      </p:sp>
      <p:sp>
        <p:nvSpPr>
          <p:cNvPr id="3" name="Content Placeholder 2">
            <a:extLst>
              <a:ext uri="{FF2B5EF4-FFF2-40B4-BE49-F238E27FC236}">
                <a16:creationId xmlns:a16="http://schemas.microsoft.com/office/drawing/2014/main" id="{A3413454-631C-2F44-A99B-2F2090CE1818}"/>
              </a:ext>
            </a:extLst>
          </p:cNvPr>
          <p:cNvSpPr>
            <a:spLocks noGrp="1"/>
          </p:cNvSpPr>
          <p:nvPr>
            <p:ph idx="1"/>
          </p:nvPr>
        </p:nvSpPr>
        <p:spPr/>
        <p:txBody>
          <a:bodyPr/>
          <a:lstStyle/>
          <a:p>
            <a:r>
              <a:rPr lang="en-US" dirty="0"/>
              <a:t>Clustering will occur with linear hashing.</a:t>
            </a:r>
          </a:p>
          <a:p>
            <a:r>
              <a:rPr lang="en-US" dirty="0"/>
              <a:t>An ideal </a:t>
            </a:r>
            <a:r>
              <a:rPr lang="en-US" dirty="0" err="1"/>
              <a:t>hashtable</a:t>
            </a:r>
            <a:r>
              <a:rPr lang="en-US" dirty="0"/>
              <a:t> will have the items spread across the table evenly rather than in one section.  </a:t>
            </a:r>
          </a:p>
          <a:p>
            <a:r>
              <a:rPr lang="en-US" dirty="0"/>
              <a:t>To get around this, you will have a proper re-hashing algorithm, where instead of just incrementing the value, you will add some sort of constant instead of just 1.</a:t>
            </a:r>
          </a:p>
          <a:p>
            <a:r>
              <a:rPr lang="en-US" dirty="0"/>
              <a:t>Rehash functions that implement this will not always eliminate clustering and will instead often times have localized clustering.</a:t>
            </a:r>
          </a:p>
        </p:txBody>
      </p:sp>
    </p:spTree>
    <p:extLst>
      <p:ext uri="{BB962C8B-B14F-4D97-AF65-F5344CB8AC3E}">
        <p14:creationId xmlns:p14="http://schemas.microsoft.com/office/powerpoint/2010/main" val="130295219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941"/>
      </a:dk2>
      <a:lt2>
        <a:srgbClr val="E8E6E2"/>
      </a:lt2>
      <a:accent1>
        <a:srgbClr val="8FA1CD"/>
      </a:accent1>
      <a:accent2>
        <a:srgbClr val="77ABC2"/>
      </a:accent2>
      <a:accent3>
        <a:srgbClr val="78ACA6"/>
      </a:accent3>
      <a:accent4>
        <a:srgbClr val="6DB18D"/>
      </a:accent4>
      <a:accent5>
        <a:srgbClr val="77B07A"/>
      </a:accent5>
      <a:accent6>
        <a:srgbClr val="83AE6B"/>
      </a:accent6>
      <a:hlink>
        <a:srgbClr val="918158"/>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875</Words>
  <Application>Microsoft Macintosh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Calibri Light</vt:lpstr>
      <vt:lpstr>RetrospectVTI</vt:lpstr>
      <vt:lpstr>Fundamentals of Software Engineering</vt:lpstr>
      <vt:lpstr>What and Why is hashing?</vt:lpstr>
      <vt:lpstr>Hashing</vt:lpstr>
      <vt:lpstr>Hashable Node</vt:lpstr>
      <vt:lpstr>Hash Table</vt:lpstr>
      <vt:lpstr>Collisions</vt:lpstr>
      <vt:lpstr>Linear Probing</vt:lpstr>
      <vt:lpstr>Retrieval</vt:lpstr>
      <vt:lpstr>Issues with linear probing?</vt:lpstr>
      <vt:lpstr>Quadratic / random Probing</vt:lpstr>
      <vt:lpstr>Buckets!</vt:lpstr>
      <vt:lpstr>A good hashing makes it better.</vt:lpstr>
      <vt:lpstr>A note on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Software Engineering</dc:title>
  <dc:creator>Terryn Fredrickson</dc:creator>
  <cp:lastModifiedBy>Terryn Fredrickson</cp:lastModifiedBy>
  <cp:revision>4</cp:revision>
  <dcterms:created xsi:type="dcterms:W3CDTF">2020-04-09T17:56:32Z</dcterms:created>
  <dcterms:modified xsi:type="dcterms:W3CDTF">2020-04-09T18:25:31Z</dcterms:modified>
</cp:coreProperties>
</file>