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268" r:id="rId2"/>
    <p:sldId id="269" r:id="rId3"/>
    <p:sldId id="284" r:id="rId4"/>
    <p:sldId id="270" r:id="rId5"/>
    <p:sldId id="287" r:id="rId6"/>
    <p:sldId id="303" r:id="rId7"/>
    <p:sldId id="304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</p:sldIdLst>
  <p:sldSz cx="12192000" cy="6858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Tahoma" panose="020B0604030504040204" pitchFamily="34" charset="0"/>
      <p:regular r:id="rId29"/>
      <p:bold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4347ECB-2C3F-4127-954D-9A534D37795E}">
          <p14:sldIdLst>
            <p14:sldId id="268"/>
            <p14:sldId id="269"/>
            <p14:sldId id="284"/>
            <p14:sldId id="270"/>
            <p14:sldId id="287"/>
            <p14:sldId id="303"/>
            <p14:sldId id="304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B4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677" y="4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8.36041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9-01-09T19:31:27.84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2893 15575 0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C98FE-B9D4-4681-89C1-A4546AB9DC59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32C84-F5DF-4197-9350-5508BA52F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91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791C2-19C9-435C-B494-5A2B7397EC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22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B0B5-BBF2-4795-B3C5-C075D8107B5A}" type="datetime1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032" y="0"/>
            <a:ext cx="1533968" cy="6552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CF23F-A687-47D1-A5BD-2883E7F29567}" type="datetime1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44133-C026-497A-997A-19787D8A5D98}" type="datetime1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295400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825" y="-9578"/>
            <a:ext cx="1227175" cy="524190"/>
          </a:xfrm>
          <a:prstGeom prst="rect">
            <a:avLst/>
          </a:prstGeom>
        </p:spPr>
      </p:pic>
      <p:pic>
        <p:nvPicPr>
          <p:cNvPr id="8" name="Picture 2" descr="C:\Users\mm0012\Pictures\UAHlogo2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6" r="4007" b="12713"/>
          <a:stretch/>
        </p:blipFill>
        <p:spPr bwMode="auto">
          <a:xfrm>
            <a:off x="-9131" y="1"/>
            <a:ext cx="1156705" cy="45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6EF3-6EE4-4CC6-8E3F-120615CBBF11}" type="datetime1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E3DA3-342A-4161-A95F-938A3834BD9A}" type="datetime1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CDB98-988A-4D28-BA42-485A767D16CE}" type="datetime1">
              <a:rPr lang="en-US" smtClean="0"/>
              <a:t>10/5/2020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DCD6-715D-4FF5-9C2D-DA6AE2DFE59D}" type="datetime1">
              <a:rPr lang="en-US" smtClean="0"/>
              <a:t>10/5/2020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5EA21-8E72-4B23-9C5B-46A63DD800D1}" type="datetime1">
              <a:rPr lang="en-US" smtClean="0"/>
              <a:t>10/5/2020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2095-57BD-450B-8A83-1E3D8AB3CD52}" type="datetime1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E0A0-00D7-454D-BFA7-02B766CEE5C5}" type="datetime1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8E387-9B67-4C33-9EFB-33557CF87500}" type="datetime1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7557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CPE 323 </a:t>
            </a:r>
            <a:br>
              <a:rPr lang="en-US" dirty="0" smtClean="0"/>
            </a:br>
            <a:r>
              <a:rPr lang="en-US" dirty="0" smtClean="0"/>
              <a:t>Intro to Embedded Computer Systems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Aleksandar Milenkovic</a:t>
            </a:r>
          </a:p>
          <a:p>
            <a:r>
              <a:rPr lang="en-US" dirty="0" err="1" smtClean="0"/>
              <a:t>milenka@uah.edu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4E432-1988-4F29-879A-5A122641F4F5}" type="datetime1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1041480" y="5607000"/>
              <a:ext cx="360" cy="3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2120" y="55976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847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Timers (Timer_A, Timer_B)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Time keeping</a:t>
            </a:r>
          </a:p>
          <a:p>
            <a:pPr lvl="1"/>
            <a:r>
              <a:rPr lang="en-US" smtClean="0"/>
              <a:t>Timer block: counter</a:t>
            </a:r>
          </a:p>
          <a:p>
            <a:pPr lvl="1"/>
            <a:r>
              <a:rPr lang="en-US" smtClean="0"/>
              <a:t>Capture&amp;Compare block: </a:t>
            </a:r>
            <a:br>
              <a:rPr lang="en-US" smtClean="0"/>
            </a:br>
            <a:r>
              <a:rPr lang="en-US" smtClean="0"/>
              <a:t>logic where action occurs</a:t>
            </a:r>
          </a:p>
          <a:p>
            <a:r>
              <a:rPr lang="en-US" smtClean="0"/>
              <a:t>Two main functions</a:t>
            </a:r>
          </a:p>
          <a:p>
            <a:pPr lvl="1"/>
            <a:r>
              <a:rPr lang="en-US" smtClean="0"/>
              <a:t>Capture</a:t>
            </a:r>
          </a:p>
          <a:p>
            <a:pPr lvl="1"/>
            <a:r>
              <a:rPr lang="en-US" smtClean="0"/>
              <a:t>Compare</a:t>
            </a:r>
          </a:p>
          <a:p>
            <a:r>
              <a:rPr lang="en-US" smtClean="0"/>
              <a:t>Capture: monitor external events</a:t>
            </a:r>
            <a:br>
              <a:rPr lang="en-US" smtClean="0"/>
            </a:br>
            <a:r>
              <a:rPr lang="en-US" smtClean="0"/>
              <a:t>(signal transitions) and </a:t>
            </a:r>
            <a:br>
              <a:rPr lang="en-US" smtClean="0"/>
            </a:br>
            <a:r>
              <a:rPr lang="en-US" smtClean="0"/>
              <a:t>timestamp them when </a:t>
            </a:r>
            <a:br>
              <a:rPr lang="en-US" smtClean="0"/>
            </a:br>
            <a:r>
              <a:rPr lang="en-US" smtClean="0"/>
              <a:t>a change is detected</a:t>
            </a:r>
          </a:p>
          <a:p>
            <a:r>
              <a:rPr lang="en-US" smtClean="0"/>
              <a:t>Compare: produce PWM signals,</a:t>
            </a:r>
            <a:br>
              <a:rPr lang="en-US" smtClean="0"/>
            </a:br>
            <a:r>
              <a:rPr lang="en-US" smtClean="0"/>
              <a:t>compare running counter to predefined values in CCRx and trigger a change in a signal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CPE 323 Intro to Embedded Computer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399" y="1600200"/>
            <a:ext cx="4485913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5383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Comparator (</a:t>
            </a:r>
            <a:r>
              <a:rPr lang="en-US" dirty="0" err="1" smtClean="0"/>
              <a:t>Comparator_A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 smtClean="0">
                <a:latin typeface="Arial" panose="020B0604020202020204" pitchFamily="34" charset="0"/>
              </a:rPr>
              <a:t>Compare an analog signal to a reference voltage and produces a binary output (1 if </a:t>
            </a:r>
            <a:r>
              <a:rPr lang="en-US" altLang="en-US" dirty="0" err="1" smtClean="0">
                <a:latin typeface="Arial" panose="020B0604020202020204" pitchFamily="34" charset="0"/>
              </a:rPr>
              <a:t>Vin</a:t>
            </a:r>
            <a:r>
              <a:rPr lang="en-US" altLang="en-US" dirty="0" err="1" smtClean="0">
                <a:latin typeface="Arial" panose="020B0604020202020204" pitchFamily="34" charset="0"/>
                <a:sym typeface="Symbol" panose="05050102010706020507" pitchFamily="18" charset="2"/>
              </a:rPr>
              <a:t></a:t>
            </a:r>
            <a:r>
              <a:rPr lang="en-US" altLang="en-US" dirty="0" err="1" smtClean="0">
                <a:latin typeface="Arial" panose="020B0604020202020204" pitchFamily="34" charset="0"/>
              </a:rPr>
              <a:t>Vref</a:t>
            </a:r>
            <a:r>
              <a:rPr lang="en-US" altLang="en-US" dirty="0" smtClean="0">
                <a:latin typeface="Arial" panose="020B0604020202020204" pitchFamily="34" charset="0"/>
              </a:rPr>
              <a:t>, 0 otherwise)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 smtClean="0">
                <a:latin typeface="Arial" panose="020B0604020202020204" pitchFamily="34" charset="0"/>
              </a:rPr>
              <a:t>Supports </a:t>
            </a:r>
            <a:r>
              <a:rPr lang="en-US" altLang="en-US" dirty="0">
                <a:latin typeface="Arial" panose="020B0604020202020204" pitchFamily="34" charset="0"/>
              </a:rPr>
              <a:t>precision slope analog-to-digital conversions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Supply voltage </a:t>
            </a:r>
            <a:r>
              <a:rPr lang="en-US" altLang="en-US" dirty="0" smtClean="0">
                <a:latin typeface="Arial" panose="020B0604020202020204" pitchFamily="34" charset="0"/>
              </a:rPr>
              <a:t>supervision </a:t>
            </a:r>
            <a:endParaRPr lang="en-US" altLang="en-US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Monitoring of external analog </a:t>
            </a:r>
            <a:r>
              <a:rPr lang="en-US" altLang="en-US" dirty="0" smtClean="0">
                <a:latin typeface="Arial" panose="020B0604020202020204" pitchFamily="34" charset="0"/>
              </a:rPr>
              <a:t>signals</a:t>
            </a:r>
            <a:endParaRPr lang="en-US" altLang="en-US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CPE 323 Intro to Embedded Computer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1" y="1905000"/>
            <a:ext cx="4136739" cy="333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3105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Analog-to-Digital Converter (ADC12)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Convert analog signals</a:t>
            </a:r>
            <a:br>
              <a:rPr lang="en-US" dirty="0" smtClean="0"/>
            </a:br>
            <a:r>
              <a:rPr lang="en-US" dirty="0" smtClean="0"/>
              <a:t>to binary counterparts</a:t>
            </a:r>
          </a:p>
          <a:p>
            <a:r>
              <a:rPr lang="en-US" dirty="0" smtClean="0"/>
              <a:t>ADC12: </a:t>
            </a:r>
          </a:p>
          <a:p>
            <a:pPr lvl="1"/>
            <a:r>
              <a:rPr lang="en-US" dirty="0" smtClean="0"/>
              <a:t>12-bit resolution</a:t>
            </a:r>
          </a:p>
          <a:p>
            <a:pPr lvl="1"/>
            <a:r>
              <a:rPr lang="en-US" dirty="0" smtClean="0"/>
              <a:t>200 </a:t>
            </a:r>
            <a:r>
              <a:rPr lang="en-US" dirty="0" err="1" smtClean="0"/>
              <a:t>Ksamples</a:t>
            </a:r>
            <a:r>
              <a:rPr lang="en-US" dirty="0" smtClean="0"/>
              <a:t>/s</a:t>
            </a:r>
          </a:p>
          <a:p>
            <a:pPr lvl="1"/>
            <a:r>
              <a:rPr lang="en-US" dirty="0" smtClean="0"/>
              <a:t>8 external inputs</a:t>
            </a:r>
          </a:p>
          <a:p>
            <a:pPr lvl="1"/>
            <a:r>
              <a:rPr lang="en-US" dirty="0" smtClean="0"/>
              <a:t>Local memory</a:t>
            </a:r>
          </a:p>
          <a:p>
            <a:pPr lvl="1"/>
            <a:r>
              <a:rPr lang="en-US" dirty="0" smtClean="0"/>
              <a:t>Programmable sample time</a:t>
            </a:r>
          </a:p>
          <a:p>
            <a:pPr lvl="1"/>
            <a:r>
              <a:rPr lang="en-US" dirty="0" smtClean="0"/>
              <a:t>Selectable reference</a:t>
            </a:r>
            <a:br>
              <a:rPr lang="en-US" dirty="0" smtClean="0"/>
            </a:br>
            <a:r>
              <a:rPr lang="en-US" dirty="0" smtClean="0"/>
              <a:t>voltages</a:t>
            </a:r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CPE 323 Intro to Embedded Computer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164" y="1538289"/>
            <a:ext cx="4892675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7665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Serial Communication Interfaces</a:t>
            </a:r>
            <a:br>
              <a:rPr lang="en-US" dirty="0" smtClean="0"/>
            </a:br>
            <a:r>
              <a:rPr lang="en-US" dirty="0" smtClean="0"/>
              <a:t>(USCI, USART, USI)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Support for synchronous and asynchronous serial communication</a:t>
            </a:r>
          </a:p>
          <a:p>
            <a:r>
              <a:rPr lang="en-US" dirty="0" smtClean="0"/>
              <a:t>UART</a:t>
            </a:r>
          </a:p>
          <a:p>
            <a:r>
              <a:rPr lang="en-US" dirty="0" smtClean="0"/>
              <a:t>SPI</a:t>
            </a:r>
          </a:p>
          <a:p>
            <a:r>
              <a:rPr lang="en-US" dirty="0" smtClean="0"/>
              <a:t>I2C</a:t>
            </a:r>
          </a:p>
          <a:p>
            <a:r>
              <a:rPr lang="en-US" dirty="0" smtClean="0"/>
              <a:t>Infrared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CPE 323 Intro to Embedded Computer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1" y="2190751"/>
            <a:ext cx="4219575" cy="3004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9703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TI Experimenter’s </a:t>
            </a:r>
            <a:r>
              <a:rPr lang="en-US" altLang="en-US" dirty="0" smtClean="0"/>
              <a:t>Board: Block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Microcontroller’s  (F4618, F2013)</a:t>
            </a:r>
          </a:p>
          <a:p>
            <a:r>
              <a:rPr lang="en-US" dirty="0" smtClean="0"/>
              <a:t>JTAGs</a:t>
            </a:r>
          </a:p>
          <a:p>
            <a:r>
              <a:rPr lang="en-US" dirty="0" smtClean="0"/>
              <a:t>Buttons/Switches</a:t>
            </a:r>
          </a:p>
          <a:p>
            <a:r>
              <a:rPr lang="en-US" dirty="0" smtClean="0"/>
              <a:t>Capacitive Touch Pad</a:t>
            </a:r>
          </a:p>
          <a:p>
            <a:r>
              <a:rPr lang="en-US" dirty="0" smtClean="0"/>
              <a:t>Microphone</a:t>
            </a:r>
          </a:p>
          <a:p>
            <a:r>
              <a:rPr lang="en-US" dirty="0" smtClean="0"/>
              <a:t>Buzzer</a:t>
            </a:r>
          </a:p>
          <a:p>
            <a:r>
              <a:rPr lang="en-US" dirty="0" smtClean="0"/>
              <a:t>LCD</a:t>
            </a:r>
          </a:p>
          <a:p>
            <a:r>
              <a:rPr lang="en-US" dirty="0" smtClean="0"/>
              <a:t>Wireless Interface</a:t>
            </a:r>
          </a:p>
          <a:p>
            <a:r>
              <a:rPr lang="en-US" dirty="0" smtClean="0"/>
              <a:t>RS232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CPE 323 Intro to Embedded Computer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 descr="Functional Dia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014" y="1485901"/>
            <a:ext cx="4344987" cy="448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0054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TI </a:t>
            </a:r>
            <a:r>
              <a:rPr lang="en-US" altLang="en-US" dirty="0" smtClean="0"/>
              <a:t>Experimenter’s </a:t>
            </a:r>
            <a:r>
              <a:rPr lang="en-US" altLang="en-US" dirty="0"/>
              <a:t>Board 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533400" y="1589275"/>
            <a:ext cx="5712629" cy="443547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Two on-board CPUs</a:t>
            </a:r>
          </a:p>
          <a:p>
            <a:pPr lvl="1"/>
            <a:r>
              <a:rPr lang="en-US" dirty="0"/>
              <a:t>MSP430FG4618</a:t>
            </a:r>
          </a:p>
          <a:p>
            <a:pPr lvl="1"/>
            <a:r>
              <a:rPr lang="en-US" dirty="0"/>
              <a:t>MSP430F2013</a:t>
            </a:r>
          </a:p>
          <a:p>
            <a:r>
              <a:rPr lang="en-US" dirty="0"/>
              <a:t>The </a:t>
            </a:r>
            <a:r>
              <a:rPr lang="en-US" dirty="0" err="1"/>
              <a:t>Softbaugh</a:t>
            </a:r>
            <a:r>
              <a:rPr lang="en-US" dirty="0"/>
              <a:t> SBLCDA4 LCD display</a:t>
            </a:r>
          </a:p>
          <a:p>
            <a:pPr lvl="1"/>
            <a:r>
              <a:rPr lang="en-US" dirty="0"/>
              <a:t>4-MUX operation and is interfaced to the MSP430FG4618 LCD driver peripheral</a:t>
            </a:r>
          </a:p>
          <a:p>
            <a:r>
              <a:rPr lang="en-US" dirty="0"/>
              <a:t>Momentary Push-ON Buttons</a:t>
            </a:r>
          </a:p>
          <a:p>
            <a:pPr lvl="1"/>
            <a:r>
              <a:rPr lang="en-US" dirty="0"/>
              <a:t>S1 and S2 are connected to pins on </a:t>
            </a:r>
            <a:br>
              <a:rPr lang="en-US" dirty="0"/>
            </a:br>
            <a:r>
              <a:rPr lang="en-US" dirty="0"/>
              <a:t>Port 1 (P1) of the MSP430FG4618</a:t>
            </a:r>
          </a:p>
          <a:p>
            <a:r>
              <a:rPr lang="en-US" dirty="0"/>
              <a:t>Light Emitting Diodes (LEDs)</a:t>
            </a:r>
          </a:p>
          <a:p>
            <a:pPr lvl="1"/>
            <a:r>
              <a:rPr lang="en-US" dirty="0"/>
              <a:t>Four LEDs, three of which are connected to the MSP430FG4618, and one connected to the F2013.  </a:t>
            </a:r>
          </a:p>
          <a:p>
            <a:r>
              <a:rPr lang="en-US" dirty="0"/>
              <a:t>Buzzer</a:t>
            </a:r>
          </a:p>
          <a:p>
            <a:pPr lvl="1"/>
            <a:r>
              <a:rPr lang="en-US" dirty="0"/>
              <a:t>Connected to one of the MSP430FG4618 port pins and can be disabled using jumper </a:t>
            </a:r>
            <a:r>
              <a:rPr lang="en-US" dirty="0" smtClean="0"/>
              <a:t>JP1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CPE 323 Intro to Embedded Computer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 descr="Board Pi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467" y="1562365"/>
            <a:ext cx="4227749" cy="460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ectangle 9"/>
          <p:cNvSpPr>
            <a:spLocks noChangeArrowheads="1"/>
          </p:cNvSpPr>
          <p:nvPr/>
        </p:nvSpPr>
        <p:spPr bwMode="auto">
          <a:xfrm>
            <a:off x="7460427" y="3150904"/>
            <a:ext cx="887560" cy="1040097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6870463" y="5105401"/>
            <a:ext cx="887560" cy="446569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7493764" y="1789934"/>
            <a:ext cx="1802636" cy="1029466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8493115" y="2881049"/>
            <a:ext cx="887560" cy="700352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0160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TI Experimenter’s Board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Single-Touch Capacitive Sensing Interface</a:t>
            </a:r>
          </a:p>
          <a:p>
            <a:pPr lvl="1">
              <a:defRPr/>
            </a:pPr>
            <a:r>
              <a:rPr lang="en-US" sz="1400" dirty="0"/>
              <a:t>A 16-segment touch pad in the shape of a “4” is connected to the data pins of the MSP430F2013, which then relays the data to the MSP430FG4618 using the inter-processor communications peripherals on each CPU</a:t>
            </a:r>
          </a:p>
          <a:p>
            <a:pPr>
              <a:defRPr/>
            </a:pPr>
            <a:r>
              <a:rPr lang="en-US" dirty="0"/>
              <a:t>RS232 Serial Communication Port</a:t>
            </a:r>
          </a:p>
          <a:p>
            <a:pPr lvl="1">
              <a:defRPr/>
            </a:pPr>
            <a:r>
              <a:rPr lang="en-US" sz="1400" dirty="0"/>
              <a:t>A standard 9-pin serial communications port is connected to the MSP430FG4618 USCI peripheral and can be used when the USCI is configured in UART mode</a:t>
            </a:r>
          </a:p>
          <a:p>
            <a:pPr>
              <a:defRPr/>
            </a:pPr>
            <a:r>
              <a:rPr lang="en-US" dirty="0"/>
              <a:t>Microphone &amp; Analog Out</a:t>
            </a:r>
          </a:p>
          <a:p>
            <a:pPr lvl="1">
              <a:defRPr/>
            </a:pPr>
            <a:r>
              <a:rPr lang="en-US" sz="1400" dirty="0"/>
              <a:t>A microphone is connected to a port pin of the MSP430FG4618, and the input to the 3.5mm analog out can be connected to the output from the MSP430FG4618’s 12-bit digital to and analog (DAC12) convertor</a:t>
            </a:r>
          </a:p>
          <a:p>
            <a:pPr>
              <a:defRPr/>
            </a:pPr>
            <a:r>
              <a:rPr lang="en-US" dirty="0"/>
              <a:t>Radio </a:t>
            </a:r>
          </a:p>
          <a:p>
            <a:pPr lvl="1">
              <a:defRPr/>
            </a:pPr>
            <a:r>
              <a:rPr lang="en-US" sz="1400" dirty="0"/>
              <a:t>Wireless Communication Module Interface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104" y="1544123"/>
            <a:ext cx="3739896" cy="4413624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CPE 323 Intro to Embedded Computer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6" descr="Board Pi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960" y="1273797"/>
            <a:ext cx="427004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43345" y="4107991"/>
            <a:ext cx="1563927" cy="1814007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9680427" y="2855087"/>
            <a:ext cx="887560" cy="1266258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9785182" y="4242563"/>
            <a:ext cx="570081" cy="577265"/>
          </a:xfrm>
          <a:prstGeom prst="ellipse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9608968" y="1292988"/>
            <a:ext cx="570082" cy="1087206"/>
          </a:xfrm>
          <a:prstGeom prst="ellipse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6553201" y="1371600"/>
            <a:ext cx="887561" cy="1642984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4113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CPE 323 Intro to Embedded Computer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233714"/>
            <a:ext cx="5181600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1" y="3841975"/>
            <a:ext cx="555307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0293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Capacitive Touch Pad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CPE 323 Intro to Embedded Computer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189" y="1319214"/>
            <a:ext cx="5743575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8437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Power Supply Configuration,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RF </a:t>
            </a:r>
            <a:r>
              <a:rPr lang="en-US" altLang="en-US" dirty="0"/>
              <a:t>Daughter Card Connect, Audio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CPE 323 Intro to Embedded Computer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0" y="2051051"/>
            <a:ext cx="5848350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601" y="4775200"/>
            <a:ext cx="494347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9845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87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MSP430FG4618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CPE 323 Intro to Embedded Computer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318076"/>
            <a:ext cx="4651934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555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RS232 Connector, LCD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CPE 323 Intro to Embedded Computer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025" y="1730375"/>
            <a:ext cx="38481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213" y="1211263"/>
            <a:ext cx="35433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5646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Blink a LED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CPE 323 Intro to Embedded Computer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08083" y="1295400"/>
            <a:ext cx="6075892" cy="52598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/****************************************************************************</a:t>
            </a:r>
          </a:p>
          <a:p>
            <a:pPr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TI Experimenter board demo, blinking </a:t>
            </a:r>
            <a:r>
              <a:rPr lang="en-US" alt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leds</a:t>
            </a:r>
            <a:r>
              <a:rPr lang="en-US" alt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LED1 and LED2 (msp430FG4618)</a:t>
            </a:r>
          </a:p>
          <a:p>
            <a:pPr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Description: Toggle P2.1 and P2.2 by </a:t>
            </a:r>
            <a:r>
              <a:rPr lang="en-US" alt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xoring</a:t>
            </a:r>
            <a:r>
              <a:rPr lang="en-US" alt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P2.1 and P2.2 inside a loop. </a:t>
            </a:r>
          </a:p>
          <a:p>
            <a:pPr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The LEDs are connected to P2.1 and P2.2 and are on when</a:t>
            </a:r>
          </a:p>
          <a:p>
            <a:pPr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P2.1=1 and P2.2=1; </a:t>
            </a:r>
          </a:p>
          <a:p>
            <a:pPr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The LEDs are initialized P2.1 to be off, and P2.2 to be on;</a:t>
            </a:r>
          </a:p>
          <a:p>
            <a:pPr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ACLK = 32.768kHz, MCLK = SMCLK = default DCO</a:t>
            </a:r>
          </a:p>
          <a:p>
            <a:pPr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 MSP430xG461x</a:t>
            </a:r>
          </a:p>
          <a:p>
            <a:pPr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-----------------</a:t>
            </a:r>
          </a:p>
          <a:p>
            <a:pPr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/|\|                 |</a:t>
            </a:r>
          </a:p>
          <a:p>
            <a:pPr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| |                 |</a:t>
            </a:r>
          </a:p>
          <a:p>
            <a:pPr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--|RST              |</a:t>
            </a:r>
          </a:p>
          <a:p>
            <a:pPr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|             P2.2|--&gt;LED1(GREEN)</a:t>
            </a:r>
          </a:p>
          <a:p>
            <a:pPr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|             P2.1|--&gt;LED2(YELLOW)</a:t>
            </a:r>
          </a:p>
          <a:p>
            <a:pPr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Alex </a:t>
            </a:r>
            <a:r>
              <a:rPr lang="en-US" alt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Milenkovich</a:t>
            </a:r>
            <a:r>
              <a:rPr lang="en-US" alt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milenkovic@computer.org</a:t>
            </a:r>
          </a:p>
          <a:p>
            <a:pPr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;****************************************************************************/</a:t>
            </a:r>
          </a:p>
          <a:p>
            <a:pPr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"msp430xG46x.h"</a:t>
            </a:r>
          </a:p>
          <a:p>
            <a:pPr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main(void) </a:t>
            </a:r>
          </a:p>
          <a:p>
            <a:pPr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WDTCTL = WDTPW + WDTHOLD;// Stop watchdog timer </a:t>
            </a:r>
          </a:p>
          <a:p>
            <a:pPr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P2DIR |= 0x06;           // Set P2.1&amp;P2.2 to output direction (0000_0110)</a:t>
            </a:r>
          </a:p>
          <a:p>
            <a:pPr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P2OUT = 0x02;            // Set P2OUT to 0x0000_0010 (LED2 is on, LED1 is off)</a:t>
            </a:r>
          </a:p>
          <a:p>
            <a:pPr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for (;;) { </a:t>
            </a:r>
          </a:p>
          <a:p>
            <a:pPr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unsigned </a:t>
            </a:r>
            <a:r>
              <a:rPr lang="en-US" alt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i; </a:t>
            </a:r>
          </a:p>
          <a:p>
            <a:pPr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P2OUT ^= 0x06;         // Toggle P2.1 using exclusive-OR </a:t>
            </a:r>
          </a:p>
          <a:p>
            <a:pPr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i = 50000;             // Delay </a:t>
            </a:r>
          </a:p>
          <a:p>
            <a:pPr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do (i--); </a:t>
            </a:r>
          </a:p>
          <a:p>
            <a:pPr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while (i != 0); </a:t>
            </a:r>
          </a:p>
          <a:p>
            <a:pPr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</a:p>
          <a:p>
            <a:pPr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spcBef>
                <a:spcPts val="0"/>
              </a:spcBef>
              <a:spcAft>
                <a:spcPts val="300"/>
              </a:spcAft>
              <a:buNone/>
            </a:pPr>
            <a:endParaRPr lang="en-US" alt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874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CPU</a:t>
            </a:r>
            <a:r>
              <a:rPr lang="en-US" altLang="en-US" dirty="0"/>
              <a:t>, Memory, Peripherals, Bus (MAB, MDB)</a:t>
            </a:r>
            <a:endParaRPr lang="en-US" dirty="0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CPE 323 Intro to Embedded Computer Systems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252" y="1676400"/>
            <a:ext cx="756736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276600" y="2819400"/>
            <a:ext cx="1066800" cy="1828800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48200" y="1905000"/>
            <a:ext cx="1600200" cy="990600"/>
          </a:xfrm>
          <a:prstGeom prst="rect">
            <a:avLst/>
          </a:prstGeom>
          <a:solidFill>
            <a:srgbClr val="00B050">
              <a:alpha val="19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652010" y="4495800"/>
            <a:ext cx="1596390" cy="990600"/>
          </a:xfrm>
          <a:prstGeom prst="rect">
            <a:avLst/>
          </a:prstGeom>
          <a:solidFill>
            <a:srgbClr val="FF0000">
              <a:alpha val="1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448812" y="1905000"/>
            <a:ext cx="2695188" cy="990600"/>
          </a:xfrm>
          <a:prstGeom prst="rect">
            <a:avLst/>
          </a:prstGeom>
          <a:solidFill>
            <a:srgbClr val="FF0000">
              <a:alpha val="1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523513" y="4495800"/>
            <a:ext cx="2695188" cy="990600"/>
          </a:xfrm>
          <a:prstGeom prst="rect">
            <a:avLst/>
          </a:prstGeom>
          <a:solidFill>
            <a:srgbClr val="FF0000">
              <a:alpha val="1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79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MSP430FG4618</a:t>
            </a:r>
            <a:r>
              <a:rPr lang="en-US" dirty="0" smtClean="0"/>
              <a:t> Block Diagram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219200"/>
            <a:ext cx="9572786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029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MSP430xG461x </a:t>
            </a:r>
            <a:r>
              <a:rPr lang="en-US" altLang="en-US" dirty="0" smtClean="0"/>
              <a:t>Microcontroller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71726" y="6477001"/>
            <a:ext cx="5314517" cy="365125"/>
          </a:xfrm>
        </p:spPr>
        <p:txBody>
          <a:bodyPr/>
          <a:lstStyle/>
          <a:p>
            <a:r>
              <a:rPr lang="en-US" smtClean="0"/>
              <a:t>CPE 323 Intro to Embedded Computer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3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676" y="1677989"/>
            <a:ext cx="5000625" cy="459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101" y="901700"/>
            <a:ext cx="380682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Arrow Connector 9"/>
          <p:cNvCxnSpPr>
            <a:cxnSpLocks noChangeShapeType="1"/>
            <a:endCxn id="18" idx="0"/>
          </p:cNvCxnSpPr>
          <p:nvPr/>
        </p:nvCxnSpPr>
        <p:spPr bwMode="auto">
          <a:xfrm flipH="1">
            <a:off x="8958263" y="1897063"/>
            <a:ext cx="277812" cy="11239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Arrow Connector 8"/>
          <p:cNvCxnSpPr>
            <a:cxnSpLocks noChangeShapeType="1"/>
          </p:cNvCxnSpPr>
          <p:nvPr/>
        </p:nvCxnSpPr>
        <p:spPr bwMode="auto">
          <a:xfrm flipH="1">
            <a:off x="5745163" y="1905001"/>
            <a:ext cx="2095500" cy="6318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8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526" y="3021014"/>
            <a:ext cx="3419475" cy="315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9749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MSP430F5529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quad flat package (</a:t>
            </a:r>
            <a:r>
              <a:rPr lang="en-US" sz="2000" dirty="0" err="1"/>
              <a:t>QFP</a:t>
            </a:r>
            <a:r>
              <a:rPr lang="en-US" sz="2000" dirty="0"/>
              <a:t>) – surface mounted IC package, leads extend on all 4 sides: </a:t>
            </a:r>
            <a:r>
              <a:rPr lang="en-US" sz="2000" dirty="0" err="1"/>
              <a:t>LQFP</a:t>
            </a:r>
            <a:r>
              <a:rPr lang="en-US" sz="2000" dirty="0"/>
              <a:t> (low profile </a:t>
            </a:r>
            <a:r>
              <a:rPr lang="en-US" sz="2000" dirty="0" err="1"/>
              <a:t>QFP</a:t>
            </a:r>
            <a:r>
              <a:rPr lang="en-US" sz="2000" dirty="0"/>
              <a:t>), </a:t>
            </a:r>
            <a:r>
              <a:rPr lang="en-US" sz="2000" dirty="0" err="1"/>
              <a:t>TQFP</a:t>
            </a:r>
            <a:r>
              <a:rPr lang="en-US" sz="2000" dirty="0"/>
              <a:t> (thin </a:t>
            </a:r>
            <a:r>
              <a:rPr lang="en-US" sz="2000" dirty="0" err="1"/>
              <a:t>QFP</a:t>
            </a:r>
            <a:r>
              <a:rPr lang="en-US" sz="2000" dirty="0"/>
              <a:t>) </a:t>
            </a:r>
          </a:p>
          <a:p>
            <a:r>
              <a:rPr lang="en-US" sz="2000" dirty="0" err="1"/>
              <a:t>PN</a:t>
            </a:r>
            <a:r>
              <a:rPr lang="en-US" sz="2000" dirty="0"/>
              <a:t> – Texas Instruments name of the package</a:t>
            </a:r>
          </a:p>
          <a:p>
            <a:pPr lvl="1"/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CPE 323 Intro to Embedded Computer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1" y="2667000"/>
            <a:ext cx="7504351" cy="373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206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 Diagram for </a:t>
            </a:r>
            <a:r>
              <a:rPr lang="en-US" dirty="0" err="1" smtClean="0"/>
              <a:t>MSP430F5529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CPE 323 Intro to Embedded Computer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1524001"/>
            <a:ext cx="5823626" cy="512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441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Clock Subsystem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295401"/>
            <a:ext cx="10972800" cy="2743200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Generate clocks used by components on the chip</a:t>
            </a:r>
          </a:p>
          <a:p>
            <a:pPr lvl="1"/>
            <a:r>
              <a:rPr lang="en-US" dirty="0" smtClean="0"/>
              <a:t>Configured and tuned by software, enable/disable clocks for Low-Power Modes</a:t>
            </a:r>
          </a:p>
          <a:p>
            <a:r>
              <a:rPr lang="en-US" dirty="0" smtClean="0"/>
              <a:t>Multiple types (</a:t>
            </a:r>
            <a:r>
              <a:rPr lang="en-US" dirty="0" err="1" smtClean="0"/>
              <a:t>FLL</a:t>
            </a:r>
            <a:r>
              <a:rPr lang="en-US" dirty="0" smtClean="0"/>
              <a:t>+, Basic Clock Module)</a:t>
            </a:r>
          </a:p>
          <a:p>
            <a:r>
              <a:rPr lang="en-US" dirty="0" smtClean="0"/>
              <a:t>Three clocks are available:</a:t>
            </a:r>
          </a:p>
          <a:p>
            <a:pPr lvl="1"/>
            <a:r>
              <a:rPr lang="en-US" dirty="0" smtClean="0"/>
              <a:t>Main clock (</a:t>
            </a:r>
            <a:r>
              <a:rPr lang="en-US" dirty="0" err="1" smtClean="0"/>
              <a:t>MCLK</a:t>
            </a:r>
            <a:r>
              <a:rPr lang="en-US" dirty="0" smtClean="0"/>
              <a:t>): CPU, DMA, selected peripherals</a:t>
            </a:r>
          </a:p>
          <a:p>
            <a:pPr lvl="1"/>
            <a:r>
              <a:rPr lang="en-US" dirty="0" smtClean="0"/>
              <a:t>Sub-system clock (</a:t>
            </a:r>
            <a:r>
              <a:rPr lang="en-US" dirty="0" err="1" smtClean="0"/>
              <a:t>SMCLK</a:t>
            </a:r>
            <a:r>
              <a:rPr lang="en-US" dirty="0" smtClean="0"/>
              <a:t>): peripherals</a:t>
            </a:r>
          </a:p>
          <a:p>
            <a:pPr lvl="1"/>
            <a:r>
              <a:rPr lang="en-US" dirty="0" smtClean="0"/>
              <a:t>Auxiliary clock (</a:t>
            </a:r>
            <a:r>
              <a:rPr lang="en-US" dirty="0" err="1" smtClean="0"/>
              <a:t>ACLK</a:t>
            </a:r>
            <a:r>
              <a:rPr lang="en-US" dirty="0" smtClean="0"/>
              <a:t>): peripherals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CPE 323 Intro to Embedded Computer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600" y="4132071"/>
            <a:ext cx="6135953" cy="2391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184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Watchdog Timer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Monitors system operation</a:t>
            </a:r>
          </a:p>
          <a:p>
            <a:r>
              <a:rPr lang="en-US" smtClean="0"/>
              <a:t>Two modes of operation</a:t>
            </a:r>
          </a:p>
          <a:p>
            <a:pPr lvl="1"/>
            <a:r>
              <a:rPr lang="en-US" smtClean="0"/>
              <a:t>Watchdog</a:t>
            </a:r>
          </a:p>
          <a:p>
            <a:pPr lvl="1"/>
            <a:r>
              <a:rPr lang="en-US" smtClean="0"/>
              <a:t>Interval timer</a:t>
            </a:r>
          </a:p>
          <a:p>
            <a:r>
              <a:rPr lang="en-US" smtClean="0"/>
              <a:t>Watchdog: performs controlled system reset if a software error occurs</a:t>
            </a:r>
          </a:p>
          <a:p>
            <a:r>
              <a:rPr lang="en-US" smtClean="0"/>
              <a:t>Interval timer: generates an regular periodic interrupt</a:t>
            </a:r>
          </a:p>
          <a:p>
            <a:r>
              <a:rPr lang="en-US" smtClean="0"/>
              <a:t>Active on power-up</a:t>
            </a:r>
          </a:p>
          <a:p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CPE 323 Intro to Embedded Computer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752600"/>
            <a:ext cx="4301948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4792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955</Words>
  <Application>Microsoft Office PowerPoint</Application>
  <PresentationFormat>Widescreen</PresentationFormat>
  <Paragraphs>171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Arial</vt:lpstr>
      <vt:lpstr>Symbol</vt:lpstr>
      <vt:lpstr>Courier New</vt:lpstr>
      <vt:lpstr>Tahoma</vt:lpstr>
      <vt:lpstr>Office Theme</vt:lpstr>
      <vt:lpstr>CPE 323  Intro to Embedded Computer Systems System Architecture</vt:lpstr>
      <vt:lpstr>Admin</vt:lpstr>
      <vt:lpstr>CPU, Memory, Peripherals, Bus (MAB, MDB)</vt:lpstr>
      <vt:lpstr>MSP430FG4618 Block Diagram</vt:lpstr>
      <vt:lpstr>MSP430xG461x Microcontroller</vt:lpstr>
      <vt:lpstr>MSP430F5529</vt:lpstr>
      <vt:lpstr>Pin Diagram for MSP430F5529</vt:lpstr>
      <vt:lpstr>Clock Subsystem</vt:lpstr>
      <vt:lpstr>Watchdog Timer</vt:lpstr>
      <vt:lpstr>Timers (Timer_A, Timer_B)</vt:lpstr>
      <vt:lpstr>Comparator (Comparator_A)</vt:lpstr>
      <vt:lpstr>Analog-to-Digital Converter (ADC12)</vt:lpstr>
      <vt:lpstr>Serial Communication Interfaces (USCI, USART, USI)</vt:lpstr>
      <vt:lpstr>TI Experimenter’s Board: Block Diagram</vt:lpstr>
      <vt:lpstr>TI Experimenter’s Board </vt:lpstr>
      <vt:lpstr>TI Experimenter’s Board </vt:lpstr>
      <vt:lpstr>Headers</vt:lpstr>
      <vt:lpstr>Capacitive Touch Pad</vt:lpstr>
      <vt:lpstr>Power Supply Configuration,  RF Daughter Card Connect, Audio Output</vt:lpstr>
      <vt:lpstr>MSP430FG4618</vt:lpstr>
      <vt:lpstr>RS232 Connector, LCD Display</vt:lpstr>
      <vt:lpstr>Blink a LED 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CPE 323  Intro to Embedded Computer Systems</dc:title>
  <dc:creator>Aleksandar Milenkovic</dc:creator>
  <cp:lastModifiedBy>Aleksandar Milenkovic</cp:lastModifiedBy>
  <cp:revision>36</cp:revision>
  <dcterms:created xsi:type="dcterms:W3CDTF">2006-08-16T00:00:00Z</dcterms:created>
  <dcterms:modified xsi:type="dcterms:W3CDTF">2020-10-05T18:50:10Z</dcterms:modified>
</cp:coreProperties>
</file>