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EBD2">
              <a:alpha val="48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254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lastRow>
    <a:fir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254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9BA7B4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B1A596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D231A"/>
              </a:solidFill>
              <a:prstDash val="solid"/>
              <a:miter lim="400000"/>
            </a:ln>
          </a:left>
          <a:right>
            <a:ln w="12700" cap="flat">
              <a:solidFill>
                <a:srgbClr val="3D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CA581">
              <a:alpha val="50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6333">
              <a:alpha val="75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19B68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C09B6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45C39">
              <a:alpha val="8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77A48">
              <a:alpha val="8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3E29">
              <a:alpha val="85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828D8E"/>
              </a:solidFill>
              <a:prstDash val="solid"/>
              <a:miter lim="400000"/>
            </a:ln>
          </a:left>
          <a:right>
            <a:ln w="12700" cap="flat">
              <a:solidFill>
                <a:srgbClr val="828D8E"/>
              </a:solidFill>
              <a:prstDash val="solid"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E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6" name="Shape 14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72047" indent="-272047">
              <a:buSzPct val="125000"/>
              <a:buChar char="-"/>
            </a:pPr>
            <a:r>
              <a:t>Arrays are most useful for creating and working with a fixed number of strongly-typed objects</a:t>
            </a:r>
          </a:p>
          <a:p>
            <a:pPr marL="272047" indent="-272047">
              <a:buSzPct val="125000"/>
              <a:buChar char="-"/>
            </a:pPr>
            <a:r>
              <a:t>Collections provide a more flexible way to work with groups of objects.</a:t>
            </a:r>
          </a:p>
          <a:p>
            <a:pPr marL="272047" indent="-272047">
              <a:buSzPct val="125000"/>
              <a:buChar char="-"/>
            </a:pPr>
            <a:r>
              <a:t>Must declare an instance of the class before you can add elements to that collection.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6" name="Shape 19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Dictionary</a:t>
            </a:r>
            <a:br/>
            <a:r>
              <a:t>- Very fast, close to O(1)</a:t>
            </a:r>
          </a:p>
          <a:p>
            <a:pPr/>
            <a:r>
              <a:t>- Implemented as a hash table</a:t>
            </a:r>
            <a:br/>
            <a:r>
              <a:t>List</a:t>
            </a:r>
            <a:br/>
            <a:r>
              <a:t>- Read/Write collection</a:t>
            </a:r>
            <a:br/>
            <a:r>
              <a:t>- Access by index</a:t>
            </a:r>
            <a:br/>
            <a:r>
              <a:t>- Add, Remove, Insert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9" name="Shape 2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Access each item in collection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/>
          <p:nvPr>
            <p:ph type="title"/>
          </p:nvPr>
        </p:nvSpPr>
        <p:spPr>
          <a:xfrm>
            <a:off x="1270000" y="1689100"/>
            <a:ext cx="10464800" cy="34671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/>
          <p:nvPr>
            <p:ph type="body" sz="quarter" idx="1"/>
          </p:nvPr>
        </p:nvSpPr>
        <p:spPr>
          <a:xfrm>
            <a:off x="1270000" y="51816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“Type a quote here.”"/>
          <p:cNvSpPr/>
          <p:nvPr>
            <p:ph type="body" sz="quarter" idx="13"/>
          </p:nvPr>
        </p:nvSpPr>
        <p:spPr>
          <a:xfrm>
            <a:off x="1270000" y="4267200"/>
            <a:ext cx="10464800" cy="850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4" name="–Johnny Appleseed"/>
          <p:cNvSpPr/>
          <p:nvPr>
            <p:ph type="body" sz="quarter" idx="14"/>
          </p:nvPr>
        </p:nvSpPr>
        <p:spPr>
          <a:xfrm>
            <a:off x="1270000" y="6362700"/>
            <a:ext cx="10464800" cy="6477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13"/>
          </p:nvPr>
        </p:nvSpPr>
        <p:spPr>
          <a:xfrm>
            <a:off x="1573807" y="1421425"/>
            <a:ext cx="9855201" cy="5143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/>
          <p:nvPr>
            <p:ph type="title"/>
          </p:nvPr>
        </p:nvSpPr>
        <p:spPr>
          <a:xfrm>
            <a:off x="1270000" y="6680200"/>
            <a:ext cx="10464800" cy="12700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/>
          <p:nvPr>
            <p:ph type="body" sz="quarter" idx="1"/>
          </p:nvPr>
        </p:nvSpPr>
        <p:spPr>
          <a:xfrm>
            <a:off x="1270000" y="78359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/>
          <p:nvPr>
            <p:ph type="title"/>
          </p:nvPr>
        </p:nvSpPr>
        <p:spPr>
          <a:xfrm>
            <a:off x="1270000" y="3289300"/>
            <a:ext cx="10464800" cy="31750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3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75450" y="1408083"/>
            <a:ext cx="4673600" cy="69723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/>
          <p:nvPr>
            <p:ph type="title"/>
          </p:nvPr>
        </p:nvSpPr>
        <p:spPr>
          <a:xfrm>
            <a:off x="965200" y="1397000"/>
            <a:ext cx="5600700" cy="4038600"/>
          </a:xfrm>
          <a:prstGeom prst="rect">
            <a:avLst/>
          </a:prstGeom>
        </p:spPr>
        <p:txBody>
          <a:bodyPr anchor="b"/>
          <a:lstStyle>
            <a:lvl1pPr algn="ctr">
              <a:defRPr sz="68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/>
          <p:nvPr>
            <p:ph type="body" sz="quarter" idx="1"/>
          </p:nvPr>
        </p:nvSpPr>
        <p:spPr>
          <a:xfrm>
            <a:off x="965200" y="5448300"/>
            <a:ext cx="5600700" cy="2933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4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57" name="Body Level One…"/>
          <p:cNvSpPr/>
          <p:nvPr>
            <p:ph type="body" idx="1"/>
          </p:nvPr>
        </p:nvSpPr>
        <p:spPr>
          <a:xfrm>
            <a:off x="1270000" y="2819400"/>
            <a:ext cx="10464800" cy="5842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31000" y="2857500"/>
            <a:ext cx="5003800" cy="5588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67" name="Body Level One…"/>
          <p:cNvSpPr/>
          <p:nvPr>
            <p:ph type="body" sz="half" idx="1"/>
          </p:nvPr>
        </p:nvSpPr>
        <p:spPr>
          <a:xfrm>
            <a:off x="1270000" y="2819400"/>
            <a:ext cx="5016500" cy="56515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2800"/>
              </a:spcBef>
              <a:buBlip>
                <a:blip r:embed="rId2"/>
              </a:buBlip>
              <a:defRPr sz="3000"/>
            </a:lvl1pPr>
            <a:lvl2pPr marL="736600" indent="-368300">
              <a:spcBef>
                <a:spcPts val="2800"/>
              </a:spcBef>
              <a:buBlip>
                <a:blip r:embed="rId2"/>
              </a:buBlip>
              <a:defRPr sz="3000"/>
            </a:lvl2pPr>
            <a:lvl3pPr marL="1104900" indent="-368300">
              <a:spcBef>
                <a:spcPts val="2800"/>
              </a:spcBef>
              <a:buBlip>
                <a:blip r:embed="rId2"/>
              </a:buBlip>
              <a:defRPr sz="3000"/>
            </a:lvl3pPr>
            <a:lvl4pPr marL="1473200" indent="-368300">
              <a:spcBef>
                <a:spcPts val="2800"/>
              </a:spcBef>
              <a:buBlip>
                <a:blip r:embed="rId2"/>
              </a:buBlip>
              <a:defRPr sz="3000"/>
            </a:lvl4pPr>
            <a:lvl5pPr marL="1841500" indent="-3683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7396540" y="812918"/>
            <a:ext cx="4660901" cy="2984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396540" y="4038718"/>
            <a:ext cx="4660901" cy="4864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25500"/>
            <a:ext cx="6197600" cy="808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/>
          <p:nvPr>
            <p:ph type="body" idx="1"/>
          </p:nvPr>
        </p:nvSpPr>
        <p:spPr>
          <a:xfrm>
            <a:off x="1270000" y="1168400"/>
            <a:ext cx="10464800" cy="741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/>
          <p:nvPr>
            <p:ph type="title"/>
          </p:nvPr>
        </p:nvSpPr>
        <p:spPr>
          <a:xfrm>
            <a:off x="1270000" y="635000"/>
            <a:ext cx="10464800" cy="210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/>
          <p:nvPr>
            <p:ph type="sldNum" sz="quarter" idx="2"/>
          </p:nvPr>
        </p:nvSpPr>
        <p:spPr>
          <a:xfrm>
            <a:off x="6337299" y="9296399"/>
            <a:ext cx="323479" cy="457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9398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14097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18796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23495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28194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32893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37592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42291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9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hyperlink" Target="https://msdn.microsoft.com/en-us/library/xfhwa508.aspx" TargetMode="External"/><Relationship Id="rId10" Type="http://schemas.openxmlformats.org/officeDocument/2006/relationships/hyperlink" Target="https://msdn.microsoft.com/en-us/library/6sh2ey19.aspx" TargetMode="External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3.png"/><Relationship Id="rId6" Type="http://schemas.openxmlformats.org/officeDocument/2006/relationships/image" Target="../media/image7.png"/><Relationship Id="rId7" Type="http://schemas.openxmlformats.org/officeDocument/2006/relationships/image" Target="../media/image14.png"/><Relationship Id="rId8" Type="http://schemas.openxmlformats.org/officeDocument/2006/relationships/hyperlink" Target="https://msdn.microsoft.com/en-us/library/3278tedw.aspx" TargetMode="External"/><Relationship Id="rId9" Type="http://schemas.openxmlformats.org/officeDocument/2006/relationships/hyperlink" Target="https://msdn.microsoft.com/en-us/library/xfhwa508.aspx" TargetMode="External"/><Relationship Id="rId10" Type="http://schemas.openxmlformats.org/officeDocument/2006/relationships/hyperlink" Target="https://msdn.microsoft.com/en-us/library/6sh2ey19.aspx" TargetMode="External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image" Target="../media/image20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"/>
          <p:cNvGrpSpPr/>
          <p:nvPr/>
        </p:nvGrpSpPr>
        <p:grpSpPr>
          <a:xfrm>
            <a:off x="4786724" y="903758"/>
            <a:ext cx="3431351" cy="1489063"/>
            <a:chOff x="-414585" y="88007"/>
            <a:chExt cx="3431349" cy="1489061"/>
          </a:xfrm>
        </p:grpSpPr>
        <p:sp>
          <p:nvSpPr>
            <p:cNvPr id="119" name="System.Collections.Generic"/>
            <p:cNvSpPr/>
            <p:nvPr/>
          </p:nvSpPr>
          <p:spPr>
            <a:xfrm>
              <a:off x="-158971" y="458045"/>
              <a:ext cx="2920121" cy="4013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>
                <a:defRPr sz="1800"/>
              </a:lvl1pPr>
            </a:lstStyle>
            <a:p>
              <a:pPr/>
              <a:r>
                <a:t>System.Collections.Generic</a:t>
              </a:r>
            </a:p>
          </p:txBody>
        </p:sp>
        <p:pic>
          <p:nvPicPr>
            <p:cNvPr id="120" name="Oval" descr="Oval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414586" y="88007"/>
              <a:ext cx="3431351" cy="1489062"/>
            </a:xfrm>
            <a:prstGeom prst="rect">
              <a:avLst/>
            </a:prstGeom>
            <a:effectLst/>
          </p:spPr>
        </p:pic>
        <p:sp>
          <p:nvSpPr>
            <p:cNvPr id="122" name="enforces strong typing in collection"/>
            <p:cNvSpPr/>
            <p:nvPr/>
          </p:nvSpPr>
          <p:spPr>
            <a:xfrm>
              <a:off x="315664" y="892048"/>
              <a:ext cx="1976456" cy="5573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rmAutofit fontScale="100000" lnSpcReduction="0"/>
            </a:bodyPr>
            <a:lstStyle>
              <a:lvl1pPr defTabSz="457200">
                <a:lnSpc>
                  <a:spcPts val="2800"/>
                </a:lnSpc>
                <a:defRPr sz="1200">
                  <a:solidFill>
                    <a:srgbClr val="000000"/>
                  </a:solidFill>
                </a:defRPr>
              </a:lvl1pPr>
            </a:lstStyle>
            <a:p>
              <a:pPr/>
              <a:r>
                <a:t>enforces strong typing in collection</a:t>
              </a:r>
            </a:p>
          </p:txBody>
        </p:sp>
      </p:grpSp>
      <p:grpSp>
        <p:nvGrpSpPr>
          <p:cNvPr id="128" name="Group"/>
          <p:cNvGrpSpPr/>
          <p:nvPr/>
        </p:nvGrpSpPr>
        <p:grpSpPr>
          <a:xfrm>
            <a:off x="1756485" y="7103604"/>
            <a:ext cx="3639710" cy="1592945"/>
            <a:chOff x="-349250" y="-15875"/>
            <a:chExt cx="3639708" cy="1592943"/>
          </a:xfrm>
        </p:grpSpPr>
        <p:sp>
          <p:nvSpPr>
            <p:cNvPr id="124" name="System.Collections.Concurrent"/>
            <p:cNvSpPr/>
            <p:nvPr/>
          </p:nvSpPr>
          <p:spPr>
            <a:xfrm>
              <a:off x="-224654" y="434456"/>
              <a:ext cx="3390517" cy="6922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>
                <a:defRPr sz="1800"/>
              </a:lvl1pPr>
            </a:lstStyle>
            <a:p>
              <a:pPr/>
              <a:r>
                <a:t>System.Collections.Concurrent</a:t>
              </a:r>
            </a:p>
          </p:txBody>
        </p:sp>
        <p:pic>
          <p:nvPicPr>
            <p:cNvPr id="125" name="Oval" descr="Oval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349250" y="-15875"/>
              <a:ext cx="3639709" cy="1592944"/>
            </a:xfrm>
            <a:prstGeom prst="rect">
              <a:avLst/>
            </a:prstGeom>
            <a:effectLst/>
          </p:spPr>
        </p:pic>
        <p:sp>
          <p:nvSpPr>
            <p:cNvPr id="127" name="efficient thread-safe collection"/>
            <p:cNvSpPr/>
            <p:nvPr/>
          </p:nvSpPr>
          <p:spPr>
            <a:xfrm>
              <a:off x="482376" y="892048"/>
              <a:ext cx="1976457" cy="5573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rmAutofit fontScale="100000" lnSpcReduction="0"/>
            </a:bodyPr>
            <a:lstStyle/>
            <a:p>
              <a:pPr defTabSz="457200">
                <a:lnSpc>
                  <a:spcPts val="2800"/>
                </a:lnSpc>
                <a:defRPr sz="1200">
                  <a:solidFill>
                    <a:srgbClr val="000000"/>
                  </a:solidFill>
                </a:defRPr>
              </a:pPr>
              <a:r>
                <a:t>efficient thread-safe</a:t>
              </a:r>
              <a:br/>
              <a:r>
                <a:t>collection</a:t>
              </a:r>
            </a:p>
          </p:txBody>
        </p:sp>
      </p:grpSp>
      <p:grpSp>
        <p:nvGrpSpPr>
          <p:cNvPr id="133" name="Group"/>
          <p:cNvGrpSpPr/>
          <p:nvPr/>
        </p:nvGrpSpPr>
        <p:grpSpPr>
          <a:xfrm>
            <a:off x="7687385" y="7103604"/>
            <a:ext cx="3639709" cy="1592945"/>
            <a:chOff x="-349250" y="-15875"/>
            <a:chExt cx="3639708" cy="1592943"/>
          </a:xfrm>
        </p:grpSpPr>
        <p:sp>
          <p:nvSpPr>
            <p:cNvPr id="129" name="System.Collections"/>
            <p:cNvSpPr/>
            <p:nvPr/>
          </p:nvSpPr>
          <p:spPr>
            <a:xfrm>
              <a:off x="-218949" y="407245"/>
              <a:ext cx="3379107" cy="4727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>
                <a:defRPr sz="1800"/>
              </a:lvl1pPr>
            </a:lstStyle>
            <a:p>
              <a:pPr/>
              <a:r>
                <a:t>System.Collections</a:t>
              </a:r>
            </a:p>
          </p:txBody>
        </p:sp>
        <p:pic>
          <p:nvPicPr>
            <p:cNvPr id="130" name="Oval" descr="Oval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349250" y="-15875"/>
              <a:ext cx="3639709" cy="1592944"/>
            </a:xfrm>
            <a:prstGeom prst="rect">
              <a:avLst/>
            </a:prstGeom>
            <a:effectLst/>
          </p:spPr>
        </p:pic>
        <p:sp>
          <p:nvSpPr>
            <p:cNvPr id="132" name="Do not store elements as specifically typed objects"/>
            <p:cNvSpPr/>
            <p:nvPr/>
          </p:nvSpPr>
          <p:spPr>
            <a:xfrm>
              <a:off x="482376" y="828548"/>
              <a:ext cx="1976457" cy="5573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rmAutofit fontScale="100000" lnSpcReduction="0"/>
            </a:bodyPr>
            <a:lstStyle>
              <a:lvl1pPr defTabSz="457200">
                <a:lnSpc>
                  <a:spcPts val="2800"/>
                </a:lnSpc>
                <a:defRPr sz="1200">
                  <a:solidFill>
                    <a:srgbClr val="000000"/>
                  </a:solidFill>
                </a:defRPr>
              </a:lvl1pPr>
            </a:lstStyle>
            <a:p>
              <a:pPr/>
              <a:r>
                <a:t>Do not store elements as specifically typed objects</a:t>
              </a:r>
            </a:p>
          </p:txBody>
        </p:sp>
      </p:grpSp>
      <p:grpSp>
        <p:nvGrpSpPr>
          <p:cNvPr id="138" name="Group"/>
          <p:cNvGrpSpPr/>
          <p:nvPr/>
        </p:nvGrpSpPr>
        <p:grpSpPr>
          <a:xfrm>
            <a:off x="4575472" y="3724051"/>
            <a:ext cx="3853856" cy="2305498"/>
            <a:chOff x="-25400" y="-25400"/>
            <a:chExt cx="3853854" cy="2305496"/>
          </a:xfrm>
        </p:grpSpPr>
        <p:sp>
          <p:nvSpPr>
            <p:cNvPr id="134" name="Collection (C#)"/>
            <p:cNvSpPr/>
            <p:nvPr/>
          </p:nvSpPr>
          <p:spPr>
            <a:xfrm>
              <a:off x="42688" y="478654"/>
              <a:ext cx="3717678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/>
            <a:p>
              <a:pPr/>
              <a:r>
                <a:t>Collection (C#)</a:t>
              </a:r>
            </a:p>
          </p:txBody>
        </p:sp>
        <p:pic>
          <p:nvPicPr>
            <p:cNvPr id="135" name="Oval" descr="Oval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25400" y="-25400"/>
              <a:ext cx="3853855" cy="2305497"/>
            </a:xfrm>
            <a:prstGeom prst="rect">
              <a:avLst/>
            </a:prstGeom>
            <a:effectLst/>
          </p:spPr>
        </p:pic>
        <p:sp>
          <p:nvSpPr>
            <p:cNvPr id="137" name="flexible way  to work with objects"/>
            <p:cNvSpPr/>
            <p:nvPr/>
          </p:nvSpPr>
          <p:spPr>
            <a:xfrm>
              <a:off x="832085" y="1127348"/>
              <a:ext cx="2138885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1800"/>
              </a:pPr>
              <a:r>
                <a:t>flexible way </a:t>
              </a:r>
              <a:br/>
              <a:r>
                <a:t>to work with objects</a:t>
              </a:r>
            </a:p>
          </p:txBody>
        </p:sp>
      </p:grpSp>
      <p:pic>
        <p:nvPicPr>
          <p:cNvPr id="139" name="Line" descr="Line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16200000">
            <a:off x="5841777" y="2921188"/>
            <a:ext cx="1376161" cy="246564"/>
          </a:xfrm>
          <a:prstGeom prst="rect">
            <a:avLst/>
          </a:prstGeom>
        </p:spPr>
      </p:pic>
      <p:pic>
        <p:nvPicPr>
          <p:cNvPr id="141" name="Line" descr="Line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8100000">
            <a:off x="3394996" y="6242697"/>
            <a:ext cx="2043918" cy="246565"/>
          </a:xfrm>
          <a:prstGeom prst="rect">
            <a:avLst/>
          </a:prstGeom>
        </p:spPr>
      </p:pic>
      <p:pic>
        <p:nvPicPr>
          <p:cNvPr id="143" name="Line" descr="Line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 rot="2700000">
            <a:off x="7632806" y="6242756"/>
            <a:ext cx="2042846" cy="24656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1" grpId="6"/>
      <p:bldP build="whole" bldLvl="1" animBg="1" rev="0" advAuto="0" spid="123" grpId="1"/>
      <p:bldP build="whole" bldLvl="1" animBg="1" rev="0" advAuto="0" spid="143" grpId="4"/>
      <p:bldP build="whole" bldLvl="1" animBg="1" rev="0" advAuto="0" spid="128" grpId="5"/>
      <p:bldP build="whole" bldLvl="1" animBg="1" rev="0" advAuto="0" spid="133" grpId="3"/>
      <p:bldP build="whole" bldLvl="1" animBg="1" rev="0" advAuto="0" spid="139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roup"/>
          <p:cNvGrpSpPr/>
          <p:nvPr/>
        </p:nvGrpSpPr>
        <p:grpSpPr>
          <a:xfrm>
            <a:off x="4786724" y="3735858"/>
            <a:ext cx="3431351" cy="1489063"/>
            <a:chOff x="-414585" y="88007"/>
            <a:chExt cx="3431349" cy="1489061"/>
          </a:xfrm>
        </p:grpSpPr>
        <p:sp>
          <p:nvSpPr>
            <p:cNvPr id="148" name="System.Collections.Generic"/>
            <p:cNvSpPr/>
            <p:nvPr/>
          </p:nvSpPr>
          <p:spPr>
            <a:xfrm>
              <a:off x="-158971" y="458045"/>
              <a:ext cx="2920121" cy="4013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>
                <a:defRPr sz="1800"/>
              </a:lvl1pPr>
            </a:lstStyle>
            <a:p>
              <a:pPr/>
              <a:r>
                <a:t>System.Collections.Generic</a:t>
              </a:r>
            </a:p>
          </p:txBody>
        </p:sp>
        <p:pic>
          <p:nvPicPr>
            <p:cNvPr id="149" name="Oval" descr="Oval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414586" y="88007"/>
              <a:ext cx="3431351" cy="1489062"/>
            </a:xfrm>
            <a:prstGeom prst="rect">
              <a:avLst/>
            </a:prstGeom>
            <a:effectLst/>
          </p:spPr>
        </p:pic>
        <p:sp>
          <p:nvSpPr>
            <p:cNvPr id="151" name="enforces strong typing in collection"/>
            <p:cNvSpPr/>
            <p:nvPr/>
          </p:nvSpPr>
          <p:spPr>
            <a:xfrm>
              <a:off x="315664" y="892048"/>
              <a:ext cx="1976456" cy="5573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rmAutofit fontScale="100000" lnSpcReduction="0"/>
            </a:bodyPr>
            <a:lstStyle>
              <a:lvl1pPr defTabSz="457200">
                <a:lnSpc>
                  <a:spcPts val="2800"/>
                </a:lnSpc>
                <a:defRPr sz="1200">
                  <a:solidFill>
                    <a:srgbClr val="000000"/>
                  </a:solidFill>
                </a:defRPr>
              </a:lvl1pPr>
            </a:lstStyle>
            <a:p>
              <a:pPr/>
              <a:r>
                <a:t>enforces strong typing in collection</a:t>
              </a:r>
            </a:p>
          </p:txBody>
        </p:sp>
      </p:grpSp>
      <p:grpSp>
        <p:nvGrpSpPr>
          <p:cNvPr id="157" name="Group"/>
          <p:cNvGrpSpPr/>
          <p:nvPr/>
        </p:nvGrpSpPr>
        <p:grpSpPr>
          <a:xfrm>
            <a:off x="1756485" y="10240504"/>
            <a:ext cx="3639710" cy="1592945"/>
            <a:chOff x="-349250" y="-15875"/>
            <a:chExt cx="3639708" cy="1592943"/>
          </a:xfrm>
        </p:grpSpPr>
        <p:sp>
          <p:nvSpPr>
            <p:cNvPr id="153" name="System.Collections.Concurrent"/>
            <p:cNvSpPr/>
            <p:nvPr/>
          </p:nvSpPr>
          <p:spPr>
            <a:xfrm>
              <a:off x="-224654" y="434456"/>
              <a:ext cx="3390517" cy="6922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>
                <a:defRPr sz="1800"/>
              </a:lvl1pPr>
            </a:lstStyle>
            <a:p>
              <a:pPr/>
              <a:r>
                <a:t>System.Collections.Concurrent</a:t>
              </a:r>
            </a:p>
          </p:txBody>
        </p:sp>
        <p:pic>
          <p:nvPicPr>
            <p:cNvPr id="154" name="Oval" descr="Oval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349250" y="-15875"/>
              <a:ext cx="3639709" cy="1592944"/>
            </a:xfrm>
            <a:prstGeom prst="rect">
              <a:avLst/>
            </a:prstGeom>
            <a:effectLst/>
          </p:spPr>
        </p:pic>
        <p:sp>
          <p:nvSpPr>
            <p:cNvPr id="156" name="efficient thread-safe collection"/>
            <p:cNvSpPr/>
            <p:nvPr/>
          </p:nvSpPr>
          <p:spPr>
            <a:xfrm>
              <a:off x="482376" y="892048"/>
              <a:ext cx="1976457" cy="5573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rmAutofit fontScale="100000" lnSpcReduction="0"/>
            </a:bodyPr>
            <a:lstStyle/>
            <a:p>
              <a:pPr defTabSz="457200">
                <a:lnSpc>
                  <a:spcPts val="2800"/>
                </a:lnSpc>
                <a:defRPr sz="1200">
                  <a:solidFill>
                    <a:srgbClr val="000000"/>
                  </a:solidFill>
                </a:defRPr>
              </a:pPr>
              <a:r>
                <a:t>efficient thread-safe</a:t>
              </a:r>
              <a:br/>
              <a:r>
                <a:t>collection</a:t>
              </a:r>
            </a:p>
          </p:txBody>
        </p:sp>
      </p:grpSp>
      <p:grpSp>
        <p:nvGrpSpPr>
          <p:cNvPr id="162" name="Group"/>
          <p:cNvGrpSpPr/>
          <p:nvPr/>
        </p:nvGrpSpPr>
        <p:grpSpPr>
          <a:xfrm>
            <a:off x="7687385" y="10240504"/>
            <a:ext cx="3639709" cy="1592945"/>
            <a:chOff x="-349250" y="-15875"/>
            <a:chExt cx="3639708" cy="1592943"/>
          </a:xfrm>
        </p:grpSpPr>
        <p:sp>
          <p:nvSpPr>
            <p:cNvPr id="158" name="System.Collections"/>
            <p:cNvSpPr/>
            <p:nvPr/>
          </p:nvSpPr>
          <p:spPr>
            <a:xfrm>
              <a:off x="-218949" y="407245"/>
              <a:ext cx="3379107" cy="4727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>
                <a:defRPr sz="1800"/>
              </a:lvl1pPr>
            </a:lstStyle>
            <a:p>
              <a:pPr/>
              <a:r>
                <a:t>System.Collections</a:t>
              </a:r>
            </a:p>
          </p:txBody>
        </p:sp>
        <p:pic>
          <p:nvPicPr>
            <p:cNvPr id="159" name="Oval" descr="Oval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349250" y="-15875"/>
              <a:ext cx="3639709" cy="1592944"/>
            </a:xfrm>
            <a:prstGeom prst="rect">
              <a:avLst/>
            </a:prstGeom>
            <a:effectLst/>
          </p:spPr>
        </p:pic>
        <p:sp>
          <p:nvSpPr>
            <p:cNvPr id="161" name="Do not store elements as specifically typed objects"/>
            <p:cNvSpPr/>
            <p:nvPr/>
          </p:nvSpPr>
          <p:spPr>
            <a:xfrm>
              <a:off x="482376" y="828548"/>
              <a:ext cx="1976457" cy="5573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rmAutofit fontScale="100000" lnSpcReduction="0"/>
            </a:bodyPr>
            <a:lstStyle>
              <a:lvl1pPr defTabSz="457200">
                <a:lnSpc>
                  <a:spcPts val="2800"/>
                </a:lnSpc>
                <a:defRPr sz="1200">
                  <a:solidFill>
                    <a:srgbClr val="000000"/>
                  </a:solidFill>
                </a:defRPr>
              </a:lvl1pPr>
            </a:lstStyle>
            <a:p>
              <a:pPr/>
              <a:r>
                <a:t>Do not store elements as specifically typed objects</a:t>
              </a:r>
            </a:p>
          </p:txBody>
        </p:sp>
      </p:grpSp>
      <p:grpSp>
        <p:nvGrpSpPr>
          <p:cNvPr id="167" name="Group"/>
          <p:cNvGrpSpPr/>
          <p:nvPr/>
        </p:nvGrpSpPr>
        <p:grpSpPr>
          <a:xfrm>
            <a:off x="4575472" y="6860951"/>
            <a:ext cx="3853856" cy="2305498"/>
            <a:chOff x="-25400" y="-25400"/>
            <a:chExt cx="3853854" cy="2305496"/>
          </a:xfrm>
        </p:grpSpPr>
        <p:sp>
          <p:nvSpPr>
            <p:cNvPr id="163" name="Collection (C#)"/>
            <p:cNvSpPr/>
            <p:nvPr/>
          </p:nvSpPr>
          <p:spPr>
            <a:xfrm>
              <a:off x="42688" y="478654"/>
              <a:ext cx="3717678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/>
            <a:p>
              <a:pPr/>
              <a:r>
                <a:t>Collection (C#)</a:t>
              </a:r>
            </a:p>
          </p:txBody>
        </p:sp>
        <p:pic>
          <p:nvPicPr>
            <p:cNvPr id="164" name="Oval" descr="Oval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25400" y="-25400"/>
              <a:ext cx="3853855" cy="2305497"/>
            </a:xfrm>
            <a:prstGeom prst="rect">
              <a:avLst/>
            </a:prstGeom>
            <a:effectLst/>
          </p:spPr>
        </p:pic>
        <p:sp>
          <p:nvSpPr>
            <p:cNvPr id="166" name="flexible way  to work with objects"/>
            <p:cNvSpPr/>
            <p:nvPr/>
          </p:nvSpPr>
          <p:spPr>
            <a:xfrm>
              <a:off x="832085" y="1127348"/>
              <a:ext cx="2138885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1800"/>
              </a:pPr>
              <a:r>
                <a:t>flexible way </a:t>
              </a:r>
              <a:br/>
              <a:r>
                <a:t>to work with objects</a:t>
              </a:r>
            </a:p>
          </p:txBody>
        </p:sp>
      </p:grpSp>
      <p:pic>
        <p:nvPicPr>
          <p:cNvPr id="168" name="Line" descr="Line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16200000">
            <a:off x="5832982" y="6100821"/>
            <a:ext cx="1327382" cy="246565"/>
          </a:xfrm>
          <a:prstGeom prst="rect">
            <a:avLst/>
          </a:prstGeom>
        </p:spPr>
      </p:pic>
      <p:pic>
        <p:nvPicPr>
          <p:cNvPr id="170" name="Line" descr="Line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8100000">
            <a:off x="3361812" y="9397941"/>
            <a:ext cx="2043917" cy="246565"/>
          </a:xfrm>
          <a:prstGeom prst="rect">
            <a:avLst/>
          </a:prstGeom>
        </p:spPr>
      </p:pic>
      <p:pic>
        <p:nvPicPr>
          <p:cNvPr id="172" name="Line" descr="Line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 rot="2700000">
            <a:off x="7599622" y="9398000"/>
            <a:ext cx="2042845" cy="246564"/>
          </a:xfrm>
          <a:prstGeom prst="rect">
            <a:avLst/>
          </a:prstGeom>
        </p:spPr>
      </p:pic>
      <p:grpSp>
        <p:nvGrpSpPr>
          <p:cNvPr id="178" name="Group"/>
          <p:cNvGrpSpPr/>
          <p:nvPr/>
        </p:nvGrpSpPr>
        <p:grpSpPr>
          <a:xfrm>
            <a:off x="4786724" y="1220365"/>
            <a:ext cx="3431351" cy="1489063"/>
            <a:chOff x="-414585" y="88007"/>
            <a:chExt cx="3431349" cy="1489061"/>
          </a:xfrm>
        </p:grpSpPr>
        <p:sp>
          <p:nvSpPr>
            <p:cNvPr id="174" name="Dictionary&lt;TKey, TValue&gt;"/>
            <p:cNvSpPr/>
            <p:nvPr/>
          </p:nvSpPr>
          <p:spPr>
            <a:xfrm>
              <a:off x="-158971" y="390390"/>
              <a:ext cx="2920121" cy="4013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>
                <a:defRPr sz="1800" u="sng">
                  <a:hlinkClick r:id="rId9" invalidUrl="" action="" tgtFrame="" tooltip="" history="1" highlightClick="0" endSnd="0"/>
                </a:defRPr>
              </a:lvl1pPr>
            </a:lstStyle>
            <a:p>
              <a:pPr>
                <a:defRPr u="none"/>
              </a:pPr>
              <a:r>
                <a:rPr u="sng">
                  <a:hlinkClick r:id="rId9" invalidUrl="" action="" tgtFrame="" tooltip="" history="1" highlightClick="0" endSnd="0"/>
                </a:rPr>
                <a:t>Dictionary&lt;TKey, TValue&gt;</a:t>
              </a:r>
            </a:p>
          </p:txBody>
        </p:sp>
        <p:pic>
          <p:nvPicPr>
            <p:cNvPr id="175" name="Oval" descr="Oval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414586" y="88007"/>
              <a:ext cx="3431351" cy="1489062"/>
            </a:xfrm>
            <a:prstGeom prst="rect">
              <a:avLst/>
            </a:prstGeom>
            <a:effectLst/>
          </p:spPr>
        </p:pic>
        <p:sp>
          <p:nvSpPr>
            <p:cNvPr id="177" name="Represents a collection of key/value pairs that are organized based on the key."/>
            <p:cNvSpPr/>
            <p:nvPr/>
          </p:nvSpPr>
          <p:spPr>
            <a:xfrm>
              <a:off x="-45896" y="768014"/>
              <a:ext cx="2693970" cy="5573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rmAutofit fontScale="100000" lnSpcReduction="0"/>
            </a:bodyPr>
            <a:lstStyle>
              <a:lvl1pPr defTabSz="416052">
                <a:lnSpc>
                  <a:spcPts val="2500"/>
                </a:lnSpc>
                <a:defRPr sz="1092">
                  <a:solidFill>
                    <a:srgbClr val="000000"/>
                  </a:solidFill>
                </a:defRPr>
              </a:lvl1pPr>
            </a:lstStyle>
            <a:p>
              <a:pPr/>
              <a:r>
                <a:t>Represents a collection of key/value pairs that are organized based on the key.</a:t>
              </a:r>
            </a:p>
          </p:txBody>
        </p:sp>
      </p:grpSp>
      <p:grpSp>
        <p:nvGrpSpPr>
          <p:cNvPr id="183" name="Group"/>
          <p:cNvGrpSpPr/>
          <p:nvPr/>
        </p:nvGrpSpPr>
        <p:grpSpPr>
          <a:xfrm>
            <a:off x="8379987" y="5493538"/>
            <a:ext cx="3431351" cy="1489063"/>
            <a:chOff x="-414585" y="88007"/>
            <a:chExt cx="3431349" cy="1489061"/>
          </a:xfrm>
        </p:grpSpPr>
        <p:sp>
          <p:nvSpPr>
            <p:cNvPr id="179" name="List&lt;T&gt;"/>
            <p:cNvSpPr/>
            <p:nvPr/>
          </p:nvSpPr>
          <p:spPr>
            <a:xfrm>
              <a:off x="-158971" y="288908"/>
              <a:ext cx="2920121" cy="4013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>
                <a:defRPr sz="1800" u="sng">
                  <a:hlinkClick r:id="rId10" invalidUrl="" action="" tgtFrame="" tooltip="" history="1" highlightClick="0" endSnd="0"/>
                </a:defRPr>
              </a:lvl1pPr>
            </a:lstStyle>
            <a:p>
              <a:pPr>
                <a:defRPr u="none"/>
              </a:pPr>
              <a:r>
                <a:rPr u="sng">
                  <a:hlinkClick r:id="rId10" invalidUrl="" action="" tgtFrame="" tooltip="" history="1" highlightClick="0" endSnd="0"/>
                </a:rPr>
                <a:t>List&lt;T&gt;</a:t>
              </a:r>
            </a:p>
          </p:txBody>
        </p:sp>
        <p:pic>
          <p:nvPicPr>
            <p:cNvPr id="180" name="Oval" descr="Oval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414586" y="88007"/>
              <a:ext cx="3431351" cy="1489062"/>
            </a:xfrm>
            <a:prstGeom prst="rect">
              <a:avLst/>
            </a:prstGeom>
            <a:effectLst/>
          </p:spPr>
        </p:pic>
        <p:sp>
          <p:nvSpPr>
            <p:cNvPr id="182" name="Represents a list of objects that can be accessed by index. Provides methods to search, sort, and modify lists."/>
            <p:cNvSpPr/>
            <p:nvPr/>
          </p:nvSpPr>
          <p:spPr>
            <a:xfrm>
              <a:off x="-45896" y="689083"/>
              <a:ext cx="2693970" cy="7331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rmAutofit fontScale="100000" lnSpcReduction="0"/>
            </a:bodyPr>
            <a:lstStyle>
              <a:lvl1pPr defTabSz="406908">
                <a:lnSpc>
                  <a:spcPts val="2500"/>
                </a:lnSpc>
                <a:defRPr sz="1068">
                  <a:solidFill>
                    <a:srgbClr val="000000"/>
                  </a:solidFill>
                </a:defRPr>
              </a:lvl1pPr>
            </a:lstStyle>
            <a:p>
              <a:pPr/>
              <a:r>
                <a:t>Represents a list of objects that can be accessed by index. Provides methods to search, sort, and modify lists.</a:t>
              </a:r>
            </a:p>
          </p:txBody>
        </p:sp>
      </p:grpSp>
      <p:grpSp>
        <p:nvGrpSpPr>
          <p:cNvPr id="188" name="Group"/>
          <p:cNvGrpSpPr/>
          <p:nvPr/>
        </p:nvGrpSpPr>
        <p:grpSpPr>
          <a:xfrm>
            <a:off x="1259149" y="5493538"/>
            <a:ext cx="3431350" cy="1489063"/>
            <a:chOff x="-414585" y="88007"/>
            <a:chExt cx="3431349" cy="1489061"/>
          </a:xfrm>
        </p:grpSpPr>
        <p:sp>
          <p:nvSpPr>
            <p:cNvPr id="184" name="IEnumerable&lt;T&gt;"/>
            <p:cNvSpPr/>
            <p:nvPr/>
          </p:nvSpPr>
          <p:spPr>
            <a:xfrm>
              <a:off x="-158971" y="437960"/>
              <a:ext cx="2920121" cy="4013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>
                <a:defRPr sz="1800" u="sng">
                  <a:hlinkClick r:id="rId9" invalidUrl="" action="" tgtFrame="" tooltip="" history="1" highlightClick="0" endSnd="0"/>
                </a:defRPr>
              </a:lvl1pPr>
            </a:lstStyle>
            <a:p>
              <a:pPr>
                <a:defRPr u="none"/>
              </a:pPr>
              <a:r>
                <a:rPr u="sng">
                  <a:hlinkClick r:id="rId9" invalidUrl="" action="" tgtFrame="" tooltip="" history="1" highlightClick="0" endSnd="0"/>
                </a:rPr>
                <a:t>IEnumerable&lt;T&gt;</a:t>
              </a:r>
            </a:p>
          </p:txBody>
        </p:sp>
        <p:pic>
          <p:nvPicPr>
            <p:cNvPr id="185" name="Oval" descr="Oval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414586" y="88007"/>
              <a:ext cx="3431351" cy="1489062"/>
            </a:xfrm>
            <a:prstGeom prst="rect">
              <a:avLst/>
            </a:prstGeom>
            <a:effectLst/>
          </p:spPr>
        </p:pic>
        <p:sp>
          <p:nvSpPr>
            <p:cNvPr id="187" name="iteration over a collection of a specified type"/>
            <p:cNvSpPr/>
            <p:nvPr/>
          </p:nvSpPr>
          <p:spPr>
            <a:xfrm>
              <a:off x="-45896" y="909466"/>
              <a:ext cx="2693970" cy="594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rmAutofit fontScale="100000" lnSpcReduction="0"/>
            </a:bodyPr>
            <a:lstStyle>
              <a:lvl1pPr defTabSz="457200">
                <a:lnSpc>
                  <a:spcPts val="2800"/>
                </a:lnSpc>
                <a:defRPr sz="1200">
                  <a:solidFill>
                    <a:srgbClr val="000000"/>
                  </a:solidFill>
                </a:defRPr>
              </a:lvl1pPr>
            </a:lstStyle>
            <a:p>
              <a:pPr/>
              <a:r>
                <a:t>iteration over a collection of a specified type</a:t>
              </a:r>
            </a:p>
          </p:txBody>
        </p:sp>
      </p:grpSp>
      <p:pic>
        <p:nvPicPr>
          <p:cNvPr id="189" name="Line" descr="Line"/>
          <p:cNvPicPr>
            <a:picLocks noChangeAspect="0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 rot="16200000">
            <a:off x="6069292" y="3085395"/>
            <a:ext cx="855089" cy="246564"/>
          </a:xfrm>
          <a:prstGeom prst="rect">
            <a:avLst/>
          </a:prstGeom>
        </p:spPr>
      </p:pic>
      <p:pic>
        <p:nvPicPr>
          <p:cNvPr id="191" name="Line" descr="Line"/>
          <p:cNvPicPr>
            <a:picLocks noChangeAspect="0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 rot="2700000">
            <a:off x="7848596" y="5278300"/>
            <a:ext cx="981722" cy="246564"/>
          </a:xfrm>
          <a:prstGeom prst="rect">
            <a:avLst/>
          </a:prstGeom>
        </p:spPr>
      </p:pic>
      <p:pic>
        <p:nvPicPr>
          <p:cNvPr id="193" name="Line" descr="Line"/>
          <p:cNvPicPr>
            <a:picLocks noChangeAspect="0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 rot="8100000">
            <a:off x="4264383" y="5303641"/>
            <a:ext cx="983645" cy="2465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afterEffect" presetSubtype="0" presetID="6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52"/>
                                        </p:tgtEl>
                                      </p:cBhvr>
                                      <p:by x="121917" y="121917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4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3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1" grpId="5"/>
      <p:bldP build="whole" bldLvl="1" animBg="1" rev="0" advAuto="0" spid="152" grpId="1"/>
      <p:bldP build="whole" bldLvl="1" animBg="1" rev="0" advAuto="0" spid="183" grpId="4"/>
      <p:bldP build="whole" bldLvl="1" animBg="1" rev="0" advAuto="0" spid="178" grpId="2"/>
      <p:bldP build="whole" bldLvl="1" animBg="1" rev="0" advAuto="0" spid="189" grpId="3"/>
      <p:bldP build="whole" bldLvl="1" animBg="1" rev="0" advAuto="0" spid="188" grpId="6"/>
      <p:bldP build="whole" bldLvl="1" animBg="1" rev="0" advAuto="0" spid="193" grpId="7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roup"/>
          <p:cNvGrpSpPr/>
          <p:nvPr/>
        </p:nvGrpSpPr>
        <p:grpSpPr>
          <a:xfrm>
            <a:off x="1687924" y="-2299182"/>
            <a:ext cx="3431351" cy="1489063"/>
            <a:chOff x="-414585" y="88007"/>
            <a:chExt cx="3431349" cy="1489061"/>
          </a:xfrm>
        </p:grpSpPr>
        <p:sp>
          <p:nvSpPr>
            <p:cNvPr id="198" name="System.Collections.Generic"/>
            <p:cNvSpPr/>
            <p:nvPr/>
          </p:nvSpPr>
          <p:spPr>
            <a:xfrm>
              <a:off x="-158971" y="458045"/>
              <a:ext cx="2920121" cy="4013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>
                <a:defRPr sz="1800"/>
              </a:lvl1pPr>
            </a:lstStyle>
            <a:p>
              <a:pPr/>
              <a:r>
                <a:t>System.Collections.Generic</a:t>
              </a:r>
            </a:p>
          </p:txBody>
        </p:sp>
        <p:pic>
          <p:nvPicPr>
            <p:cNvPr id="199" name="Oval" descr="Oval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414586" y="88007"/>
              <a:ext cx="3431351" cy="1489062"/>
            </a:xfrm>
            <a:prstGeom prst="rect">
              <a:avLst/>
            </a:prstGeom>
            <a:effectLst/>
          </p:spPr>
        </p:pic>
        <p:sp>
          <p:nvSpPr>
            <p:cNvPr id="201" name="enforces strong typing in collection"/>
            <p:cNvSpPr/>
            <p:nvPr/>
          </p:nvSpPr>
          <p:spPr>
            <a:xfrm>
              <a:off x="315664" y="892048"/>
              <a:ext cx="1976456" cy="5573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rmAutofit fontScale="100000" lnSpcReduction="0"/>
            </a:bodyPr>
            <a:lstStyle>
              <a:lvl1pPr defTabSz="457200">
                <a:lnSpc>
                  <a:spcPts val="2800"/>
                </a:lnSpc>
                <a:defRPr sz="1200">
                  <a:solidFill>
                    <a:srgbClr val="000000"/>
                  </a:solidFill>
                </a:defRPr>
              </a:lvl1pPr>
            </a:lstStyle>
            <a:p>
              <a:pPr/>
              <a:r>
                <a:t>enforces strong typing in collection</a:t>
              </a:r>
            </a:p>
          </p:txBody>
        </p:sp>
      </p:grpSp>
      <p:grpSp>
        <p:nvGrpSpPr>
          <p:cNvPr id="207" name="Group"/>
          <p:cNvGrpSpPr/>
          <p:nvPr/>
        </p:nvGrpSpPr>
        <p:grpSpPr>
          <a:xfrm>
            <a:off x="-1342315" y="3900664"/>
            <a:ext cx="3639710" cy="1592945"/>
            <a:chOff x="-349250" y="-15875"/>
            <a:chExt cx="3639708" cy="1592943"/>
          </a:xfrm>
        </p:grpSpPr>
        <p:sp>
          <p:nvSpPr>
            <p:cNvPr id="203" name="System.Collections.Concurrent"/>
            <p:cNvSpPr/>
            <p:nvPr/>
          </p:nvSpPr>
          <p:spPr>
            <a:xfrm>
              <a:off x="-224654" y="434456"/>
              <a:ext cx="3390517" cy="6922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>
                <a:defRPr sz="1800"/>
              </a:lvl1pPr>
            </a:lstStyle>
            <a:p>
              <a:pPr/>
              <a:r>
                <a:t>System.Collections.Concurrent</a:t>
              </a:r>
            </a:p>
          </p:txBody>
        </p:sp>
        <p:pic>
          <p:nvPicPr>
            <p:cNvPr id="204" name="Oval" descr="Oval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349250" y="-15875"/>
              <a:ext cx="3639709" cy="1592944"/>
            </a:xfrm>
            <a:prstGeom prst="rect">
              <a:avLst/>
            </a:prstGeom>
            <a:effectLst/>
          </p:spPr>
        </p:pic>
        <p:sp>
          <p:nvSpPr>
            <p:cNvPr id="206" name="efficient thread-safe collection"/>
            <p:cNvSpPr/>
            <p:nvPr/>
          </p:nvSpPr>
          <p:spPr>
            <a:xfrm>
              <a:off x="482376" y="892048"/>
              <a:ext cx="1976457" cy="5573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rmAutofit fontScale="100000" lnSpcReduction="0"/>
            </a:bodyPr>
            <a:lstStyle/>
            <a:p>
              <a:pPr defTabSz="457200">
                <a:lnSpc>
                  <a:spcPts val="2800"/>
                </a:lnSpc>
                <a:defRPr sz="1200">
                  <a:solidFill>
                    <a:srgbClr val="000000"/>
                  </a:solidFill>
                </a:defRPr>
              </a:pPr>
              <a:r>
                <a:t>efficient thread-safe</a:t>
              </a:r>
              <a:br/>
              <a:r>
                <a:t>collection</a:t>
              </a:r>
            </a:p>
          </p:txBody>
        </p:sp>
      </p:grpSp>
      <p:grpSp>
        <p:nvGrpSpPr>
          <p:cNvPr id="212" name="Group"/>
          <p:cNvGrpSpPr/>
          <p:nvPr/>
        </p:nvGrpSpPr>
        <p:grpSpPr>
          <a:xfrm>
            <a:off x="4588585" y="3900664"/>
            <a:ext cx="3639709" cy="1592945"/>
            <a:chOff x="-349250" y="-15875"/>
            <a:chExt cx="3639708" cy="1592943"/>
          </a:xfrm>
        </p:grpSpPr>
        <p:sp>
          <p:nvSpPr>
            <p:cNvPr id="208" name="System.Collections"/>
            <p:cNvSpPr/>
            <p:nvPr/>
          </p:nvSpPr>
          <p:spPr>
            <a:xfrm>
              <a:off x="-218949" y="407245"/>
              <a:ext cx="3379107" cy="4727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>
                <a:defRPr sz="1800"/>
              </a:lvl1pPr>
            </a:lstStyle>
            <a:p>
              <a:pPr/>
              <a:r>
                <a:t>System.Collections</a:t>
              </a:r>
            </a:p>
          </p:txBody>
        </p:sp>
        <p:pic>
          <p:nvPicPr>
            <p:cNvPr id="209" name="Oval" descr="Oval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349250" y="-15875"/>
              <a:ext cx="3639709" cy="1592944"/>
            </a:xfrm>
            <a:prstGeom prst="rect">
              <a:avLst/>
            </a:prstGeom>
            <a:effectLst/>
          </p:spPr>
        </p:pic>
        <p:sp>
          <p:nvSpPr>
            <p:cNvPr id="211" name="Do not store elements as specifically typed objects"/>
            <p:cNvSpPr/>
            <p:nvPr/>
          </p:nvSpPr>
          <p:spPr>
            <a:xfrm>
              <a:off x="482376" y="828548"/>
              <a:ext cx="1976457" cy="5573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rmAutofit fontScale="100000" lnSpcReduction="0"/>
            </a:bodyPr>
            <a:lstStyle>
              <a:lvl1pPr defTabSz="457200">
                <a:lnSpc>
                  <a:spcPts val="2800"/>
                </a:lnSpc>
                <a:defRPr sz="1200">
                  <a:solidFill>
                    <a:srgbClr val="000000"/>
                  </a:solidFill>
                </a:defRPr>
              </a:lvl1pPr>
            </a:lstStyle>
            <a:p>
              <a:pPr/>
              <a:r>
                <a:t>Do not store elements as specifically typed objects</a:t>
              </a:r>
            </a:p>
          </p:txBody>
        </p:sp>
      </p:grpSp>
      <p:grpSp>
        <p:nvGrpSpPr>
          <p:cNvPr id="217" name="Group"/>
          <p:cNvGrpSpPr/>
          <p:nvPr/>
        </p:nvGrpSpPr>
        <p:grpSpPr>
          <a:xfrm>
            <a:off x="1476672" y="521111"/>
            <a:ext cx="3853856" cy="2305498"/>
            <a:chOff x="-25400" y="-25400"/>
            <a:chExt cx="3853854" cy="2305496"/>
          </a:xfrm>
        </p:grpSpPr>
        <p:sp>
          <p:nvSpPr>
            <p:cNvPr id="213" name="Collection (C#)"/>
            <p:cNvSpPr/>
            <p:nvPr/>
          </p:nvSpPr>
          <p:spPr>
            <a:xfrm>
              <a:off x="42688" y="478654"/>
              <a:ext cx="3717678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/>
            <a:p>
              <a:pPr/>
              <a:r>
                <a:t>Collection (C#)</a:t>
              </a:r>
            </a:p>
          </p:txBody>
        </p:sp>
        <p:pic>
          <p:nvPicPr>
            <p:cNvPr id="214" name="Oval" descr="Oval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25400" y="-25400"/>
              <a:ext cx="3853855" cy="2305497"/>
            </a:xfrm>
            <a:prstGeom prst="rect">
              <a:avLst/>
            </a:prstGeom>
            <a:effectLst/>
          </p:spPr>
        </p:pic>
        <p:sp>
          <p:nvSpPr>
            <p:cNvPr id="216" name="flexible way  to work with objects"/>
            <p:cNvSpPr/>
            <p:nvPr/>
          </p:nvSpPr>
          <p:spPr>
            <a:xfrm>
              <a:off x="832085" y="1127348"/>
              <a:ext cx="2138885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1800"/>
              </a:pPr>
              <a:r>
                <a:t>flexible way </a:t>
              </a:r>
              <a:br/>
              <a:r>
                <a:t>to work with objects</a:t>
              </a:r>
            </a:p>
          </p:txBody>
        </p:sp>
      </p:grpSp>
      <p:pic>
        <p:nvPicPr>
          <p:cNvPr id="218" name="Line" descr="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16200000">
            <a:off x="2893537" y="-79664"/>
            <a:ext cx="1008672" cy="246564"/>
          </a:xfrm>
          <a:prstGeom prst="rect">
            <a:avLst/>
          </a:prstGeom>
        </p:spPr>
      </p:pic>
      <p:pic>
        <p:nvPicPr>
          <p:cNvPr id="220" name="Line" descr="Line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8100000">
            <a:off x="263012" y="3058101"/>
            <a:ext cx="2043917" cy="246565"/>
          </a:xfrm>
          <a:prstGeom prst="rect">
            <a:avLst/>
          </a:prstGeom>
        </p:spPr>
      </p:pic>
      <p:pic>
        <p:nvPicPr>
          <p:cNvPr id="222" name="Line" descr="Line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2700000">
            <a:off x="4570562" y="2889791"/>
            <a:ext cx="1566628" cy="246565"/>
          </a:xfrm>
          <a:prstGeom prst="rect">
            <a:avLst/>
          </a:prstGeom>
        </p:spPr>
      </p:pic>
      <p:grpSp>
        <p:nvGrpSpPr>
          <p:cNvPr id="228" name="Group"/>
          <p:cNvGrpSpPr/>
          <p:nvPr/>
        </p:nvGrpSpPr>
        <p:grpSpPr>
          <a:xfrm>
            <a:off x="-1804620" y="-3822753"/>
            <a:ext cx="3431351" cy="1489063"/>
            <a:chOff x="-414585" y="88007"/>
            <a:chExt cx="3431349" cy="1489061"/>
          </a:xfrm>
        </p:grpSpPr>
        <p:sp>
          <p:nvSpPr>
            <p:cNvPr id="224" name="Stack&lt;T&gt;"/>
            <p:cNvSpPr/>
            <p:nvPr/>
          </p:nvSpPr>
          <p:spPr>
            <a:xfrm>
              <a:off x="-158971" y="255080"/>
              <a:ext cx="2920121" cy="4013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>
                <a:defRPr sz="1800" u="sng">
                  <a:hlinkClick r:id="rId8" invalidUrl="" action="" tgtFrame="" tooltip="" history="1" highlightClick="0" endSnd="0"/>
                </a:defRPr>
              </a:lvl1pPr>
            </a:lstStyle>
            <a:p>
              <a:pPr>
                <a:defRPr u="none"/>
              </a:pPr>
              <a:r>
                <a:rPr u="sng">
                  <a:hlinkClick r:id="rId8" invalidUrl="" action="" tgtFrame="" tooltip="" history="1" highlightClick="0" endSnd="0"/>
                </a:rPr>
                <a:t>Stack&lt;T&gt;</a:t>
              </a:r>
            </a:p>
          </p:txBody>
        </p:sp>
        <p:pic>
          <p:nvPicPr>
            <p:cNvPr id="225" name="Oval" descr="Oval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414586" y="88007"/>
              <a:ext cx="3431351" cy="1489062"/>
            </a:xfrm>
            <a:prstGeom prst="rect">
              <a:avLst/>
            </a:prstGeom>
            <a:effectLst/>
          </p:spPr>
        </p:pic>
        <p:sp>
          <p:nvSpPr>
            <p:cNvPr id="227" name="Represents a last in, first out (LIFO) collection of objects."/>
            <p:cNvSpPr/>
            <p:nvPr/>
          </p:nvSpPr>
          <p:spPr>
            <a:xfrm>
              <a:off x="-45896" y="813117"/>
              <a:ext cx="2693970" cy="5573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rmAutofit fontScale="100000" lnSpcReduction="0"/>
            </a:bodyPr>
            <a:lstStyle>
              <a:lvl1pPr defTabSz="457200">
                <a:lnSpc>
                  <a:spcPts val="2800"/>
                </a:lnSpc>
                <a:defRPr sz="1200">
                  <a:solidFill>
                    <a:srgbClr val="000000"/>
                  </a:solidFill>
                </a:defRPr>
              </a:lvl1pPr>
            </a:lstStyle>
            <a:p>
              <a:pPr/>
              <a:r>
                <a:t>Represents a last in, first out (LIFO) collection of objects.</a:t>
              </a:r>
            </a:p>
          </p:txBody>
        </p:sp>
      </p:grpSp>
      <p:grpSp>
        <p:nvGrpSpPr>
          <p:cNvPr id="233" name="Group"/>
          <p:cNvGrpSpPr/>
          <p:nvPr/>
        </p:nvGrpSpPr>
        <p:grpSpPr>
          <a:xfrm>
            <a:off x="1687924" y="-5119475"/>
            <a:ext cx="3431351" cy="1489063"/>
            <a:chOff x="-414585" y="88007"/>
            <a:chExt cx="3431349" cy="1489061"/>
          </a:xfrm>
        </p:grpSpPr>
        <p:sp>
          <p:nvSpPr>
            <p:cNvPr id="229" name="Dictionary&lt;TKey, TValue&gt;"/>
            <p:cNvSpPr/>
            <p:nvPr/>
          </p:nvSpPr>
          <p:spPr>
            <a:xfrm>
              <a:off x="-158971" y="390390"/>
              <a:ext cx="2920121" cy="4013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>
                <a:defRPr sz="1800" u="sng">
                  <a:hlinkClick r:id="rId9" invalidUrl="" action="" tgtFrame="" tooltip="" history="1" highlightClick="0" endSnd="0"/>
                </a:defRPr>
              </a:lvl1pPr>
            </a:lstStyle>
            <a:p>
              <a:pPr>
                <a:defRPr u="none"/>
              </a:pPr>
              <a:r>
                <a:rPr u="sng">
                  <a:hlinkClick r:id="rId9" invalidUrl="" action="" tgtFrame="" tooltip="" history="1" highlightClick="0" endSnd="0"/>
                </a:rPr>
                <a:t>Dictionary&lt;TKey, TValue&gt;</a:t>
              </a:r>
            </a:p>
          </p:txBody>
        </p:sp>
        <p:pic>
          <p:nvPicPr>
            <p:cNvPr id="230" name="Oval" descr="Oval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414586" y="88007"/>
              <a:ext cx="3431351" cy="1489062"/>
            </a:xfrm>
            <a:prstGeom prst="rect">
              <a:avLst/>
            </a:prstGeom>
            <a:effectLst/>
          </p:spPr>
        </p:pic>
        <p:sp>
          <p:nvSpPr>
            <p:cNvPr id="232" name="Represents a collection of key/value pairs that are organized based on the key."/>
            <p:cNvSpPr/>
            <p:nvPr/>
          </p:nvSpPr>
          <p:spPr>
            <a:xfrm>
              <a:off x="-45896" y="768014"/>
              <a:ext cx="2693970" cy="5573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rmAutofit fontScale="100000" lnSpcReduction="0"/>
            </a:bodyPr>
            <a:lstStyle>
              <a:lvl1pPr defTabSz="416052">
                <a:lnSpc>
                  <a:spcPts val="2500"/>
                </a:lnSpc>
                <a:defRPr sz="1092">
                  <a:solidFill>
                    <a:srgbClr val="000000"/>
                  </a:solidFill>
                </a:defRPr>
              </a:lvl1pPr>
            </a:lstStyle>
            <a:p>
              <a:pPr/>
              <a:r>
                <a:t>Represents a collection of key/value pairs that are organized based on the key.</a:t>
              </a:r>
            </a:p>
          </p:txBody>
        </p:sp>
      </p:grpSp>
      <p:grpSp>
        <p:nvGrpSpPr>
          <p:cNvPr id="238" name="Group"/>
          <p:cNvGrpSpPr/>
          <p:nvPr/>
        </p:nvGrpSpPr>
        <p:grpSpPr>
          <a:xfrm>
            <a:off x="5220227" y="-3822753"/>
            <a:ext cx="3431351" cy="1489063"/>
            <a:chOff x="-414585" y="88007"/>
            <a:chExt cx="3431349" cy="1489061"/>
          </a:xfrm>
        </p:grpSpPr>
        <p:sp>
          <p:nvSpPr>
            <p:cNvPr id="234" name="List&lt;T&gt;"/>
            <p:cNvSpPr/>
            <p:nvPr/>
          </p:nvSpPr>
          <p:spPr>
            <a:xfrm>
              <a:off x="-158971" y="288908"/>
              <a:ext cx="2920121" cy="4013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>
                <a:defRPr sz="1800" u="sng">
                  <a:hlinkClick r:id="rId10" invalidUrl="" action="" tgtFrame="" tooltip="" history="1" highlightClick="0" endSnd="0"/>
                </a:defRPr>
              </a:lvl1pPr>
            </a:lstStyle>
            <a:p>
              <a:pPr>
                <a:defRPr u="none"/>
              </a:pPr>
              <a:r>
                <a:rPr u="sng">
                  <a:hlinkClick r:id="rId10" invalidUrl="" action="" tgtFrame="" tooltip="" history="1" highlightClick="0" endSnd="0"/>
                </a:rPr>
                <a:t>List&lt;T&gt;</a:t>
              </a:r>
            </a:p>
          </p:txBody>
        </p:sp>
        <p:pic>
          <p:nvPicPr>
            <p:cNvPr id="235" name="Oval" descr="Oval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414586" y="88007"/>
              <a:ext cx="3431351" cy="1489062"/>
            </a:xfrm>
            <a:prstGeom prst="rect">
              <a:avLst/>
            </a:prstGeom>
            <a:effectLst/>
          </p:spPr>
        </p:pic>
        <p:sp>
          <p:nvSpPr>
            <p:cNvPr id="237" name="Represents a list of objects that can be accessed by index. Provides methods to search, sort, and modify lists."/>
            <p:cNvSpPr/>
            <p:nvPr/>
          </p:nvSpPr>
          <p:spPr>
            <a:xfrm>
              <a:off x="-45896" y="689083"/>
              <a:ext cx="2693970" cy="7331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rmAutofit fontScale="100000" lnSpcReduction="0"/>
            </a:bodyPr>
            <a:lstStyle>
              <a:lvl1pPr defTabSz="406908">
                <a:lnSpc>
                  <a:spcPts val="2500"/>
                </a:lnSpc>
                <a:defRPr sz="1068">
                  <a:solidFill>
                    <a:srgbClr val="000000"/>
                  </a:solidFill>
                </a:defRPr>
              </a:lvl1pPr>
            </a:lstStyle>
            <a:p>
              <a:pPr/>
              <a:r>
                <a:t>Represents a list of objects that can be accessed by index. Provides methods to search, sort, and modify lists.</a:t>
              </a:r>
            </a:p>
          </p:txBody>
        </p:sp>
      </p:grpSp>
      <p:pic>
        <p:nvPicPr>
          <p:cNvPr id="239" name="Line" descr="Line"/>
          <p:cNvPicPr>
            <a:picLocks noChangeAspect="0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 rot="16200000">
            <a:off x="2787883" y="-3102046"/>
            <a:ext cx="1220306" cy="246565"/>
          </a:xfrm>
          <a:prstGeom prst="rect">
            <a:avLst/>
          </a:prstGeom>
        </p:spPr>
      </p:pic>
      <p:pic>
        <p:nvPicPr>
          <p:cNvPr id="241" name="Line" descr="Line"/>
          <p:cNvPicPr>
            <a:picLocks noChangeAspect="0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 rot="18900000">
            <a:off x="4827155" y="-2474933"/>
            <a:ext cx="743134" cy="246565"/>
          </a:xfrm>
          <a:prstGeom prst="rect">
            <a:avLst/>
          </a:prstGeom>
        </p:spPr>
      </p:pic>
      <p:pic>
        <p:nvPicPr>
          <p:cNvPr id="243" name="Line" descr="Line"/>
          <p:cNvPicPr>
            <a:picLocks noChangeAspect="0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 rot="13500000">
            <a:off x="1202424" y="-2474991"/>
            <a:ext cx="772432" cy="246565"/>
          </a:xfrm>
          <a:prstGeom prst="rect">
            <a:avLst/>
          </a:prstGeom>
        </p:spPr>
      </p:pic>
      <p:grpSp>
        <p:nvGrpSpPr>
          <p:cNvPr id="249" name="Group"/>
          <p:cNvGrpSpPr/>
          <p:nvPr/>
        </p:nvGrpSpPr>
        <p:grpSpPr>
          <a:xfrm>
            <a:off x="8109044" y="2089735"/>
            <a:ext cx="3431351" cy="1489063"/>
            <a:chOff x="-414585" y="88007"/>
            <a:chExt cx="3431349" cy="1489061"/>
          </a:xfrm>
        </p:grpSpPr>
        <p:sp>
          <p:nvSpPr>
            <p:cNvPr id="245" name="ArrayList"/>
            <p:cNvSpPr/>
            <p:nvPr/>
          </p:nvSpPr>
          <p:spPr>
            <a:xfrm>
              <a:off x="-158971" y="390390"/>
              <a:ext cx="2920121" cy="4013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>
                <a:defRPr sz="1800" u="sng">
                  <a:hlinkClick r:id="rId9" invalidUrl="" action="" tgtFrame="" tooltip="" history="1" highlightClick="0" endSnd="0"/>
                </a:defRPr>
              </a:lvl1pPr>
            </a:lstStyle>
            <a:p>
              <a:pPr>
                <a:defRPr u="none"/>
              </a:pPr>
              <a:r>
                <a:rPr u="sng">
                  <a:hlinkClick r:id="rId9" invalidUrl="" action="" tgtFrame="" tooltip="" history="1" highlightClick="0" endSnd="0"/>
                </a:rPr>
                <a:t>ArrayList</a:t>
              </a:r>
            </a:p>
          </p:txBody>
        </p:sp>
        <p:pic>
          <p:nvPicPr>
            <p:cNvPr id="246" name="Oval" descr="Oval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414586" y="88007"/>
              <a:ext cx="3431351" cy="1489062"/>
            </a:xfrm>
            <a:prstGeom prst="rect">
              <a:avLst/>
            </a:prstGeom>
            <a:effectLst/>
          </p:spPr>
        </p:pic>
        <p:sp>
          <p:nvSpPr>
            <p:cNvPr id="248" name="Represents an array of objects whose size is dynamically increased as required."/>
            <p:cNvSpPr/>
            <p:nvPr/>
          </p:nvSpPr>
          <p:spPr>
            <a:xfrm>
              <a:off x="-45896" y="768014"/>
              <a:ext cx="2693970" cy="5573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rmAutofit fontScale="100000" lnSpcReduction="0"/>
            </a:bodyPr>
            <a:lstStyle>
              <a:lvl1pPr defTabSz="429768">
                <a:lnSpc>
                  <a:spcPts val="2600"/>
                </a:lnSpc>
                <a:defRPr sz="1128">
                  <a:solidFill>
                    <a:srgbClr val="000000"/>
                  </a:solidFill>
                </a:defRPr>
              </a:lvl1pPr>
            </a:lstStyle>
            <a:p>
              <a:pPr/>
              <a:r>
                <a:t>Represents an array of objects whose size is dynamically increased as required.</a:t>
              </a:r>
            </a:p>
          </p:txBody>
        </p:sp>
      </p:grpSp>
      <p:grpSp>
        <p:nvGrpSpPr>
          <p:cNvPr id="254" name="Group"/>
          <p:cNvGrpSpPr/>
          <p:nvPr/>
        </p:nvGrpSpPr>
        <p:grpSpPr>
          <a:xfrm>
            <a:off x="8109044" y="5815475"/>
            <a:ext cx="3431351" cy="1489063"/>
            <a:chOff x="-414585" y="88007"/>
            <a:chExt cx="3431349" cy="1489061"/>
          </a:xfrm>
        </p:grpSpPr>
        <p:sp>
          <p:nvSpPr>
            <p:cNvPr id="250" name="Hashtable"/>
            <p:cNvSpPr/>
            <p:nvPr/>
          </p:nvSpPr>
          <p:spPr>
            <a:xfrm>
              <a:off x="-158971" y="390390"/>
              <a:ext cx="2920121" cy="4013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>
                <a:defRPr sz="1800" u="sng">
                  <a:hlinkClick r:id="rId9" invalidUrl="" action="" tgtFrame="" tooltip="" history="1" highlightClick="0" endSnd="0"/>
                </a:defRPr>
              </a:lvl1pPr>
            </a:lstStyle>
            <a:p>
              <a:pPr>
                <a:defRPr u="none"/>
              </a:pPr>
              <a:r>
                <a:rPr u="sng">
                  <a:hlinkClick r:id="rId9" invalidUrl="" action="" tgtFrame="" tooltip="" history="1" highlightClick="0" endSnd="0"/>
                </a:rPr>
                <a:t>Hashtable</a:t>
              </a:r>
            </a:p>
          </p:txBody>
        </p:sp>
        <p:pic>
          <p:nvPicPr>
            <p:cNvPr id="251" name="Oval" descr="Oval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414586" y="88007"/>
              <a:ext cx="3431351" cy="1489062"/>
            </a:xfrm>
            <a:prstGeom prst="rect">
              <a:avLst/>
            </a:prstGeom>
            <a:effectLst/>
          </p:spPr>
        </p:pic>
        <p:sp>
          <p:nvSpPr>
            <p:cNvPr id="253" name="Represents a collection of key/value pairs that are organized based on the hash code of the key."/>
            <p:cNvSpPr/>
            <p:nvPr/>
          </p:nvSpPr>
          <p:spPr>
            <a:xfrm>
              <a:off x="-45896" y="768014"/>
              <a:ext cx="2693970" cy="7550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rmAutofit fontScale="100000" lnSpcReduction="0"/>
            </a:bodyPr>
            <a:lstStyle>
              <a:lvl1pPr defTabSz="425195">
                <a:lnSpc>
                  <a:spcPts val="2600"/>
                </a:lnSpc>
                <a:defRPr sz="1116">
                  <a:solidFill>
                    <a:srgbClr val="000000"/>
                  </a:solidFill>
                </a:defRPr>
              </a:lvl1pPr>
            </a:lstStyle>
            <a:p>
              <a:pPr/>
              <a:r>
                <a:t>Represents a collection of key/value pairs that are organized based on the hash code of the key.</a:t>
              </a:r>
            </a:p>
          </p:txBody>
        </p:sp>
      </p:grpSp>
      <p:grpSp>
        <p:nvGrpSpPr>
          <p:cNvPr id="259" name="Group"/>
          <p:cNvGrpSpPr/>
          <p:nvPr/>
        </p:nvGrpSpPr>
        <p:grpSpPr>
          <a:xfrm>
            <a:off x="1277486" y="5815475"/>
            <a:ext cx="3431350" cy="1489063"/>
            <a:chOff x="-414585" y="88007"/>
            <a:chExt cx="3431349" cy="1489061"/>
          </a:xfrm>
        </p:grpSpPr>
        <p:sp>
          <p:nvSpPr>
            <p:cNvPr id="255" name="IEnumerable"/>
            <p:cNvSpPr/>
            <p:nvPr/>
          </p:nvSpPr>
          <p:spPr>
            <a:xfrm>
              <a:off x="-158971" y="390390"/>
              <a:ext cx="2920121" cy="4013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>
                <a:defRPr sz="1800" u="sng">
                  <a:hlinkClick r:id="rId9" invalidUrl="" action="" tgtFrame="" tooltip="" history="1" highlightClick="0" endSnd="0"/>
                </a:defRPr>
              </a:lvl1pPr>
            </a:lstStyle>
            <a:p>
              <a:pPr>
                <a:defRPr u="none"/>
              </a:pPr>
              <a:r>
                <a:rPr u="sng">
                  <a:hlinkClick r:id="rId9" invalidUrl="" action="" tgtFrame="" tooltip="" history="1" highlightClick="0" endSnd="0"/>
                </a:rPr>
                <a:t>IEnumerable</a:t>
              </a:r>
            </a:p>
          </p:txBody>
        </p:sp>
        <p:pic>
          <p:nvPicPr>
            <p:cNvPr id="256" name="Oval" descr="Oval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414586" y="88007"/>
              <a:ext cx="3431351" cy="1489062"/>
            </a:xfrm>
            <a:prstGeom prst="rect">
              <a:avLst/>
            </a:prstGeom>
            <a:effectLst/>
          </p:spPr>
        </p:pic>
        <p:sp>
          <p:nvSpPr>
            <p:cNvPr id="258" name="Iteration over a non-generic collection"/>
            <p:cNvSpPr/>
            <p:nvPr/>
          </p:nvSpPr>
          <p:spPr>
            <a:xfrm>
              <a:off x="-45896" y="933114"/>
              <a:ext cx="2693970" cy="5573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rmAutofit fontScale="100000" lnSpcReduction="0"/>
            </a:bodyPr>
            <a:lstStyle>
              <a:lvl1pPr defTabSz="457200">
                <a:lnSpc>
                  <a:spcPts val="2800"/>
                </a:lnSpc>
                <a:defRPr sz="1200">
                  <a:solidFill>
                    <a:srgbClr val="000000"/>
                  </a:solidFill>
                </a:defRPr>
              </a:lvl1pPr>
            </a:lstStyle>
            <a:p>
              <a:pPr/>
              <a:r>
                <a:t>Iteration over a non-generic collection</a:t>
              </a:r>
            </a:p>
          </p:txBody>
        </p:sp>
      </p:grpSp>
      <p:pic>
        <p:nvPicPr>
          <p:cNvPr id="260" name="Line" descr="Line"/>
          <p:cNvPicPr>
            <a:picLocks noChangeAspect="0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 rot="18900000">
            <a:off x="7711764" y="3519589"/>
            <a:ext cx="871596" cy="246564"/>
          </a:xfrm>
          <a:prstGeom prst="rect">
            <a:avLst/>
          </a:prstGeom>
        </p:spPr>
      </p:pic>
      <p:pic>
        <p:nvPicPr>
          <p:cNvPr id="262" name="Line" descr="Line"/>
          <p:cNvPicPr>
            <a:picLocks noChangeAspect="0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 rot="2183558">
            <a:off x="7649451" y="5595512"/>
            <a:ext cx="997711" cy="246564"/>
          </a:xfrm>
          <a:prstGeom prst="rect">
            <a:avLst/>
          </a:prstGeom>
        </p:spPr>
      </p:pic>
      <p:pic>
        <p:nvPicPr>
          <p:cNvPr id="264" name="Line" descr="Line"/>
          <p:cNvPicPr>
            <a:picLocks noChangeAspect="0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 rot="8497959">
            <a:off x="4225521" y="5595265"/>
            <a:ext cx="945920" cy="2465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6" dur="1000" fill="hold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xit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0" dur="1000" fill="hold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mph" nodeType="withEffect" presetSubtype="0" presetID="6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212"/>
                                        </p:tgtEl>
                                      </p:cBhvr>
                                      <p:by x="126276" y="126276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3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7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1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0" grpId="1"/>
      <p:bldP build="whole" bldLvl="1" animBg="1" rev="0" advAuto="0" spid="264" grpId="9"/>
      <p:bldP build="whole" bldLvl="1" animBg="1" rev="0" advAuto="0" spid="254" grpId="6"/>
      <p:bldP build="whole" bldLvl="1" animBg="1" rev="0" advAuto="0" spid="262" grpId="7"/>
      <p:bldP build="whole" bldLvl="1" animBg="1" rev="0" advAuto="0" spid="212" grpId="3"/>
      <p:bldP build="whole" bldLvl="1" animBg="1" rev="0" advAuto="0" spid="207" grpId="2"/>
      <p:bldP build="whole" bldLvl="1" animBg="1" rev="0" advAuto="0" spid="249" grpId="4"/>
      <p:bldP build="whole" bldLvl="1" animBg="1" rev="0" advAuto="0" spid="259" grpId="8"/>
      <p:bldP build="whole" bldLvl="1" animBg="1" rev="0" advAuto="0" spid="260" grpId="5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Iterators"/>
          <p:cNvSpPr/>
          <p:nvPr>
            <p:ph type="title"/>
          </p:nvPr>
        </p:nvSpPr>
        <p:spPr>
          <a:xfrm>
            <a:off x="1270000" y="635000"/>
            <a:ext cx="10464800" cy="1232337"/>
          </a:xfrm>
          <a:prstGeom prst="rect">
            <a:avLst/>
          </a:prstGeom>
        </p:spPr>
        <p:txBody>
          <a:bodyPr/>
          <a:lstStyle>
            <a:lvl1pPr defTabSz="467359">
              <a:defRPr sz="5760"/>
            </a:lvl1pPr>
          </a:lstStyle>
          <a:p>
            <a:pPr/>
            <a:r>
              <a:t>Iterators</a:t>
            </a:r>
          </a:p>
        </p:txBody>
      </p:sp>
      <p:sp>
        <p:nvSpPr>
          <p:cNvPr id="268" name="IEnumerable"/>
          <p:cNvSpPr/>
          <p:nvPr/>
        </p:nvSpPr>
        <p:spPr>
          <a:xfrm>
            <a:off x="2630358" y="1812289"/>
            <a:ext cx="1810644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IEnumerable</a:t>
            </a:r>
          </a:p>
        </p:txBody>
      </p:sp>
      <p:sp>
        <p:nvSpPr>
          <p:cNvPr id="269" name="List"/>
          <p:cNvSpPr/>
          <p:nvPr/>
        </p:nvSpPr>
        <p:spPr>
          <a:xfrm>
            <a:off x="9185924" y="1812289"/>
            <a:ext cx="61719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List</a:t>
            </a:r>
          </a:p>
        </p:txBody>
      </p:sp>
      <p:pic>
        <p:nvPicPr>
          <p:cNvPr id="270" name="Line" descr="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6200000">
            <a:off x="3074908" y="5037851"/>
            <a:ext cx="6844824" cy="50801"/>
          </a:xfrm>
          <a:prstGeom prst="rect">
            <a:avLst/>
          </a:prstGeom>
        </p:spPr>
      </p:pic>
      <p:sp>
        <p:nvSpPr>
          <p:cNvPr id="272" name="Read-only"/>
          <p:cNvSpPr/>
          <p:nvPr/>
        </p:nvSpPr>
        <p:spPr>
          <a:xfrm>
            <a:off x="1265923" y="2458720"/>
            <a:ext cx="141023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22584" indent="-222584" algn="l">
              <a:buSzPct val="125000"/>
              <a:buChar char="•"/>
              <a:defRPr sz="1800"/>
            </a:lvl1pPr>
          </a:lstStyle>
          <a:p>
            <a:pPr/>
            <a:r>
              <a:t>Read-only</a:t>
            </a:r>
          </a:p>
        </p:txBody>
      </p:sp>
      <p:sp>
        <p:nvSpPr>
          <p:cNvPr id="273" name="Read/Write"/>
          <p:cNvSpPr/>
          <p:nvPr/>
        </p:nvSpPr>
        <p:spPr>
          <a:xfrm>
            <a:off x="7136963" y="2458720"/>
            <a:ext cx="150455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22584" indent="-222584">
              <a:buSzPct val="125000"/>
              <a:buChar char="•"/>
              <a:defRPr sz="1800"/>
            </a:lvl1pPr>
          </a:lstStyle>
          <a:p>
            <a:pPr/>
            <a:r>
              <a:t>Read/Write</a:t>
            </a:r>
          </a:p>
        </p:txBody>
      </p:sp>
      <p:sp>
        <p:nvSpPr>
          <p:cNvPr id="274" name="IEnumerable describes behavior"/>
          <p:cNvSpPr/>
          <p:nvPr/>
        </p:nvSpPr>
        <p:spPr>
          <a:xfrm>
            <a:off x="1269759" y="2990849"/>
            <a:ext cx="358316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22584" indent="-222584" algn="l">
              <a:buSzPct val="125000"/>
              <a:buChar char="•"/>
              <a:defRPr sz="1800"/>
            </a:lvl1pPr>
          </a:lstStyle>
          <a:p>
            <a:pPr/>
            <a:r>
              <a:t>IEnumerable describes behavior</a:t>
            </a:r>
          </a:p>
        </p:txBody>
      </p:sp>
      <p:sp>
        <p:nvSpPr>
          <p:cNvPr id="275" name="List is an implementation of that behavior"/>
          <p:cNvSpPr/>
          <p:nvPr/>
        </p:nvSpPr>
        <p:spPr>
          <a:xfrm>
            <a:off x="7137159" y="2990849"/>
            <a:ext cx="448718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22584" indent="-222584" algn="l">
              <a:buSzPct val="125000"/>
              <a:buChar char="•"/>
              <a:defRPr sz="1800"/>
            </a:lvl1pPr>
          </a:lstStyle>
          <a:p>
            <a:pPr/>
            <a:r>
              <a:t>List is an implementation of that behavior</a:t>
            </a:r>
          </a:p>
        </p:txBody>
      </p:sp>
      <p:sp>
        <p:nvSpPr>
          <p:cNvPr id="276" name="Defer work until later"/>
          <p:cNvSpPr/>
          <p:nvPr/>
        </p:nvSpPr>
        <p:spPr>
          <a:xfrm>
            <a:off x="1291323" y="3522979"/>
            <a:ext cx="24848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22584" indent="-222584" algn="l">
              <a:buSzPct val="125000"/>
              <a:buChar char="•"/>
              <a:defRPr sz="1800"/>
            </a:lvl1pPr>
          </a:lstStyle>
          <a:p>
            <a:pPr/>
            <a:r>
              <a:t>Defer work until later</a:t>
            </a:r>
          </a:p>
        </p:txBody>
      </p:sp>
      <p:sp>
        <p:nvSpPr>
          <p:cNvPr id="277" name="Reify the results right away"/>
          <p:cNvSpPr/>
          <p:nvPr/>
        </p:nvSpPr>
        <p:spPr>
          <a:xfrm>
            <a:off x="7138403" y="3522979"/>
            <a:ext cx="30772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22584" indent="-222584" algn="l">
              <a:buSzPct val="125000"/>
              <a:buChar char="•"/>
              <a:defRPr sz="1800"/>
            </a:lvl1pPr>
          </a:lstStyle>
          <a:p>
            <a:pPr/>
            <a:r>
              <a:t>Reify the results right away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ageCurlDouble"/>
      </p:transition>
    </mc:Choice>
    <mc:Choice xmlns:p14="http://schemas.microsoft.com/office/powerpoint/2010/main" Requires="p14">
      <p:transition spd="med" advClick="1" p14:dur="1000">
        <p14:prism dir="d"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3E231A"/>
      </a:dk1>
      <a:lt1>
        <a:srgbClr val="24383E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762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000000"/>
      </a:dk1>
      <a:lt1>
        <a:srgbClr val="FFFFFF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762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