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81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7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3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1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3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0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C9B6-C1F4-4895-9340-239FF03592D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2CE7-642A-4B66-BDBB-1B5D0E017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고객사정보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품목정보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보관창고정보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공정정보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설비정보등록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비가동유형정보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고객사정보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56388" y="911642"/>
            <a:ext cx="91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915816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4007040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915816" y="939714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903765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71800" y="924085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3995936" y="991138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71800" y="1134813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사</a:t>
            </a:r>
            <a:r>
              <a:rPr lang="ko-KR" altLang="en-US" sz="1200" b="1" dirty="0">
                <a:solidFill>
                  <a:schemeClr val="accent2"/>
                </a:solidFill>
              </a:rPr>
              <a:t>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39967" y="1307905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30712" y="544893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거래처유형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5138021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6176082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147234" y="546704"/>
            <a:ext cx="804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매입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매출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기</a:t>
            </a:r>
            <a:r>
              <a:rPr lang="ko-KR" altLang="en-US" sz="1200" b="1" dirty="0">
                <a:solidFill>
                  <a:schemeClr val="accent2"/>
                </a:solidFill>
              </a:rPr>
              <a:t>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42724" y="544893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거래처코드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733896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82833" y="885135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거래처명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7338962" y="913207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732907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7455921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신규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8157670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수정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5999260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677706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거래처정보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05766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616393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07519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4048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거래처명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2876" y="2123571"/>
            <a:ext cx="12700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사업자등록번호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48151" y="2123571"/>
            <a:ext cx="76693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대표자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20187" y="2504235"/>
            <a:ext cx="7123814" cy="3133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35896" y="2459633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EMAIL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27022" y="2459633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전화번호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13551" y="2459633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팩스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2379" y="2459633"/>
            <a:ext cx="20322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76899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85167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103420" y="2463666"/>
            <a:ext cx="76693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업태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68966" y="2463666"/>
            <a:ext cx="76693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업종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27565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체크아이콘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02827" y="2129069"/>
            <a:ext cx="52473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</a:t>
            </a:r>
            <a:r>
              <a:rPr lang="ko-KR" altLang="en-US" sz="1600" b="1" dirty="0">
                <a:solidFill>
                  <a:schemeClr val="bg1"/>
                </a:solidFill>
              </a:rPr>
              <a:t>업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제품 입고현황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재고현황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창고실사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제품 입고현황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915816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923928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903765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7683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입고일</a:t>
            </a:r>
            <a:r>
              <a:rPr lang="ko-KR" altLang="en-US" sz="1200" b="1" dirty="0"/>
              <a:t>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71678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105434" y="876013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40199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93612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출하창고 </a:t>
            </a:r>
            <a:r>
              <a:rPr lang="ko-KR" altLang="en-US" sz="1600" b="1" dirty="0" smtClean="0"/>
              <a:t>입고목</a:t>
            </a:r>
            <a:r>
              <a:rPr lang="ko-KR" altLang="en-US" sz="1600" b="1" dirty="0"/>
              <a:t>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334460"/>
            <a:ext cx="7123814" cy="7126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616393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#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07519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4048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2876" y="2392619"/>
            <a:ext cx="98080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64732" y="2392619"/>
            <a:ext cx="83725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2027406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21100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387484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수불유</a:t>
            </a:r>
            <a:r>
              <a:rPr lang="ko-KR" altLang="en-US" sz="1200" b="1" dirty="0">
                <a:solidFill>
                  <a:schemeClr val="bg1"/>
                </a:solidFill>
              </a:rPr>
              <a:t>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735134" y="879840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012160" y="831689"/>
            <a:ext cx="2538924" cy="1091989"/>
            <a:chOff x="5777492" y="810365"/>
            <a:chExt cx="2538924" cy="1091989"/>
          </a:xfrm>
        </p:grpSpPr>
        <p:sp>
          <p:nvSpPr>
            <p:cNvPr id="83" name="TextBox 82"/>
            <p:cNvSpPr txBox="1"/>
            <p:nvPr/>
          </p:nvSpPr>
          <p:spPr>
            <a:xfrm>
              <a:off x="6465567" y="822292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전체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7994" y="810365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전체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12155" y="1059582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rgbClr val="00B050"/>
                  </a:solidFill>
                </a:rPr>
                <a:t>부원료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58683" y="1059582"/>
              <a:ext cx="1221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부재료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99838" y="1275606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포장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재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364" y="1275606"/>
              <a:ext cx="1870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포장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재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OUT-BOX, SET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06769" y="1440888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원재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89162" y="1430255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77492" y="1625355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상품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89162" y="1621642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상품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116469" y="1186048"/>
            <a:ext cx="64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바코</a:t>
            </a:r>
            <a:r>
              <a:rPr lang="ko-KR" altLang="en-US" sz="1200" b="1" dirty="0"/>
              <a:t>드</a:t>
            </a:r>
            <a:endParaRPr lang="ko-KR" altLang="en-US" sz="12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861221" y="1223514"/>
            <a:ext cx="1285982" cy="196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61221" y="89970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68026" y="865624"/>
            <a:ext cx="70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46012" y="899702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177684" y="891884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4" y="2387484"/>
            <a:ext cx="6948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61505" y="2110085"/>
            <a:ext cx="14029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현재정보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02977" y="3217175"/>
            <a:ext cx="684076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제품출하취소</a:t>
            </a:r>
            <a:r>
              <a:rPr lang="en-US" altLang="ko-KR" sz="1200" b="1" dirty="0" smtClean="0"/>
              <a:t>(+), 2020-09-19, 1, 488006, </a:t>
            </a:r>
            <a:r>
              <a:rPr lang="ko-KR" altLang="en-US" sz="1200" b="1" dirty="0" smtClean="0"/>
              <a:t>코주부육포</a:t>
            </a:r>
            <a:r>
              <a:rPr lang="en-US" altLang="ko-KR" sz="1200" b="1" dirty="0" smtClean="0"/>
              <a:t>, 64,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SV54654, </a:t>
            </a:r>
            <a:r>
              <a:rPr lang="ko-KR" altLang="en-US" sz="1200" b="1" dirty="0" smtClean="0"/>
              <a:t>출하창고</a:t>
            </a:r>
            <a:endParaRPr lang="en-US" altLang="ko-KR" sz="1200" b="1" dirty="0"/>
          </a:p>
          <a:p>
            <a:r>
              <a:rPr lang="en-US" altLang="ko-KR" sz="1200" b="1" dirty="0" smtClean="0"/>
              <a:t>2020-07-31 16:40:22, system</a:t>
            </a:r>
            <a:endParaRPr lang="ko-KR" altLang="en-US" sz="1200" b="1" dirty="0"/>
          </a:p>
        </p:txBody>
      </p:sp>
      <p:sp>
        <p:nvSpPr>
          <p:cNvPr id="128" name="이등변 삼각형 127"/>
          <p:cNvSpPr/>
          <p:nvPr/>
        </p:nvSpPr>
        <p:spPr>
          <a:xfrm rot="10800000">
            <a:off x="7929692" y="188114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166707" y="1798615"/>
            <a:ext cx="797781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일괄적용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66834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767939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92404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39952" y="1169871"/>
            <a:ext cx="83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품목유형</a:t>
            </a:r>
            <a:endParaRPr lang="ko-KR" altLang="en-US" sz="1200" b="1" dirty="0"/>
          </a:p>
        </p:txBody>
      </p:sp>
      <p:sp>
        <p:nvSpPr>
          <p:cNvPr id="98" name="직사각형 97"/>
          <p:cNvSpPr/>
          <p:nvPr/>
        </p:nvSpPr>
        <p:spPr>
          <a:xfrm>
            <a:off x="4879851" y="1203598"/>
            <a:ext cx="628253" cy="1979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/>
        </p:nvSpPr>
        <p:spPr>
          <a:xfrm rot="10800000">
            <a:off x="5344725" y="124596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4844151" y="1155397"/>
            <a:ext cx="173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제품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반제품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원재료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err="1" smtClean="0">
                <a:solidFill>
                  <a:schemeClr val="accent2"/>
                </a:solidFill>
              </a:rPr>
              <a:t>부재료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상품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41036" y="832925"/>
            <a:ext cx="83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품목분류</a:t>
            </a:r>
            <a:endParaRPr lang="ko-KR" alt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948264" y="547474"/>
            <a:ext cx="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LOT</a:t>
            </a:r>
            <a:endParaRPr lang="ko-KR" altLang="en-US" sz="12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7388051" y="58742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8399058" y="2392619"/>
            <a:ext cx="68254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02827" y="2665424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21535" y="2669440"/>
            <a:ext cx="6948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17052" y="2667847"/>
            <a:ext cx="9018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20820" y="2667847"/>
            <a:ext cx="9018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수정자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</a:t>
            </a:r>
            <a:r>
              <a:rPr lang="ko-KR" altLang="en-US" sz="1600" b="1" dirty="0">
                <a:solidFill>
                  <a:schemeClr val="bg1"/>
                </a:solidFill>
              </a:rPr>
              <a:t>업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입고현황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제품 출하현황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재고현황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창고실사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제품 </a:t>
            </a:r>
            <a:r>
              <a:rPr lang="ko-KR" altLang="en-US" sz="1600" b="1" dirty="0" smtClean="0"/>
              <a:t>출</a:t>
            </a:r>
            <a:r>
              <a:rPr lang="ko-KR" altLang="en-US" sz="1600" b="1" dirty="0"/>
              <a:t>하</a:t>
            </a:r>
            <a:r>
              <a:rPr lang="ko-KR" altLang="en-US" sz="1600" b="1" dirty="0" smtClean="0"/>
              <a:t>현황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출</a:t>
            </a:r>
            <a:r>
              <a:rPr lang="ko-KR" altLang="en-US" sz="1200" b="1" dirty="0" smtClean="0"/>
              <a:t>고일자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83968" y="843558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40199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93612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출하 </a:t>
            </a:r>
            <a:r>
              <a:rPr lang="ko-KR" altLang="en-US" sz="1600" b="1" dirty="0" smtClean="0"/>
              <a:t>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334460"/>
            <a:ext cx="7123814" cy="7126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2392619"/>
            <a:ext cx="8303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07519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4048" y="2392619"/>
            <a:ext cx="80377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97826" y="239261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08305" y="239261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출하수</a:t>
            </a:r>
            <a:r>
              <a:rPr lang="ko-KR" altLang="en-US" sz="1200" b="1" dirty="0">
                <a:solidFill>
                  <a:schemeClr val="bg1"/>
                </a:solidFill>
              </a:rPr>
              <a:t>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2027406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21100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387484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수주번</a:t>
            </a:r>
            <a:r>
              <a:rPr lang="ko-KR" altLang="en-US" sz="1200" b="1" dirty="0">
                <a:solidFill>
                  <a:schemeClr val="bg1"/>
                </a:solidFill>
              </a:rPr>
              <a:t>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913668" y="847385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213746" y="799790"/>
            <a:ext cx="2538924" cy="1091989"/>
            <a:chOff x="5777492" y="810365"/>
            <a:chExt cx="2538924" cy="1091989"/>
          </a:xfrm>
        </p:grpSpPr>
        <p:sp>
          <p:nvSpPr>
            <p:cNvPr id="83" name="TextBox 82"/>
            <p:cNvSpPr txBox="1"/>
            <p:nvPr/>
          </p:nvSpPr>
          <p:spPr>
            <a:xfrm>
              <a:off x="6465567" y="822292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전체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7994" y="810365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전체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12155" y="1059582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rgbClr val="00B050"/>
                  </a:solidFill>
                </a:rPr>
                <a:t>부원료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58683" y="1059582"/>
              <a:ext cx="1221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부재료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99838" y="1275606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포장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재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364" y="1275606"/>
              <a:ext cx="1870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포장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재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OUT-BOX, SET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06769" y="1440888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원재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89162" y="1430255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77492" y="1625355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상품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89162" y="1621642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상품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729719" y="1121357"/>
            <a:ext cx="64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바코</a:t>
            </a:r>
            <a:r>
              <a:rPr lang="ko-KR" altLang="en-US" sz="1200" b="1" dirty="0"/>
              <a:t>드</a:t>
            </a:r>
            <a:endParaRPr lang="ko-KR" altLang="en-US" sz="12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8312302" y="1158823"/>
            <a:ext cx="669089" cy="196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986943" y="856370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86720" y="822292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7571734" y="856370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303406" y="848552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2387484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예외여</a:t>
            </a:r>
            <a:r>
              <a:rPr lang="ko-KR" altLang="en-US" sz="1200" b="1" dirty="0">
                <a:solidFill>
                  <a:schemeClr val="bg1"/>
                </a:solidFill>
              </a:rPr>
              <a:t>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61505" y="2110085"/>
            <a:ext cx="14029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현재정보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02977" y="3075806"/>
            <a:ext cx="684076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A3E23S,N, 2020-09-03,</a:t>
            </a:r>
            <a:r>
              <a:rPr lang="ko-KR" altLang="en-US" sz="1200" b="1" dirty="0" err="1" smtClean="0"/>
              <a:t>하이마트</a:t>
            </a:r>
            <a:r>
              <a:rPr lang="en-US" altLang="ko-KR" sz="1200" b="1" dirty="0" smtClean="0"/>
              <a:t>,488006, </a:t>
            </a:r>
            <a:r>
              <a:rPr lang="ko-KR" altLang="en-US" sz="1200" b="1" dirty="0" smtClean="0"/>
              <a:t>코주부육포</a:t>
            </a:r>
            <a:r>
              <a:rPr lang="en-US" altLang="ko-KR" sz="1200" b="1" dirty="0" smtClean="0"/>
              <a:t>, 10,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SV54654, B56846, </a:t>
            </a:r>
          </a:p>
          <a:p>
            <a:r>
              <a:rPr lang="ko-KR" altLang="en-US" sz="1200" b="1" dirty="0" smtClean="0"/>
              <a:t>출하창고</a:t>
            </a:r>
            <a:r>
              <a:rPr lang="en-US" altLang="ko-KR" sz="1200" b="1" dirty="0" smtClean="0"/>
              <a:t>, 2020-07-31 16:40:22, system</a:t>
            </a:r>
            <a:endParaRPr lang="ko-KR" altLang="en-US" sz="1200" b="1" dirty="0"/>
          </a:p>
        </p:txBody>
      </p:sp>
      <p:sp>
        <p:nvSpPr>
          <p:cNvPr id="128" name="이등변 삼각형 127"/>
          <p:cNvSpPr/>
          <p:nvPr/>
        </p:nvSpPr>
        <p:spPr>
          <a:xfrm rot="10800000">
            <a:off x="7929692" y="188114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166707" y="1798615"/>
            <a:ext cx="797781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일괄적용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66834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420910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45375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125274" y="809831"/>
            <a:ext cx="83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품목유형</a:t>
            </a:r>
            <a:endParaRPr lang="ko-KR" altLang="en-US" sz="1200" b="1" dirty="0"/>
          </a:p>
        </p:txBody>
      </p:sp>
      <p:sp>
        <p:nvSpPr>
          <p:cNvPr id="98" name="직사각형 97"/>
          <p:cNvSpPr/>
          <p:nvPr/>
        </p:nvSpPr>
        <p:spPr>
          <a:xfrm>
            <a:off x="2895526" y="840407"/>
            <a:ext cx="628253" cy="1979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/>
        </p:nvSpPr>
        <p:spPr>
          <a:xfrm rot="10800000">
            <a:off x="3360400" y="88277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829473" y="795357"/>
            <a:ext cx="173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제품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반제품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원재료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err="1" smtClean="0">
                <a:solidFill>
                  <a:schemeClr val="accent2"/>
                </a:solidFill>
              </a:rPr>
              <a:t>부재료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r>
              <a:rPr lang="ko-KR" altLang="en-US" sz="1200" b="1" dirty="0" smtClean="0">
                <a:solidFill>
                  <a:schemeClr val="accent2"/>
                </a:solidFill>
              </a:rPr>
              <a:t>상품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42622" y="801026"/>
            <a:ext cx="83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품목분류</a:t>
            </a:r>
            <a:endParaRPr lang="ko-KR" alt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7578550" y="1337381"/>
            <a:ext cx="83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수주번</a:t>
            </a:r>
            <a:r>
              <a:rPr lang="ko-KR" altLang="en-US" sz="1200" b="1" dirty="0"/>
              <a:t>호</a:t>
            </a:r>
            <a:endParaRPr lang="ko-KR" altLang="en-US" sz="12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8326684" y="1377332"/>
            <a:ext cx="659070" cy="1914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8166707" y="2392619"/>
            <a:ext cx="91489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02827" y="2665424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21535" y="2669440"/>
            <a:ext cx="6948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17052" y="2667847"/>
            <a:ext cx="9018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</a:t>
            </a:r>
            <a:r>
              <a:rPr lang="ko-KR" altLang="en-US" sz="1200" b="1" dirty="0">
                <a:solidFill>
                  <a:schemeClr val="bg1"/>
                </a:solidFill>
              </a:rPr>
              <a:t>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20821" y="2667847"/>
            <a:ext cx="76897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수정일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82120" y="574364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72200" y="540286"/>
            <a:ext cx="72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거래</a:t>
            </a:r>
            <a:r>
              <a:rPr lang="ko-KR" altLang="en-US" sz="1200" b="1" dirty="0"/>
              <a:t>처</a:t>
            </a:r>
            <a:endParaRPr lang="ko-KR" altLang="en-US" sz="1200" b="1" dirty="0"/>
          </a:p>
        </p:txBody>
      </p:sp>
      <p:sp>
        <p:nvSpPr>
          <p:cNvPr id="89" name="직사각형 88"/>
          <p:cNvSpPr/>
          <p:nvPr/>
        </p:nvSpPr>
        <p:spPr>
          <a:xfrm>
            <a:off x="7566911" y="574364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98583" y="566546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4302" y="1123843"/>
            <a:ext cx="520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LOT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7103168" y="1163795"/>
            <a:ext cx="666660" cy="18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293928" y="2667847"/>
            <a:ext cx="10062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수정자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</a:t>
            </a:r>
            <a:r>
              <a:rPr lang="ko-KR" altLang="en-US" sz="1600" b="1" dirty="0">
                <a:solidFill>
                  <a:schemeClr val="bg1"/>
                </a:solidFill>
              </a:rPr>
              <a:t>업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입고현황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제품 재고현황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창고실사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제품 재고현황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79912" y="544893"/>
            <a:ext cx="71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창고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336606" y="572965"/>
            <a:ext cx="957321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40199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2681105" y="878121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80882" y="844043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65896" y="878121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97568" y="870303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28" name="이등변 삼각형 127"/>
          <p:cNvSpPr/>
          <p:nvPr/>
        </p:nvSpPr>
        <p:spPr>
          <a:xfrm rot="10800000">
            <a:off x="5112142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66834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697132" y="854191"/>
            <a:ext cx="4627396" cy="1200329"/>
            <a:chOff x="2125274" y="795357"/>
            <a:chExt cx="4627396" cy="1200329"/>
          </a:xfrm>
        </p:grpSpPr>
        <p:sp>
          <p:nvSpPr>
            <p:cNvPr id="66" name="직사각형 65"/>
            <p:cNvSpPr/>
            <p:nvPr/>
          </p:nvSpPr>
          <p:spPr>
            <a:xfrm>
              <a:off x="4283968" y="843558"/>
              <a:ext cx="540027" cy="211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913668" y="847385"/>
              <a:ext cx="540027" cy="211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213746" y="799790"/>
              <a:ext cx="2538924" cy="1091989"/>
              <a:chOff x="5777492" y="810365"/>
              <a:chExt cx="2538924" cy="109198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465567" y="822292"/>
                <a:ext cx="544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accent2"/>
                    </a:solidFill>
                  </a:rPr>
                  <a:t>전체</a:t>
                </a:r>
                <a:endParaRPr lang="en-US" altLang="ko-KR" sz="1200" b="1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67994" y="810365"/>
                <a:ext cx="544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전체</a:t>
                </a:r>
                <a:endParaRPr lang="en-US" altLang="ko-KR" sz="1200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812155" y="1059582"/>
                <a:ext cx="735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err="1" smtClean="0">
                    <a:solidFill>
                      <a:srgbClr val="00B050"/>
                    </a:solidFill>
                  </a:rPr>
                  <a:t>부원료</a:t>
                </a:r>
                <a:endParaRPr lang="en-US" altLang="ko-KR" sz="1200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458683" y="1059582"/>
                <a:ext cx="1221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err="1" smtClean="0">
                    <a:solidFill>
                      <a:schemeClr val="accent2"/>
                    </a:solidFill>
                  </a:rPr>
                  <a:t>부재료</a:t>
                </a:r>
                <a:r>
                  <a:rPr lang="en-US" altLang="ko-KR" sz="12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200" b="1" dirty="0" err="1" smtClean="0">
                    <a:solidFill>
                      <a:schemeClr val="accent2"/>
                    </a:solidFill>
                  </a:rPr>
                  <a:t>원료육</a:t>
                </a:r>
                <a:endParaRPr lang="en-US" altLang="ko-KR" sz="1200" b="1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799838" y="1275606"/>
                <a:ext cx="735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포장</a:t>
                </a:r>
                <a:r>
                  <a:rPr lang="ko-KR" altLang="en-US" sz="1200" b="1" dirty="0">
                    <a:solidFill>
                      <a:srgbClr val="00B050"/>
                    </a:solidFill>
                  </a:rPr>
                  <a:t>재</a:t>
                </a:r>
                <a:endParaRPr lang="en-US" altLang="ko-KR" sz="1200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446364" y="1275606"/>
                <a:ext cx="1870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accent2"/>
                    </a:solidFill>
                  </a:rPr>
                  <a:t>포장</a:t>
                </a:r>
                <a:r>
                  <a:rPr lang="ko-KR" altLang="en-US" sz="1200" b="1" dirty="0">
                    <a:solidFill>
                      <a:schemeClr val="accent2"/>
                    </a:solidFill>
                  </a:rPr>
                  <a:t>재</a:t>
                </a:r>
                <a:r>
                  <a:rPr lang="en-US" altLang="ko-KR" sz="1200" b="1" dirty="0" smtClean="0">
                    <a:solidFill>
                      <a:schemeClr val="accent2"/>
                    </a:solidFill>
                  </a:rPr>
                  <a:t>, OUT-BOX, SET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806769" y="1440888"/>
                <a:ext cx="735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원재</a:t>
                </a:r>
                <a:r>
                  <a:rPr lang="ko-KR" altLang="en-US" sz="1200" b="1" dirty="0">
                    <a:solidFill>
                      <a:srgbClr val="00B050"/>
                    </a:solidFill>
                  </a:rPr>
                  <a:t>료</a:t>
                </a:r>
                <a:endParaRPr lang="en-US" altLang="ko-KR" sz="1200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489162" y="1430255"/>
                <a:ext cx="7287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chemeClr val="accent2"/>
                    </a:solidFill>
                  </a:rPr>
                  <a:t>원료육</a:t>
                </a:r>
                <a:endParaRPr lang="en-US" altLang="ko-KR" sz="1200" b="1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77492" y="1625355"/>
                <a:ext cx="735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B050"/>
                    </a:solidFill>
                  </a:rPr>
                  <a:t>상품</a:t>
                </a:r>
                <a:endParaRPr lang="en-US" altLang="ko-KR" sz="1200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489162" y="1621642"/>
                <a:ext cx="7287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2"/>
                    </a:solidFill>
                  </a:rPr>
                  <a:t>상품</a:t>
                </a:r>
                <a:endParaRPr lang="en-US" altLang="ko-KR" sz="1200" b="1" dirty="0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25274" y="809831"/>
              <a:ext cx="836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품목유형</a:t>
              </a:r>
              <a:endParaRPr lang="ko-KR" altLang="en-US" sz="12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895526" y="840407"/>
              <a:ext cx="628253" cy="197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/>
            <p:cNvSpPr/>
            <p:nvPr/>
          </p:nvSpPr>
          <p:spPr>
            <a:xfrm rot="10800000">
              <a:off x="3360400" y="882773"/>
              <a:ext cx="129196" cy="1113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829473" y="795357"/>
              <a:ext cx="17318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제품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반제품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원재료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  <a:p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부재료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상품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42622" y="801026"/>
              <a:ext cx="836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품목분류</a:t>
              </a:r>
              <a:endParaRPr lang="ko-KR" altLang="en-US" sz="1200" b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22659" y="548103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출하창고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15053" y="1196799"/>
            <a:ext cx="84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검사상태</a:t>
            </a:r>
            <a:endParaRPr lang="ko-KR" altLang="en-US" sz="12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2771800" y="1238798"/>
            <a:ext cx="803934" cy="1914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687741" y="1205339"/>
            <a:ext cx="80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합</a:t>
            </a:r>
            <a:r>
              <a:rPr lang="ko-KR" altLang="en-US" sz="1200" b="1" dirty="0">
                <a:solidFill>
                  <a:schemeClr val="accent2"/>
                </a:solidFill>
              </a:rPr>
              <a:t>격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불합격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22" name="이등변 삼각형 121"/>
          <p:cNvSpPr/>
          <p:nvPr/>
        </p:nvSpPr>
        <p:spPr>
          <a:xfrm rot="10800000">
            <a:off x="3368428" y="1281901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286051" y="544722"/>
            <a:ext cx="98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무재고포</a:t>
            </a:r>
            <a:r>
              <a:rPr lang="ko-KR" altLang="en-US" sz="1200" b="1" dirty="0" err="1"/>
              <a:t>함</a:t>
            </a:r>
            <a:endParaRPr lang="ko-KR" altLang="en-US" sz="1200" b="1" dirty="0"/>
          </a:p>
        </p:txBody>
      </p:sp>
      <p:sp>
        <p:nvSpPr>
          <p:cNvPr id="126" name="타원 125"/>
          <p:cNvSpPr/>
          <p:nvPr/>
        </p:nvSpPr>
        <p:spPr>
          <a:xfrm>
            <a:off x="6242171" y="615889"/>
            <a:ext cx="134224" cy="1342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18065" y="547989"/>
            <a:ext cx="50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제외</a:t>
            </a:r>
            <a:endParaRPr lang="ko-KR" altLang="en-US" sz="1200" dirty="0"/>
          </a:p>
        </p:txBody>
      </p:sp>
      <p:sp>
        <p:nvSpPr>
          <p:cNvPr id="139" name="타원 138"/>
          <p:cNvSpPr/>
          <p:nvPr/>
        </p:nvSpPr>
        <p:spPr>
          <a:xfrm>
            <a:off x="6748650" y="623255"/>
            <a:ext cx="134224" cy="1342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835177" y="544722"/>
            <a:ext cx="50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</a:t>
            </a:r>
            <a:r>
              <a:rPr lang="ko-KR" altLang="en-US" sz="1200" dirty="0"/>
              <a:t>함</a:t>
            </a:r>
            <a:endParaRPr lang="ko-KR" altLang="en-US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2020187" y="2478681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267743" y="1862036"/>
            <a:ext cx="205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출하창고 재고</a:t>
            </a:r>
            <a:r>
              <a:rPr lang="ko-KR" altLang="en-US" sz="1600" b="1" smtClean="0"/>
              <a:t>목록</a:t>
            </a:r>
            <a:endParaRPr lang="ko-KR" altLang="en-US" sz="16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2020187" y="224199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091290" y="230790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82416" y="230790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안전재고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076056" y="2025767"/>
            <a:ext cx="1833118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이력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116469" y="195332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123728" y="203600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02462" y="230790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209874" y="2620065"/>
            <a:ext cx="42486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488006, </a:t>
            </a:r>
            <a:r>
              <a:rPr lang="ko-KR" altLang="en-US" sz="1200" b="1" dirty="0" smtClean="0"/>
              <a:t>육포</a:t>
            </a:r>
            <a:r>
              <a:rPr lang="en-US" altLang="ko-KR" sz="1200" b="1" dirty="0" smtClean="0"/>
              <a:t>,10,5000,6595,1,500,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</a:t>
            </a:r>
            <a:r>
              <a:rPr lang="ko-KR" altLang="en-US" sz="1200" b="1" dirty="0" smtClean="0"/>
              <a:t>샘플링검사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071210" y="2303166"/>
            <a:ext cx="65819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(+)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30429" y="2303166"/>
            <a:ext cx="65819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출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(-)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389647" y="2303166"/>
            <a:ext cx="5195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10676" y="230790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99505" y="230790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116935" y="2620066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</a:t>
            </a:r>
            <a:r>
              <a:rPr lang="ko-KR" altLang="en-US" sz="1200" b="1" dirty="0">
                <a:solidFill>
                  <a:schemeClr val="bg1"/>
                </a:solidFill>
              </a:rPr>
              <a:t>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131841" y="2617230"/>
            <a:ext cx="950576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합계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42875" y="2974322"/>
            <a:ext cx="82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LOT</a:t>
            </a:r>
            <a:r>
              <a:rPr lang="ko-KR" altLang="en-US" sz="1100" b="1" dirty="0" smtClean="0"/>
              <a:t>별</a:t>
            </a:r>
            <a:endParaRPr lang="ko-KR" altLang="en-US" sz="1100" b="1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2144994" y="3033274"/>
            <a:ext cx="136035" cy="136303"/>
            <a:chOff x="2112866" y="3040500"/>
            <a:chExt cx="163450" cy="142872"/>
          </a:xfrm>
        </p:grpSpPr>
        <p:sp>
          <p:nvSpPr>
            <p:cNvPr id="162" name="직사각형 161"/>
            <p:cNvSpPr/>
            <p:nvPr/>
          </p:nvSpPr>
          <p:spPr>
            <a:xfrm>
              <a:off x="2112866" y="3040500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120125" y="3137653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2121781" y="3236242"/>
            <a:ext cx="1833118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이력</a:t>
            </a:r>
            <a:endParaRPr lang="ko-KR" altLang="en-US" sz="11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2123727" y="3503008"/>
            <a:ext cx="651401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입고</a:t>
            </a:r>
            <a:r>
              <a:rPr lang="en-US" altLang="ko-KR" sz="1100" b="1" dirty="0" smtClean="0"/>
              <a:t>(+)</a:t>
            </a:r>
            <a:endParaRPr lang="ko-KR" altLang="en-US" sz="11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776154" y="3503008"/>
            <a:ext cx="658194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</a:t>
            </a:r>
            <a:r>
              <a:rPr lang="ko-KR" altLang="en-US" sz="1100" b="1" dirty="0" smtClean="0"/>
              <a:t>고</a:t>
            </a:r>
            <a:r>
              <a:rPr lang="en-US" altLang="ko-KR" sz="1100" b="1" dirty="0" smtClean="0"/>
              <a:t>(-)</a:t>
            </a:r>
            <a:endParaRPr lang="ko-KR" altLang="en-US" sz="11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435372" y="3503008"/>
            <a:ext cx="5195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조정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3954899" y="3236242"/>
            <a:ext cx="725017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현재고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677913" y="3236242"/>
            <a:ext cx="855625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수불단위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528518" y="3236242"/>
            <a:ext cx="713654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LOT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240899" y="3236242"/>
            <a:ext cx="934822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검사상</a:t>
            </a:r>
            <a:r>
              <a:rPr lang="ko-KR" altLang="en-US" sz="1200" b="1">
                <a:solidFill>
                  <a:schemeClr val="tx1"/>
                </a:solidFill>
              </a:rPr>
              <a:t>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244822" y="3766410"/>
            <a:ext cx="82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바코</a:t>
            </a:r>
            <a:r>
              <a:rPr lang="ko-KR" altLang="en-US" sz="1100" b="1" dirty="0" err="1"/>
              <a:t>드</a:t>
            </a:r>
            <a:r>
              <a:rPr lang="ko-KR" altLang="en-US" sz="1100" b="1" dirty="0" err="1" smtClean="0"/>
              <a:t>별</a:t>
            </a:r>
            <a:endParaRPr lang="ko-KR" altLang="en-US" sz="1100" b="1" dirty="0"/>
          </a:p>
        </p:txBody>
      </p:sp>
      <p:grpSp>
        <p:nvGrpSpPr>
          <p:cNvPr id="176" name="그룹 175"/>
          <p:cNvGrpSpPr/>
          <p:nvPr/>
        </p:nvGrpSpPr>
        <p:grpSpPr>
          <a:xfrm>
            <a:off x="2146941" y="3825362"/>
            <a:ext cx="136035" cy="136303"/>
            <a:chOff x="2112866" y="3040500"/>
            <a:chExt cx="163450" cy="142872"/>
          </a:xfrm>
        </p:grpSpPr>
        <p:sp>
          <p:nvSpPr>
            <p:cNvPr id="177" name="직사각형 176"/>
            <p:cNvSpPr/>
            <p:nvPr/>
          </p:nvSpPr>
          <p:spPr>
            <a:xfrm>
              <a:off x="2112866" y="3040500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120125" y="3137653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123728" y="4028330"/>
            <a:ext cx="1833118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이력</a:t>
            </a:r>
            <a:endParaRPr lang="ko-KR" altLang="en-US" sz="11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2125674" y="4295096"/>
            <a:ext cx="651401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입고</a:t>
            </a:r>
            <a:r>
              <a:rPr lang="en-US" altLang="ko-KR" sz="1100" b="1" dirty="0" smtClean="0"/>
              <a:t>(+)</a:t>
            </a:r>
            <a:endParaRPr lang="ko-KR" altLang="en-US" sz="11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2778101" y="4295096"/>
            <a:ext cx="658194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</a:t>
            </a:r>
            <a:r>
              <a:rPr lang="ko-KR" altLang="en-US" sz="1100" b="1" dirty="0" smtClean="0"/>
              <a:t>고</a:t>
            </a:r>
            <a:r>
              <a:rPr lang="en-US" altLang="ko-KR" sz="1100" b="1" dirty="0" smtClean="0"/>
              <a:t>(-)</a:t>
            </a:r>
            <a:endParaRPr lang="ko-KR" altLang="en-US" sz="11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3437319" y="4295096"/>
            <a:ext cx="5195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조정</a:t>
            </a:r>
            <a:endParaRPr lang="ko-KR" altLang="en-US" sz="11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3956846" y="4028330"/>
            <a:ext cx="725017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현재고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679860" y="4028330"/>
            <a:ext cx="855625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수불단위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541098" y="4028330"/>
            <a:ext cx="713654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바코드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6253479" y="4028330"/>
            <a:ext cx="934822" cy="5283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검사상</a:t>
            </a:r>
            <a:r>
              <a:rPr lang="ko-KR" altLang="en-US" sz="1200" b="1">
                <a:solidFill>
                  <a:schemeClr val="tx1"/>
                </a:solidFill>
              </a:rPr>
              <a:t>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395853" y="3131227"/>
            <a:ext cx="82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이력</a:t>
            </a:r>
            <a:endParaRPr lang="ko-KR" altLang="en-US" sz="1100" b="1" dirty="0"/>
          </a:p>
        </p:txBody>
      </p:sp>
      <p:grpSp>
        <p:nvGrpSpPr>
          <p:cNvPr id="188" name="그룹 187"/>
          <p:cNvGrpSpPr/>
          <p:nvPr/>
        </p:nvGrpSpPr>
        <p:grpSpPr>
          <a:xfrm>
            <a:off x="7297972" y="3190179"/>
            <a:ext cx="136035" cy="136303"/>
            <a:chOff x="2112866" y="3040500"/>
            <a:chExt cx="163450" cy="142872"/>
          </a:xfrm>
        </p:grpSpPr>
        <p:sp>
          <p:nvSpPr>
            <p:cNvPr id="189" name="직사각형 188"/>
            <p:cNvSpPr/>
            <p:nvPr/>
          </p:nvSpPr>
          <p:spPr>
            <a:xfrm>
              <a:off x="2112866" y="3040500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120125" y="3137653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7280586" y="3392837"/>
            <a:ext cx="797198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수불유형</a:t>
            </a:r>
            <a:endParaRPr lang="ko-KR" altLang="en-US" sz="11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280586" y="3678246"/>
            <a:ext cx="870319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입출고일</a:t>
            </a:r>
            <a:endParaRPr lang="ko-KR" altLang="en-US" sz="11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7280586" y="3969145"/>
            <a:ext cx="465130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수</a:t>
            </a:r>
            <a:r>
              <a:rPr lang="ko-KR" altLang="en-US" sz="1100" b="1" dirty="0"/>
              <a:t>량</a:t>
            </a:r>
            <a:endParaRPr lang="ko-KR" altLang="en-US" sz="11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7280585" y="4298754"/>
            <a:ext cx="621215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수정일</a:t>
            </a:r>
            <a:endParaRPr lang="ko-KR" altLang="en-US" sz="11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7280585" y="4596466"/>
            <a:ext cx="621215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수정자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654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</a:t>
            </a:r>
            <a:r>
              <a:rPr lang="ko-KR" altLang="en-US" sz="1600" b="1" dirty="0">
                <a:solidFill>
                  <a:schemeClr val="bg1"/>
                </a:solidFill>
              </a:rPr>
              <a:t>업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입고현황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재고현황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제품 창고실사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제품 창고실</a:t>
            </a:r>
            <a:r>
              <a:rPr lang="ko-KR" altLang="en-US" sz="1600" b="1" dirty="0"/>
              <a:t>사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등록</a:t>
            </a:r>
            <a:r>
              <a:rPr lang="ko-KR" altLang="en-US" sz="1200" b="1" dirty="0"/>
              <a:t>일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5435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70765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실사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067695"/>
            <a:ext cx="7123814" cy="35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2097116"/>
            <a:ext cx="8303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</a:t>
            </a:r>
            <a:r>
              <a:rPr lang="ko-KR" altLang="en-US" sz="1200" b="1" dirty="0">
                <a:solidFill>
                  <a:schemeClr val="bg1"/>
                </a:solidFill>
              </a:rPr>
              <a:t>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07519" y="2097116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실사유형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4048" y="2097116"/>
            <a:ext cx="80377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97826" y="2097116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08305" y="2097116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798939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881618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091981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실</a:t>
            </a:r>
            <a:r>
              <a:rPr lang="ko-KR" altLang="en-US" sz="1200" b="1" dirty="0">
                <a:solidFill>
                  <a:schemeClr val="bg1"/>
                </a:solidFill>
              </a:rPr>
              <a:t>사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4241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23928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50089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7406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2091981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ko-KR" altLang="en-US" sz="1200" b="1" dirty="0">
                <a:solidFill>
                  <a:schemeClr val="bg1"/>
                </a:solidFill>
              </a:rPr>
              <a:t>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02977" y="2510775"/>
            <a:ext cx="68407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MD5465,N, 2020-09-03, </a:t>
            </a:r>
            <a:r>
              <a:rPr lang="ko-KR" altLang="en-US" sz="1200" b="1" dirty="0" smtClean="0"/>
              <a:t>출하창고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정기실사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시스템관리자</a:t>
            </a:r>
            <a:r>
              <a:rPr lang="en-US" altLang="ko-KR" sz="1200" b="1" dirty="0" smtClean="0"/>
              <a:t>, 1, </a:t>
            </a:r>
            <a:r>
              <a:rPr lang="en-US" altLang="ko-KR" sz="1200" b="1" dirty="0" smtClean="0"/>
              <a:t>2020-07-31 16:40:22, system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6841788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420910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45375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174470" y="875457"/>
            <a:ext cx="503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창고</a:t>
            </a:r>
            <a:endParaRPr lang="ko-KR" altLang="en-US" sz="1200" b="1" dirty="0"/>
          </a:p>
        </p:txBody>
      </p:sp>
      <p:sp>
        <p:nvSpPr>
          <p:cNvPr id="98" name="직사각형 97"/>
          <p:cNvSpPr/>
          <p:nvPr/>
        </p:nvSpPr>
        <p:spPr>
          <a:xfrm>
            <a:off x="2627784" y="893571"/>
            <a:ext cx="1264903" cy="2048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/>
        </p:nvSpPr>
        <p:spPr>
          <a:xfrm rot="10800000">
            <a:off x="3729308" y="935938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38417" y="864824"/>
            <a:ext cx="90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/>
                </a:solidFill>
              </a:rPr>
              <a:t>출하창고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166707" y="2097116"/>
            <a:ext cx="91489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수정자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161305" y="574364"/>
            <a:ext cx="1184587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14732" y="5402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실사유형</a:t>
            </a:r>
            <a:endParaRPr lang="ko-KR" altLang="en-US" sz="12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7164688" y="842307"/>
            <a:ext cx="1184587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44608" y="8214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실사번호</a:t>
            </a:r>
            <a:endParaRPr lang="ko-KR" altLang="en-US" sz="12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</a:t>
            </a:r>
            <a:r>
              <a:rPr lang="ko-KR" altLang="en-US" b="1" dirty="0"/>
              <a:t>규</a:t>
            </a:r>
            <a:endParaRPr lang="ko-KR" alt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272356" y="279393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실사 상세</a:t>
            </a:r>
            <a:endParaRPr lang="ko-KR" altLang="en-US" sz="16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2024799" y="3583598"/>
            <a:ext cx="7123814" cy="35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646529" y="3602386"/>
            <a:ext cx="54580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90694" y="3602386"/>
            <a:ext cx="9123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07955" y="3602386"/>
            <a:ext cx="49809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01378" y="3602386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05583" y="3602386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121081" y="2885217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128340" y="2967896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107439" y="3607884"/>
            <a:ext cx="80837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26146" y="3607884"/>
            <a:ext cx="72180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72102" y="3602386"/>
            <a:ext cx="7946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실수수량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169544" y="3602386"/>
            <a:ext cx="7946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조정수량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16589" y="3234191"/>
            <a:ext cx="7123814" cy="35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6511856" y="3316777"/>
            <a:ext cx="245229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수량정보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101681" y="3316777"/>
            <a:ext cx="140390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재고정</a:t>
            </a:r>
            <a:r>
              <a:rPr lang="ko-KR" altLang="en-US" sz="1200" b="1" dirty="0">
                <a:solidFill>
                  <a:schemeClr val="bg1"/>
                </a:solidFill>
              </a:rPr>
              <a:t>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09861" y="3322275"/>
            <a:ext cx="299321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020186" y="2374115"/>
            <a:ext cx="7123814" cy="35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생</a:t>
            </a:r>
            <a:r>
              <a:rPr lang="ko-KR" altLang="en-US" sz="1600" b="1" dirty="0">
                <a:solidFill>
                  <a:schemeClr val="bg1"/>
                </a:solidFill>
              </a:rPr>
              <a:t>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생산계획등록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작업지시등록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생산실적조</a:t>
            </a:r>
            <a:r>
              <a:rPr lang="ko-KR" altLang="en-US" sz="1200" b="1" dirty="0"/>
              <a:t>회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생산불량현황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기간별생산현황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생산계획등록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계획일</a:t>
            </a:r>
            <a:r>
              <a:rPr lang="ko-KR" altLang="en-US" sz="1200" b="1" dirty="0"/>
              <a:t>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752450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5435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70765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품목별 </a:t>
            </a:r>
            <a:r>
              <a:rPr lang="ko-KR" altLang="en-US" sz="1600" b="1" dirty="0" err="1" smtClean="0"/>
              <a:t>일일생산계획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067695"/>
            <a:ext cx="7123814" cy="35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2097116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품목대분류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2097116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품목소분류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37735" y="1771711"/>
            <a:ext cx="80377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담당자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2097116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2097116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안전재고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798939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881618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091981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23728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2091981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02976" y="2770070"/>
            <a:ext cx="575060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488006, </a:t>
            </a:r>
            <a:r>
              <a:rPr lang="ko-KR" altLang="en-US" sz="1200" b="1" dirty="0" smtClean="0"/>
              <a:t>육포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10, 1755, 0, 0,0,0,0,0,0,0,0 ~~ 0,0,0,0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6841788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420910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57590" y="547316"/>
            <a:ext cx="89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품목분</a:t>
            </a:r>
            <a:r>
              <a:rPr lang="ko-KR" altLang="en-US" sz="1200" b="1" dirty="0"/>
              <a:t>류</a:t>
            </a:r>
            <a:endParaRPr lang="ko-KR" alt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66860" y="2097116"/>
            <a:ext cx="72865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현재고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398693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2120" y="5402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품목유형</a:t>
            </a:r>
            <a:endParaRPr lang="ko-KR" altLang="en-US" sz="12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5131002" y="871308"/>
            <a:ext cx="1184587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16016" y="854190"/>
            <a:ext cx="54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규</a:t>
            </a:r>
            <a:r>
              <a:rPr lang="ko-KR" altLang="en-US" sz="1200" b="1"/>
              <a:t>격</a:t>
            </a:r>
            <a:endParaRPr lang="ko-KR" altLang="en-US" sz="12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  <a:endParaRPr lang="ko-KR" altLang="en-US" b="1" dirty="0"/>
          </a:p>
        </p:txBody>
      </p:sp>
      <p:sp>
        <p:nvSpPr>
          <p:cNvPr id="79" name="직사각형 78"/>
          <p:cNvSpPr/>
          <p:nvPr/>
        </p:nvSpPr>
        <p:spPr>
          <a:xfrm>
            <a:off x="7674600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323186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10800000">
            <a:off x="8092356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8740942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289874" y="2097116"/>
            <a:ext cx="72865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월합계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733" y="2388015"/>
            <a:ext cx="8168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89873" y="2388015"/>
            <a:ext cx="72411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3899" y="2355726"/>
            <a:ext cx="182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~~~~~~~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020186" y="2575486"/>
            <a:ext cx="7123814" cy="7883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생</a:t>
            </a:r>
            <a:r>
              <a:rPr lang="ko-KR" altLang="en-US" sz="1600" b="1" dirty="0">
                <a:solidFill>
                  <a:schemeClr val="bg1"/>
                </a:solidFill>
              </a:rPr>
              <a:t>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생산계획등록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작업지시등록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생산실적조</a:t>
            </a:r>
            <a:r>
              <a:rPr lang="ko-KR" altLang="en-US" sz="1200" b="1" dirty="0"/>
              <a:t>회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생산불량현황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기간별생산현황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작업지시등록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지</a:t>
            </a:r>
            <a:r>
              <a:rPr lang="ko-KR" altLang="en-US" sz="1200" b="1" dirty="0"/>
              <a:t>시</a:t>
            </a:r>
            <a:r>
              <a:rPr lang="ko-KR" altLang="en-US" sz="1200" b="1" dirty="0" smtClean="0"/>
              <a:t>일자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5435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작업지시 편성목록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917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2014871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상태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2014871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2014871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2014871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020369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지시번</a:t>
            </a:r>
            <a:r>
              <a:rPr lang="ko-KR" altLang="en-US" sz="1200" b="1" dirty="0">
                <a:solidFill>
                  <a:schemeClr val="bg1"/>
                </a:solidFill>
              </a:rPr>
              <a:t>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2020369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24361" y="3363838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WO2025, 2020-08-14, </a:t>
            </a:r>
            <a:r>
              <a:rPr lang="ko-KR" altLang="en-US" sz="1200" b="1" dirty="0" err="1" smtClean="0"/>
              <a:t>가동중</a:t>
            </a:r>
            <a:r>
              <a:rPr lang="en-US" altLang="ko-KR" sz="1200" b="1" dirty="0" smtClean="0"/>
              <a:t>, 488344, </a:t>
            </a:r>
            <a:r>
              <a:rPr lang="ko-KR" altLang="en-US" sz="1200" b="1" dirty="0" err="1" smtClean="0"/>
              <a:t>쌈장맛육포</a:t>
            </a:r>
            <a:r>
              <a:rPr lang="en-US" altLang="ko-KR" sz="1200" b="1" dirty="0" smtClean="0"/>
              <a:t>, 35,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</a:t>
            </a:r>
            <a:r>
              <a:rPr lang="ko-KR" altLang="en-US" sz="1200" b="1" dirty="0" err="1" smtClean="0"/>
              <a:t>라우팅</a:t>
            </a:r>
            <a:r>
              <a:rPr lang="en-US" altLang="ko-KR" sz="1200" b="1" dirty="0" smtClean="0"/>
              <a:t>1STEP, </a:t>
            </a:r>
            <a:r>
              <a:rPr lang="ko-KR" altLang="en-US" sz="1200" b="1" dirty="0" err="1" smtClean="0"/>
              <a:t>가공및포장</a:t>
            </a:r>
            <a:r>
              <a:rPr lang="en-US" altLang="ko-KR" sz="1200" b="1" dirty="0" smtClean="0"/>
              <a:t>, </a:t>
            </a:r>
          </a:p>
          <a:p>
            <a:r>
              <a:rPr lang="ko-KR" altLang="en-US" sz="1200" b="1" dirty="0" smtClean="0"/>
              <a:t>사용</a:t>
            </a:r>
            <a:r>
              <a:rPr lang="en-US" altLang="ko-KR" sz="1200" b="1" dirty="0" smtClean="0"/>
              <a:t>, 0,1,  </a:t>
            </a:r>
            <a:r>
              <a:rPr lang="ko-KR" altLang="en-US" sz="1200" b="1" dirty="0" smtClean="0"/>
              <a:t>실린더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호</a:t>
            </a:r>
            <a:r>
              <a:rPr lang="en-US" altLang="ko-KR" sz="1200" b="1" dirty="0" smtClean="0"/>
              <a:t>, 253, “” 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6841788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40295" y="536683"/>
            <a:ext cx="55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공정</a:t>
            </a:r>
            <a:endParaRPr lang="ko-KR" alt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66860" y="2014871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  <a:endParaRPr lang="ko-KR" altLang="en-US" b="1" dirty="0"/>
          </a:p>
        </p:txBody>
      </p:sp>
      <p:sp>
        <p:nvSpPr>
          <p:cNvPr id="79" name="직사각형 78"/>
          <p:cNvSpPr/>
          <p:nvPr/>
        </p:nvSpPr>
        <p:spPr>
          <a:xfrm>
            <a:off x="6300192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678977" y="574365"/>
            <a:ext cx="951024" cy="210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10800000">
            <a:off x="6717948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8475252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104732" y="2676057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라우팅코</a:t>
            </a:r>
            <a:r>
              <a:rPr lang="ko-KR" altLang="en-US" sz="1200" b="1" dirty="0" err="1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2839" y="1739553"/>
            <a:ext cx="370241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5448" y="536683"/>
            <a:ext cx="80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지시번</a:t>
            </a:r>
            <a:r>
              <a:rPr lang="ko-KR" altLang="en-US" sz="1200" b="1"/>
              <a:t>호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5228927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60603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5813718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45390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9" y="2676057"/>
            <a:ext cx="68736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44165" y="2676057"/>
            <a:ext cx="8345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설비사용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73505" y="2676057"/>
            <a:ext cx="53951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최종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15764" y="2676057"/>
            <a:ext cx="83912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공정순번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04356" y="2400382"/>
            <a:ext cx="405053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200" b="1" dirty="0">
                <a:solidFill>
                  <a:schemeClr val="bg1"/>
                </a:solidFill>
              </a:rPr>
              <a:t>정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59044" y="2400383"/>
            <a:ext cx="782808" cy="5526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설비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945852" y="2400383"/>
            <a:ext cx="866507" cy="5526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지시수량</a:t>
            </a:r>
            <a:endParaRPr lang="ko-KR" altLang="en-US" sz="12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7817721" y="2400383"/>
            <a:ext cx="866507" cy="5526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우선수량</a:t>
            </a:r>
            <a:endParaRPr lang="ko-KR" altLang="en-US" sz="12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7372540" y="1326213"/>
            <a:ext cx="1000783" cy="299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 적용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8425163" y="1326213"/>
            <a:ext cx="611333" cy="299110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10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020186" y="2575486"/>
            <a:ext cx="7123814" cy="7883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생</a:t>
            </a:r>
            <a:r>
              <a:rPr lang="ko-KR" altLang="en-US" sz="1600" b="1" dirty="0">
                <a:solidFill>
                  <a:schemeClr val="bg1"/>
                </a:solidFill>
              </a:rPr>
              <a:t>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생산계획등록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작업지시등록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생산실적조</a:t>
            </a:r>
            <a:r>
              <a:rPr lang="ko-KR" altLang="en-US" sz="1200" b="1" dirty="0">
                <a:solidFill>
                  <a:srgbClr val="C00000"/>
                </a:solidFill>
              </a:rPr>
              <a:t>회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생산불량현황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기간별생산현황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생산실적조회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지</a:t>
            </a:r>
            <a:r>
              <a:rPr lang="ko-KR" altLang="en-US" sz="1200" b="1" dirty="0"/>
              <a:t>시</a:t>
            </a:r>
            <a:r>
              <a:rPr lang="ko-KR" altLang="en-US" sz="1200" b="1" dirty="0" smtClean="0"/>
              <a:t>일자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5435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생산실적 상세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917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2014871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상태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2014871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2014871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2014871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020369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지시번</a:t>
            </a:r>
            <a:r>
              <a:rPr lang="ko-KR" altLang="en-US" sz="1200" b="1" dirty="0">
                <a:solidFill>
                  <a:schemeClr val="bg1"/>
                </a:solidFill>
              </a:rPr>
              <a:t>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2020369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24361" y="3363838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WO2025, 2020-08-14, </a:t>
            </a:r>
            <a:r>
              <a:rPr lang="ko-KR" altLang="en-US" sz="1200" b="1" dirty="0" err="1" smtClean="0"/>
              <a:t>가동중</a:t>
            </a:r>
            <a:r>
              <a:rPr lang="en-US" altLang="ko-KR" sz="1200" b="1" dirty="0" smtClean="0"/>
              <a:t>, 488344, </a:t>
            </a:r>
            <a:r>
              <a:rPr lang="ko-KR" altLang="en-US" sz="1200" b="1" dirty="0" err="1" smtClean="0"/>
              <a:t>쌈장맛육포</a:t>
            </a:r>
            <a:r>
              <a:rPr lang="en-US" altLang="ko-KR" sz="1200" b="1" dirty="0" smtClean="0"/>
              <a:t>, 35,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</a:t>
            </a:r>
            <a:r>
              <a:rPr lang="ko-KR" altLang="en-US" sz="1200" b="1" dirty="0" err="1" smtClean="0"/>
              <a:t>라우팅</a:t>
            </a:r>
            <a:r>
              <a:rPr lang="en-US" altLang="ko-KR" sz="1200" b="1" dirty="0" smtClean="0"/>
              <a:t>1STEP, </a:t>
            </a:r>
            <a:r>
              <a:rPr lang="ko-KR" altLang="en-US" sz="1200" b="1" dirty="0" err="1" smtClean="0"/>
              <a:t>가공및포장</a:t>
            </a:r>
            <a:r>
              <a:rPr lang="en-US" altLang="ko-KR" sz="1200" b="1" dirty="0" smtClean="0"/>
              <a:t>, </a:t>
            </a:r>
          </a:p>
          <a:p>
            <a:r>
              <a:rPr lang="ko-KR" altLang="en-US" sz="1200" b="1" dirty="0" smtClean="0"/>
              <a:t>사용</a:t>
            </a:r>
            <a:r>
              <a:rPr lang="en-US" altLang="ko-KR" sz="1200" b="1" dirty="0" smtClean="0"/>
              <a:t>, 0,1,  </a:t>
            </a:r>
            <a:r>
              <a:rPr lang="ko-KR" altLang="en-US" sz="1200" b="1" dirty="0" smtClean="0"/>
              <a:t>실린더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호</a:t>
            </a:r>
            <a:r>
              <a:rPr lang="en-US" altLang="ko-KR" sz="1200" b="1" dirty="0" smtClean="0"/>
              <a:t>, 253, “” 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6841788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40295" y="536683"/>
            <a:ext cx="55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공정</a:t>
            </a:r>
            <a:endParaRPr lang="ko-KR" alt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66860" y="2014871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  <a:endParaRPr lang="ko-KR" altLang="en-US" b="1" dirty="0"/>
          </a:p>
        </p:txBody>
      </p:sp>
      <p:sp>
        <p:nvSpPr>
          <p:cNvPr id="79" name="직사각형 78"/>
          <p:cNvSpPr/>
          <p:nvPr/>
        </p:nvSpPr>
        <p:spPr>
          <a:xfrm>
            <a:off x="6300192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678977" y="574365"/>
            <a:ext cx="951024" cy="210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10800000">
            <a:off x="6717948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8475252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104732" y="2676057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라우팅코</a:t>
            </a:r>
            <a:r>
              <a:rPr lang="ko-KR" altLang="en-US" sz="1200" b="1" dirty="0" err="1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2839" y="1739553"/>
            <a:ext cx="370241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5448" y="536683"/>
            <a:ext cx="80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지시번</a:t>
            </a:r>
            <a:r>
              <a:rPr lang="ko-KR" altLang="en-US" sz="1200" b="1"/>
              <a:t>호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5228927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60603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5813718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45390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9" y="2676057"/>
            <a:ext cx="68736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44165" y="2676057"/>
            <a:ext cx="8345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설비사용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73505" y="2676057"/>
            <a:ext cx="53951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최종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15764" y="2676057"/>
            <a:ext cx="83912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공정순번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04356" y="2400382"/>
            <a:ext cx="405053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200" b="1" dirty="0">
                <a:solidFill>
                  <a:schemeClr val="bg1"/>
                </a:solidFill>
              </a:rPr>
              <a:t>정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정보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59044" y="2400383"/>
            <a:ext cx="782808" cy="5526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설비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945852" y="2400383"/>
            <a:ext cx="866507" cy="5526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지시수량</a:t>
            </a:r>
            <a:endParaRPr lang="ko-KR" altLang="en-US" sz="12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7817721" y="2400383"/>
            <a:ext cx="866507" cy="5526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우선수량</a:t>
            </a:r>
            <a:endParaRPr lang="ko-KR" altLang="en-US" sz="12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7372540" y="1326213"/>
            <a:ext cx="1000783" cy="299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품목 적용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8425163" y="1326213"/>
            <a:ext cx="611333" cy="299110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2509320" y="1258795"/>
            <a:ext cx="6174908" cy="3185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페이지 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Error</a:t>
            </a:r>
            <a:endParaRPr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생</a:t>
            </a:r>
            <a:r>
              <a:rPr lang="ko-KR" altLang="en-US" sz="1600" b="1" dirty="0">
                <a:solidFill>
                  <a:schemeClr val="bg1"/>
                </a:solidFill>
              </a:rPr>
              <a:t>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생산계획등록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작업지시등록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생산실적조</a:t>
            </a:r>
            <a:r>
              <a:rPr lang="ko-KR" altLang="en-US" sz="1200" b="1" dirty="0"/>
              <a:t>회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생산불량현황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기간별생산현황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생산불량현황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작업일자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329983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작업지시별</a:t>
            </a:r>
            <a:r>
              <a:rPr lang="ko-KR" altLang="en-US" sz="1600" b="1" dirty="0" smtClean="0"/>
              <a:t> 불량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917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작업일자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715766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WO2007017 , </a:t>
            </a:r>
            <a:r>
              <a:rPr lang="ko-KR" altLang="en-US" sz="1200" b="1" dirty="0" smtClean="0"/>
              <a:t>가공 및 </a:t>
            </a:r>
            <a:r>
              <a:rPr lang="ko-KR" altLang="en-US" sz="1200" b="1" dirty="0" smtClean="0"/>
              <a:t>포장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실린더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호</a:t>
            </a:r>
            <a:r>
              <a:rPr lang="en-US" altLang="ko-KR" sz="1200" b="1" dirty="0" smtClean="0"/>
              <a:t>, 488179, </a:t>
            </a:r>
            <a:r>
              <a:rPr lang="ko-KR" altLang="en-US" sz="1200" b="1" dirty="0" err="1" smtClean="0"/>
              <a:t>우육포</a:t>
            </a:r>
            <a:r>
              <a:rPr lang="en-US" altLang="ko-KR" sz="1200" b="1" dirty="0" smtClean="0"/>
              <a:t>, 2020-07-30 17:27:53,</a:t>
            </a:r>
          </a:p>
          <a:p>
            <a:r>
              <a:rPr lang="ko-KR" altLang="en-US" sz="1200" b="1" dirty="0" smtClean="0"/>
              <a:t>이물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알갱이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불량</a:t>
            </a:r>
            <a:r>
              <a:rPr lang="en-US" altLang="ko-KR" sz="1200" b="1" dirty="0" smtClean="0"/>
              <a:t>, 5,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SV20070076, B20070088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7596336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40295" y="536683"/>
            <a:ext cx="55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공정</a:t>
            </a:r>
            <a:endParaRPr lang="ko-KR" alt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발생시간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00192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10800000">
            <a:off x="6717948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28927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60603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5813718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45390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40" y="2129069"/>
            <a:ext cx="122285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바코</a:t>
            </a:r>
            <a:r>
              <a:rPr lang="ko-KR" altLang="en-US" sz="1200" b="1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5852" y="534134"/>
            <a:ext cx="802633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불량</a:t>
            </a:r>
            <a:r>
              <a:rPr lang="ko-KR" altLang="en-US" sz="1200" b="1"/>
              <a:t>명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7667262" y="576056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생</a:t>
            </a:r>
            <a:r>
              <a:rPr lang="ko-KR" altLang="en-US" sz="1600" b="1" dirty="0">
                <a:solidFill>
                  <a:schemeClr val="bg1"/>
                </a:solidFill>
              </a:rPr>
              <a:t>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생산계획등록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작업지시등록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생산실적조</a:t>
            </a:r>
            <a:r>
              <a:rPr lang="ko-KR" altLang="en-US" sz="1200" b="1" dirty="0"/>
              <a:t>회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생산불량현황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비가동현황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기간별생산현황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비가동현</a:t>
            </a:r>
            <a:r>
              <a:rPr lang="ko-KR" altLang="en-US" sz="1600" b="1" dirty="0" err="1"/>
              <a:t>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작업일자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329983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작업지시별</a:t>
            </a:r>
            <a:r>
              <a:rPr lang="ko-KR" altLang="en-US" sz="1600" b="1" dirty="0" smtClean="0"/>
              <a:t> 불량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917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작업일자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715766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WO2007017 , </a:t>
            </a:r>
            <a:r>
              <a:rPr lang="ko-KR" altLang="en-US" sz="1200" b="1" dirty="0" smtClean="0"/>
              <a:t>가공 및 </a:t>
            </a:r>
            <a:r>
              <a:rPr lang="ko-KR" altLang="en-US" sz="1200" b="1" dirty="0" smtClean="0"/>
              <a:t>포장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실린더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호</a:t>
            </a:r>
            <a:r>
              <a:rPr lang="en-US" altLang="ko-KR" sz="1200" b="1" dirty="0" smtClean="0"/>
              <a:t>, 488179, </a:t>
            </a:r>
            <a:r>
              <a:rPr lang="ko-KR" altLang="en-US" sz="1200" b="1" dirty="0" err="1" smtClean="0"/>
              <a:t>우육포</a:t>
            </a:r>
            <a:r>
              <a:rPr lang="en-US" altLang="ko-KR" sz="1200" b="1" dirty="0" smtClean="0"/>
              <a:t>, 2020-07-30 17:27:53,</a:t>
            </a:r>
          </a:p>
          <a:p>
            <a:r>
              <a:rPr lang="ko-KR" altLang="en-US" sz="1200" b="1" dirty="0" smtClean="0"/>
              <a:t>이물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알갱이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불량</a:t>
            </a:r>
            <a:r>
              <a:rPr lang="en-US" altLang="ko-KR" sz="1200" b="1" dirty="0" smtClean="0"/>
              <a:t>, 5,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SV20070076, B20070088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7596336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40295" y="536683"/>
            <a:ext cx="55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공정</a:t>
            </a:r>
            <a:endParaRPr lang="ko-KR" alt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발생시간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00192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10800000">
            <a:off x="6717948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28927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60603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5813718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45390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40" y="2129069"/>
            <a:ext cx="122285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바코</a:t>
            </a:r>
            <a:r>
              <a:rPr lang="ko-KR" altLang="en-US" sz="1200" b="1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5852" y="534134"/>
            <a:ext cx="802633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불량</a:t>
            </a:r>
            <a:r>
              <a:rPr lang="ko-KR" altLang="en-US" sz="1200" b="1"/>
              <a:t>명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7667262" y="576056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09320" y="1258795"/>
            <a:ext cx="6174908" cy="3185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페이지 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Error</a:t>
            </a:r>
            <a:endParaRPr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생</a:t>
            </a:r>
            <a:r>
              <a:rPr lang="ko-KR" altLang="en-US" sz="1600" b="1" dirty="0">
                <a:solidFill>
                  <a:schemeClr val="bg1"/>
                </a:solidFill>
              </a:rPr>
              <a:t>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생산계획등록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작업지시등록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생산실적조</a:t>
            </a:r>
            <a:r>
              <a:rPr lang="ko-KR" altLang="en-US" sz="1200" b="1" dirty="0"/>
              <a:t>회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생산불량현황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기간별생산현황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기간별생산현황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작업일자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329983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작업지시별</a:t>
            </a:r>
            <a:r>
              <a:rPr lang="ko-KR" altLang="en-US" sz="1600" b="1" dirty="0" smtClean="0"/>
              <a:t> 불량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917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작업일자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지시번호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715766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WO2007017 , </a:t>
            </a:r>
            <a:r>
              <a:rPr lang="ko-KR" altLang="en-US" sz="1200" b="1" dirty="0" smtClean="0"/>
              <a:t>가공 및 </a:t>
            </a:r>
            <a:r>
              <a:rPr lang="ko-KR" altLang="en-US" sz="1200" b="1" dirty="0" smtClean="0"/>
              <a:t>포장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실린더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호</a:t>
            </a:r>
            <a:r>
              <a:rPr lang="en-US" altLang="ko-KR" sz="1200" b="1" dirty="0" smtClean="0"/>
              <a:t>, 488179, </a:t>
            </a:r>
            <a:r>
              <a:rPr lang="ko-KR" altLang="en-US" sz="1200" b="1" dirty="0" err="1" smtClean="0"/>
              <a:t>우육포</a:t>
            </a:r>
            <a:r>
              <a:rPr lang="en-US" altLang="ko-KR" sz="1200" b="1" dirty="0" smtClean="0"/>
              <a:t>, 2020-07-30 17:27:53,</a:t>
            </a:r>
          </a:p>
          <a:p>
            <a:r>
              <a:rPr lang="ko-KR" altLang="en-US" sz="1200" b="1" dirty="0" smtClean="0"/>
              <a:t>이물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알갱이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불량</a:t>
            </a:r>
            <a:r>
              <a:rPr lang="en-US" altLang="ko-KR" sz="1200" b="1" dirty="0" smtClean="0"/>
              <a:t>, 5,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SV20070076, B20070088</a:t>
            </a:r>
            <a:endParaRPr lang="ko-KR" altLang="en-US" sz="12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7596336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40295" y="536683"/>
            <a:ext cx="55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공정</a:t>
            </a:r>
            <a:endParaRPr lang="ko-KR" alt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발생시간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00192" y="574364"/>
            <a:ext cx="592293" cy="223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이등변 삼각형 83"/>
          <p:cNvSpPr/>
          <p:nvPr/>
        </p:nvSpPr>
        <p:spPr>
          <a:xfrm rot="10800000">
            <a:off x="6717948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28927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60603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5813718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45390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40" y="2129069"/>
            <a:ext cx="122285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바코</a:t>
            </a:r>
            <a:r>
              <a:rPr lang="ko-KR" altLang="en-US" sz="1200" b="1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5852" y="534134"/>
            <a:ext cx="802633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불량</a:t>
            </a:r>
            <a:r>
              <a:rPr lang="ko-KR" altLang="en-US" sz="1200" b="1"/>
              <a:t>명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7667262" y="576056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09320" y="1258795"/>
            <a:ext cx="6174908" cy="3185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페이지 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Error</a:t>
            </a:r>
            <a:endParaRPr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고객사정보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품목정보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보관창고정보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공정정보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설비정보등록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비가동유형정보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644509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8367523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닫</a:t>
            </a:r>
            <a:r>
              <a:rPr lang="ko-KR" altLang="en-US" b="1" dirty="0"/>
              <a:t>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67744" y="83369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거래처등록</a:t>
            </a:r>
            <a:endParaRPr lang="ko-KR" alt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101874" y="982268"/>
            <a:ext cx="99112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거래처코드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211961" y="584605"/>
            <a:ext cx="99112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거래처유형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183259" y="969852"/>
            <a:ext cx="99112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거래처명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※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74634" y="967296"/>
            <a:ext cx="1054966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사업자번호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116468" y="1477661"/>
            <a:ext cx="87135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대표자명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16468" y="3219822"/>
            <a:ext cx="99112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EMAIL</a:t>
            </a:r>
            <a:endParaRPr lang="ko-KR" altLang="en-US" sz="1200" b="1" dirty="0"/>
          </a:p>
        </p:txBody>
      </p:sp>
      <p:sp>
        <p:nvSpPr>
          <p:cNvPr id="93" name="직사각형 92"/>
          <p:cNvSpPr/>
          <p:nvPr/>
        </p:nvSpPr>
        <p:spPr>
          <a:xfrm>
            <a:off x="2116469" y="17465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257333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103420" y="2517160"/>
            <a:ext cx="766930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전화</a:t>
            </a:r>
            <a:endParaRPr lang="ko-KR" altLang="en-US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103421" y="3555110"/>
            <a:ext cx="108041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금융기관</a:t>
            </a:r>
            <a:endParaRPr lang="ko-KR" altLang="en-US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818554" y="587254"/>
            <a:ext cx="99112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사용여부</a:t>
            </a:r>
            <a:endParaRPr lang="ko-KR" alt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102827" y="595728"/>
            <a:ext cx="524738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</a:t>
            </a:r>
            <a:r>
              <a:rPr lang="ko-KR" altLang="en-US" sz="1200" b="1" dirty="0"/>
              <a:t>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67893" y="595728"/>
            <a:ext cx="146356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0800000">
            <a:off x="3949381" y="670066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054470" y="1475181"/>
            <a:ext cx="14541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211961" y="975592"/>
            <a:ext cx="891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중복체크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5251605" y="595728"/>
            <a:ext cx="146356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 rot="10800000">
            <a:off x="6511827" y="670066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158696" y="409487"/>
            <a:ext cx="171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매입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매출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기타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48151" y="585094"/>
            <a:ext cx="95950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789561" y="566559"/>
            <a:ext cx="104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사용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227169" y="971633"/>
            <a:ext cx="86511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305726" y="969852"/>
            <a:ext cx="52537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101874" y="1379513"/>
            <a:ext cx="69346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72000" y="1477661"/>
            <a:ext cx="67960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업</a:t>
            </a:r>
            <a:r>
              <a:rPr lang="ko-KR" altLang="en-US" sz="1200" b="1" dirty="0"/>
              <a:t>태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364088" y="1475181"/>
            <a:ext cx="11643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02379" y="1477661"/>
            <a:ext cx="711737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업종</a:t>
            </a:r>
            <a:endParaRPr lang="ko-KR" altLang="en-US" sz="12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7380313" y="1475181"/>
            <a:ext cx="142734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054470" y="1826055"/>
            <a:ext cx="95950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2103420" y="1828615"/>
            <a:ext cx="884403" cy="582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80443" y="975451"/>
            <a:ext cx="95950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4063098" y="1821030"/>
            <a:ext cx="89112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찾기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054470" y="2134400"/>
            <a:ext cx="577663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103420" y="2889300"/>
            <a:ext cx="153247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담당자 </a:t>
            </a:r>
            <a:r>
              <a:rPr lang="en-US" altLang="ko-KR" sz="1200" b="1" dirty="0" smtClean="0"/>
              <a:t>phone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126798" y="2517160"/>
            <a:ext cx="766930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Fax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118200" y="2889300"/>
            <a:ext cx="1037976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담당자명</a:t>
            </a:r>
            <a:endParaRPr lang="ko-KR" altLang="en-US" sz="12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920" y="2510774"/>
            <a:ext cx="214117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971465" y="2510774"/>
            <a:ext cx="17876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679119" y="2889299"/>
            <a:ext cx="138197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199036" y="2889299"/>
            <a:ext cx="156003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165421" y="3219822"/>
            <a:ext cx="138197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607518" y="3233722"/>
            <a:ext cx="1286210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이메일</a:t>
            </a:r>
            <a:r>
              <a:rPr lang="en-US" altLang="ko-KR" sz="1200" b="1" dirty="0" smtClean="0"/>
              <a:t>_</a:t>
            </a:r>
            <a:r>
              <a:rPr lang="ko-KR" altLang="en-US" sz="1200" b="1" dirty="0" smtClean="0"/>
              <a:t>계산서</a:t>
            </a:r>
            <a:endParaRPr lang="ko-KR" altLang="en-US" sz="12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5951151" y="3219822"/>
            <a:ext cx="138197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219121" y="3546454"/>
            <a:ext cx="11509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427984" y="3547744"/>
            <a:ext cx="108041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예금주</a:t>
            </a:r>
            <a:endParaRPr lang="ko-KR" altLang="en-US" sz="12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5558846" y="3539088"/>
            <a:ext cx="138197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988374" y="3551987"/>
            <a:ext cx="859778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계좌번호</a:t>
            </a:r>
            <a:endParaRPr lang="ko-KR" altLang="en-US" sz="1200" b="1" dirty="0"/>
          </a:p>
        </p:txBody>
      </p:sp>
      <p:sp>
        <p:nvSpPr>
          <p:cNvPr id="129" name="직사각형 128"/>
          <p:cNvSpPr/>
          <p:nvPr/>
        </p:nvSpPr>
        <p:spPr>
          <a:xfrm>
            <a:off x="7884369" y="3543331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2094252" y="3887183"/>
            <a:ext cx="108041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거래시작일</a:t>
            </a:r>
            <a:endParaRPr lang="ko-KR" altLang="en-US" sz="12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3209952" y="3878527"/>
            <a:ext cx="11509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calendar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418815" y="3879817"/>
            <a:ext cx="108041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거래종료</a:t>
            </a:r>
            <a:r>
              <a:rPr lang="ko-KR" altLang="en-US" sz="1200" b="1" dirty="0"/>
              <a:t>일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5559747" y="3878527"/>
            <a:ext cx="11509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calendar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97990" y="4199111"/>
            <a:ext cx="108041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비고</a:t>
            </a:r>
            <a:endParaRPr lang="ko-KR" altLang="en-US" sz="1200" b="1" dirty="0"/>
          </a:p>
        </p:txBody>
      </p:sp>
      <p:sp>
        <p:nvSpPr>
          <p:cNvPr id="135" name="직사각형 134"/>
          <p:cNvSpPr/>
          <p:nvPr/>
        </p:nvSpPr>
        <p:spPr>
          <a:xfrm>
            <a:off x="3214481" y="4198858"/>
            <a:ext cx="581138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91534" y="4515966"/>
            <a:ext cx="1080415" cy="276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파일첨부</a:t>
            </a:r>
            <a:endParaRPr lang="ko-KR" altLang="en-US" sz="1200" b="1" dirty="0"/>
          </a:p>
        </p:txBody>
      </p:sp>
      <p:sp>
        <p:nvSpPr>
          <p:cNvPr id="137" name="직사각형 136"/>
          <p:cNvSpPr/>
          <p:nvPr/>
        </p:nvSpPr>
        <p:spPr>
          <a:xfrm>
            <a:off x="3214481" y="4517834"/>
            <a:ext cx="581138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Choose a File or Drag it here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530120" y="1772849"/>
            <a:ext cx="3850193" cy="211433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/>
              <a:t>신규 </a:t>
            </a:r>
            <a:r>
              <a:rPr lang="en-US" altLang="ko-KR" sz="4400" b="1" dirty="0" smtClean="0"/>
              <a:t>POP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7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품질관리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원료육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입고검사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78" y="758003"/>
            <a:ext cx="165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부자재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재료입고검</a:t>
            </a:r>
            <a:r>
              <a:rPr lang="ko-KR" altLang="en-US" sz="1200" b="1" dirty="0"/>
              <a:t>사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금속검출검사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완제품출하검사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6"/>
            <a:ext cx="114252" cy="751188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40898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원료육</a:t>
            </a:r>
            <a:r>
              <a:rPr lang="ko-KR" altLang="en-US" sz="1600" b="1" dirty="0" smtClean="0"/>
              <a:t> 입고검사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입고일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58427" y="92458"/>
            <a:ext cx="1240530" cy="29911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검사완료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검사대상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974181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BJB0002 , </a:t>
            </a:r>
            <a:r>
              <a:rPr lang="ko-KR" altLang="en-US" sz="1200" b="1" dirty="0" err="1" smtClean="0"/>
              <a:t>몽고순간장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혼합간장</a:t>
            </a:r>
            <a:r>
              <a:rPr lang="en-US" altLang="ko-KR" sz="1200" b="1" dirty="0" smtClean="0"/>
              <a:t>)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부재료</a:t>
            </a:r>
            <a:r>
              <a:rPr lang="en-US" altLang="ko-KR" sz="1200" b="1" dirty="0" smtClean="0"/>
              <a:t>, 15Kg/</a:t>
            </a:r>
            <a:r>
              <a:rPr lang="ko-KR" altLang="en-US" sz="1200" b="1" dirty="0" smtClean="0"/>
              <a:t>포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이마트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자재창고</a:t>
            </a:r>
            <a:r>
              <a:rPr lang="en-US" altLang="ko-KR" sz="1200" b="1" dirty="0" smtClean="0"/>
              <a:t>, SV21446,</a:t>
            </a:r>
          </a:p>
          <a:p>
            <a:r>
              <a:rPr lang="en-US" altLang="ko-KR" sz="1200" b="1" dirty="0" smtClean="0"/>
              <a:t>B200701, 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(EA), </a:t>
            </a:r>
            <a:r>
              <a:rPr lang="ko-KR" altLang="en-US" sz="1200" b="1" dirty="0" smtClean="0"/>
              <a:t>샘플링검사</a:t>
            </a:r>
            <a:r>
              <a:rPr lang="en-US" altLang="ko-KR" sz="1200" b="1" dirty="0" smtClean="0"/>
              <a:t>, 2020-07-30, </a:t>
            </a:r>
            <a:r>
              <a:rPr lang="ko-KR" altLang="en-US" sz="1200" b="1" dirty="0" smtClean="0"/>
              <a:t>불합격</a:t>
            </a:r>
            <a:r>
              <a:rPr lang="en-US" altLang="ko-KR" sz="1200" b="1" dirty="0" smtClean="0"/>
              <a:t>, 125, 5, 120, N, N, System </a:t>
            </a:r>
            <a:endParaRPr lang="ko-KR" altLang="en-US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32462" y="867003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8184" y="843558"/>
            <a:ext cx="68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거래처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7417253" y="867003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48925" y="859185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2109" y="854191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규격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5177182" y="881300"/>
            <a:ext cx="991021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464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608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검사결과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81400" y="2129069"/>
            <a:ext cx="8033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0764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9712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합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08661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29387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성적서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50112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6419" y="100982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>
          <a:xfrm>
            <a:off x="7052536" y="100982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5631219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5480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품질관리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원료육</a:t>
            </a:r>
            <a:r>
              <a:rPr lang="ko-KR" altLang="en-US" sz="1200" b="1" dirty="0" smtClean="0"/>
              <a:t> 입고검사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8" y="758003"/>
            <a:ext cx="165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부자재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재료입고검</a:t>
            </a:r>
            <a:r>
              <a:rPr lang="ko-KR" altLang="en-US" sz="1200" b="1" dirty="0">
                <a:solidFill>
                  <a:srgbClr val="C00000"/>
                </a:solidFill>
              </a:rPr>
              <a:t>사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금속검출검사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완제품출하검사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6"/>
            <a:ext cx="114252" cy="751188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40898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39752" y="72956"/>
            <a:ext cx="221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부자재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재료입고검사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입고일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58427" y="92458"/>
            <a:ext cx="1240530" cy="29911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검사완료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검사대상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974181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BJB0002 , </a:t>
            </a:r>
            <a:r>
              <a:rPr lang="ko-KR" altLang="en-US" sz="1200" b="1" dirty="0" err="1" smtClean="0"/>
              <a:t>몽고순간장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혼합간장</a:t>
            </a:r>
            <a:r>
              <a:rPr lang="en-US" altLang="ko-KR" sz="1200" b="1" dirty="0" smtClean="0"/>
              <a:t>)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부재료</a:t>
            </a:r>
            <a:r>
              <a:rPr lang="en-US" altLang="ko-KR" sz="1200" b="1" dirty="0" smtClean="0"/>
              <a:t>, 15Kg/</a:t>
            </a:r>
            <a:r>
              <a:rPr lang="ko-KR" altLang="en-US" sz="1200" b="1" dirty="0" smtClean="0"/>
              <a:t>포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이마트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자재창고</a:t>
            </a:r>
            <a:r>
              <a:rPr lang="en-US" altLang="ko-KR" sz="1200" b="1" dirty="0" smtClean="0"/>
              <a:t>, SV21446,</a:t>
            </a:r>
          </a:p>
          <a:p>
            <a:r>
              <a:rPr lang="en-US" altLang="ko-KR" sz="1200" b="1" dirty="0" smtClean="0"/>
              <a:t>B200701, 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(EA), </a:t>
            </a:r>
            <a:r>
              <a:rPr lang="ko-KR" altLang="en-US" sz="1200" b="1" dirty="0" smtClean="0"/>
              <a:t>샘플링검사</a:t>
            </a:r>
            <a:r>
              <a:rPr lang="en-US" altLang="ko-KR" sz="1200" b="1" dirty="0" smtClean="0"/>
              <a:t>, 2020-07-30, </a:t>
            </a:r>
            <a:r>
              <a:rPr lang="ko-KR" altLang="en-US" sz="1200" b="1" dirty="0" smtClean="0"/>
              <a:t>불합격</a:t>
            </a:r>
            <a:r>
              <a:rPr lang="en-US" altLang="ko-KR" sz="1200" b="1" dirty="0" smtClean="0"/>
              <a:t>, 125, 5, 120, N, N, System </a:t>
            </a:r>
            <a:endParaRPr lang="ko-KR" altLang="en-US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32462" y="867003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8184" y="843558"/>
            <a:ext cx="68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거래처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7417253" y="867003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48925" y="859185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2109" y="854191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규격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5177182" y="881300"/>
            <a:ext cx="991021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464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608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검사결과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81400" y="2129069"/>
            <a:ext cx="8033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0764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9712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합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08661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29387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성적서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50112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6419" y="100982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>
          <a:xfrm>
            <a:off x="7052536" y="100982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5631219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575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품질관리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원료육</a:t>
            </a:r>
            <a:r>
              <a:rPr lang="ko-KR" altLang="en-US" sz="1200" b="1" dirty="0" smtClean="0"/>
              <a:t> 입고검사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8" y="758003"/>
            <a:ext cx="165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부자재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재료입고검</a:t>
            </a:r>
            <a:r>
              <a:rPr lang="ko-KR" altLang="en-US" sz="1200" b="1" dirty="0"/>
              <a:t>사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금속검출검사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완제품출하검사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6"/>
            <a:ext cx="114252" cy="751188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40898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97244" y="70200"/>
            <a:ext cx="221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금속검출검사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입고일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58427" y="92458"/>
            <a:ext cx="1240530" cy="29911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검사완료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검사대상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974181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BJB0002 , </a:t>
            </a:r>
            <a:r>
              <a:rPr lang="ko-KR" altLang="en-US" sz="1200" b="1" dirty="0" err="1" smtClean="0"/>
              <a:t>몽고순간장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혼합간장</a:t>
            </a:r>
            <a:r>
              <a:rPr lang="en-US" altLang="ko-KR" sz="1200" b="1" dirty="0" smtClean="0"/>
              <a:t>)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부재료</a:t>
            </a:r>
            <a:r>
              <a:rPr lang="en-US" altLang="ko-KR" sz="1200" b="1" dirty="0" smtClean="0"/>
              <a:t>, 15Kg/</a:t>
            </a:r>
            <a:r>
              <a:rPr lang="ko-KR" altLang="en-US" sz="1200" b="1" dirty="0" smtClean="0"/>
              <a:t>포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이마트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자재창고</a:t>
            </a:r>
            <a:r>
              <a:rPr lang="en-US" altLang="ko-KR" sz="1200" b="1" dirty="0" smtClean="0"/>
              <a:t>, SV21446,</a:t>
            </a:r>
          </a:p>
          <a:p>
            <a:r>
              <a:rPr lang="en-US" altLang="ko-KR" sz="1200" b="1" dirty="0" smtClean="0"/>
              <a:t>B200701, 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(EA), </a:t>
            </a:r>
            <a:r>
              <a:rPr lang="ko-KR" altLang="en-US" sz="1200" b="1" dirty="0" smtClean="0"/>
              <a:t>샘플링검사</a:t>
            </a:r>
            <a:r>
              <a:rPr lang="en-US" altLang="ko-KR" sz="1200" b="1" dirty="0" smtClean="0"/>
              <a:t>, 2020-07-30, </a:t>
            </a:r>
            <a:r>
              <a:rPr lang="ko-KR" altLang="en-US" sz="1200" b="1" dirty="0" smtClean="0"/>
              <a:t>불합격</a:t>
            </a:r>
            <a:r>
              <a:rPr lang="en-US" altLang="ko-KR" sz="1200" b="1" dirty="0" smtClean="0"/>
              <a:t>, 125, 5, 120, N, N, System </a:t>
            </a:r>
            <a:endParaRPr lang="ko-KR" altLang="en-US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32462" y="867003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8184" y="843558"/>
            <a:ext cx="68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거래처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7417253" y="867003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48925" y="859185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2109" y="854191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규격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5177182" y="881300"/>
            <a:ext cx="991021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464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608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검사결과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81400" y="2129069"/>
            <a:ext cx="8033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0764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9712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합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08661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29387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성적서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50112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6419" y="100982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>
          <a:xfrm>
            <a:off x="7052536" y="100982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5631219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583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품질관리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원료육</a:t>
            </a:r>
            <a:r>
              <a:rPr lang="ko-KR" altLang="en-US" sz="1200" b="1" dirty="0" smtClean="0"/>
              <a:t> 입고검사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8" y="758003"/>
            <a:ext cx="165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부자재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재료입고검</a:t>
            </a:r>
            <a:r>
              <a:rPr lang="ko-KR" altLang="en-US" sz="1200" b="1" dirty="0"/>
              <a:t>사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금속검출검사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완제품출하검사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6"/>
            <a:ext cx="114252" cy="751188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40898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97244" y="70200"/>
            <a:ext cx="221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완제품출하검사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56698" y="507608"/>
            <a:ext cx="7123814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629202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647947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27784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0654" y="544893"/>
            <a:ext cx="94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입고일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624649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58427" y="92458"/>
            <a:ext cx="1240530" cy="29911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검사완료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검사대상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3951" y="888269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5627" y="854191"/>
            <a:ext cx="55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08742" y="888269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40414" y="880451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6698" y="2974181"/>
            <a:ext cx="68749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2020-07-30, BJB0002 , </a:t>
            </a:r>
            <a:r>
              <a:rPr lang="ko-KR" altLang="en-US" sz="1200" b="1" dirty="0" err="1" smtClean="0"/>
              <a:t>몽고순간장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혼합간장</a:t>
            </a:r>
            <a:r>
              <a:rPr lang="en-US" altLang="ko-KR" sz="1200" b="1" dirty="0" smtClean="0"/>
              <a:t>)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부재료</a:t>
            </a:r>
            <a:r>
              <a:rPr lang="en-US" altLang="ko-KR" sz="1200" b="1" dirty="0" smtClean="0"/>
              <a:t>, 15Kg/</a:t>
            </a:r>
            <a:r>
              <a:rPr lang="ko-KR" altLang="en-US" sz="1200" b="1" dirty="0" smtClean="0"/>
              <a:t>포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이마트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자재창고</a:t>
            </a:r>
            <a:r>
              <a:rPr lang="en-US" altLang="ko-KR" sz="1200" b="1" dirty="0" smtClean="0"/>
              <a:t>, SV21446,</a:t>
            </a:r>
          </a:p>
          <a:p>
            <a:r>
              <a:rPr lang="en-US" altLang="ko-KR" sz="1200" b="1" dirty="0" smtClean="0"/>
              <a:t>B200701, 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(EA), </a:t>
            </a:r>
            <a:r>
              <a:rPr lang="ko-KR" altLang="en-US" sz="1200" b="1" dirty="0" smtClean="0"/>
              <a:t>샘플링검사</a:t>
            </a:r>
            <a:r>
              <a:rPr lang="en-US" altLang="ko-KR" sz="1200" b="1" dirty="0" smtClean="0"/>
              <a:t>, 2020-07-30, </a:t>
            </a:r>
            <a:r>
              <a:rPr lang="ko-KR" altLang="en-US" sz="1200" b="1" dirty="0" smtClean="0"/>
              <a:t>불합격</a:t>
            </a:r>
            <a:r>
              <a:rPr lang="en-US" altLang="ko-KR" sz="1200" b="1" dirty="0" smtClean="0"/>
              <a:t>, 125, 5, 120, N, N, System </a:t>
            </a:r>
            <a:endParaRPr lang="ko-KR" altLang="en-US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5025314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~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732" y="2129069"/>
            <a:ext cx="11537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51971" y="572965"/>
            <a:ext cx="376225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63267" y="572965"/>
            <a:ext cx="185138" cy="21164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: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32462" y="867003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8184" y="843558"/>
            <a:ext cx="68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거래처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7417253" y="867003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48925" y="859185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3048" y="2129069"/>
            <a:ext cx="8765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9623" y="2129069"/>
            <a:ext cx="80241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2109" y="854191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규격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5177182" y="881300"/>
            <a:ext cx="991021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464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60839" y="2129069"/>
            <a:ext cx="9163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검사결과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81400" y="2129069"/>
            <a:ext cx="8033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0764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49712" y="2469254"/>
            <a:ext cx="116228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합</a:t>
            </a:r>
            <a:r>
              <a:rPr lang="ko-KR" altLang="en-US" sz="1200" b="1" dirty="0">
                <a:solidFill>
                  <a:schemeClr val="bg1"/>
                </a:solidFill>
              </a:rPr>
              <a:t>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08661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검사내역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29387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성적서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50112" y="2469254"/>
            <a:ext cx="10207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6419" y="100982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>
          <a:xfrm>
            <a:off x="7052536" y="100982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5631219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627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</a:t>
            </a:r>
            <a:r>
              <a:rPr lang="ko-KR" altLang="en-US" sz="1600" b="1" dirty="0">
                <a:solidFill>
                  <a:schemeClr val="bg1"/>
                </a:solidFill>
              </a:rPr>
              <a:t>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설비현황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97244" y="70200"/>
            <a:ext cx="221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설비현황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7" y="507608"/>
            <a:ext cx="7123813" cy="76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8721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883446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902191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882028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7744" y="13691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검사대상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707654"/>
            <a:ext cx="7123814" cy="720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777143" y="1769029"/>
            <a:ext cx="10015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8707" y="1769029"/>
            <a:ext cx="10249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메이커명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6769" y="1769029"/>
            <a:ext cx="91047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모델명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16668" y="1769029"/>
            <a:ext cx="8584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4603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54306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1774527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13598" y="854191"/>
            <a:ext cx="87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921533" y="1774527"/>
            <a:ext cx="85560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설비명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51658" y="2051526"/>
            <a:ext cx="68749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FF00"/>
                </a:solidFill>
              </a:rPr>
              <a:t>CCP001, </a:t>
            </a:r>
            <a:r>
              <a:rPr lang="ko-KR" altLang="en-US" sz="1200" b="1" dirty="0" err="1" smtClean="0">
                <a:solidFill>
                  <a:srgbClr val="FFFF00"/>
                </a:solidFill>
              </a:rPr>
              <a:t>실린호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호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기타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66860" y="1769029"/>
            <a:ext cx="90839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구매처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295515" y="100982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7580315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2883446" y="881309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/>
        </p:nvSpPr>
        <p:spPr>
          <a:xfrm rot="10800000">
            <a:off x="3902191" y="95714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882028" y="865680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97580" y="544893"/>
            <a:ext cx="802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설비분</a:t>
            </a:r>
            <a:r>
              <a:rPr lang="ko-KR" altLang="en-US" sz="1200" b="1" dirty="0"/>
              <a:t>류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197580" y="854191"/>
            <a:ext cx="87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PLC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4967428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 rot="10800000">
            <a:off x="5986173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967428" y="881309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이등변 삼각형 115"/>
          <p:cNvSpPr/>
          <p:nvPr/>
        </p:nvSpPr>
        <p:spPr>
          <a:xfrm rot="10800000">
            <a:off x="5986173" y="935878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04845" y="544893"/>
            <a:ext cx="802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설비코드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504845" y="854191"/>
            <a:ext cx="87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설비명</a:t>
            </a:r>
            <a:endParaRPr lang="ko-KR" altLang="en-US" sz="12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7274693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7274693" y="881309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881949" y="547841"/>
            <a:ext cx="1274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전체</a:t>
            </a: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믹서기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경화기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3 Roll Mill</a:t>
            </a: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프레스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accent2"/>
                </a:solidFill>
              </a:rPr>
              <a:t>타발기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고객사정보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품목정보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보관창고정보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공정정보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설비정보등록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비가동유형정보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품목정보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56388" y="825115"/>
            <a:ext cx="91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품목유형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771800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863024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71800" y="843558"/>
            <a:ext cx="220676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59749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86964" y="824715"/>
            <a:ext cx="333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제품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반제품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원재료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</a:t>
            </a:r>
          </a:p>
          <a:p>
            <a:r>
              <a:rPr lang="en-US" altLang="ko-KR" sz="1200" b="1" dirty="0">
                <a:solidFill>
                  <a:schemeClr val="accent2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      </a:t>
            </a:r>
            <a:r>
              <a:rPr lang="ko-KR" altLang="en-US" sz="1200" b="1" dirty="0" err="1" smtClean="0">
                <a:solidFill>
                  <a:schemeClr val="accent2"/>
                </a:solidFill>
              </a:rPr>
              <a:t>부재료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상품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4730836" y="894300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30454" y="1212268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2771800" y="1264789"/>
            <a:ext cx="1800200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4391022" y="130718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5776" y="1254340"/>
            <a:ext cx="177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사용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1960" y="545293"/>
            <a:ext cx="8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품목코드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4967235" y="560128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572000" y="1203598"/>
            <a:ext cx="835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품목분류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7566860" y="835104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732907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7455921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신규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8157670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수정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5999260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677706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품</a:t>
            </a:r>
            <a:r>
              <a:rPr lang="ko-KR" altLang="en-US" sz="1600" b="1" dirty="0"/>
              <a:t>목</a:t>
            </a:r>
            <a:r>
              <a:rPr lang="ko-KR" altLang="en-US" sz="1600" b="1" dirty="0" smtClean="0"/>
              <a:t>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05766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91290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82416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68945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품목대분류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7773" y="2123571"/>
            <a:ext cx="12700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품목소분류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23048" y="2123571"/>
            <a:ext cx="76693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20187" y="2504235"/>
            <a:ext cx="7123814" cy="3133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987824" y="2470266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74670" y="2470266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61516" y="2470266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76899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85167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089978" y="2123480"/>
            <a:ext cx="94651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11677" y="2463666"/>
            <a:ext cx="8761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소요단위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02462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28184" y="537083"/>
            <a:ext cx="8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품목명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6843886" y="551918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05603" y="843558"/>
            <a:ext cx="548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 rot="10800000">
            <a:off x="5692934" y="907926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03350" y="843558"/>
            <a:ext cx="548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 rot="10800000">
            <a:off x="6290681" y="907926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129420" y="831689"/>
            <a:ext cx="2538924" cy="1091989"/>
            <a:chOff x="5777492" y="810365"/>
            <a:chExt cx="2538924" cy="1091989"/>
          </a:xfrm>
        </p:grpSpPr>
        <p:sp>
          <p:nvSpPr>
            <p:cNvPr id="91" name="TextBox 90"/>
            <p:cNvSpPr txBox="1"/>
            <p:nvPr/>
          </p:nvSpPr>
          <p:spPr>
            <a:xfrm>
              <a:off x="6465567" y="822292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전체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7994" y="810365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전체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12155" y="1059582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rgbClr val="00B050"/>
                  </a:solidFill>
                </a:rPr>
                <a:t>부원료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58683" y="1059582"/>
              <a:ext cx="1221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부재료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799838" y="1275606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포장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재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46364" y="1275606"/>
              <a:ext cx="1870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포장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재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OUT-BOX, SET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06769" y="1440888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원재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89162" y="1430255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77492" y="1625355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상품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89162" y="1621642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상품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130773" y="801026"/>
            <a:ext cx="580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규격</a:t>
            </a:r>
            <a:endParaRPr lang="ko-KR" altLang="en-US" sz="12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6344490" y="1203598"/>
            <a:ext cx="2692006" cy="276999"/>
            <a:chOff x="4788024" y="3302863"/>
            <a:chExt cx="2692006" cy="276999"/>
          </a:xfrm>
        </p:grpSpPr>
        <p:sp>
          <p:nvSpPr>
            <p:cNvPr id="110" name="직사각형 109"/>
            <p:cNvSpPr/>
            <p:nvPr/>
          </p:nvSpPr>
          <p:spPr>
            <a:xfrm>
              <a:off x="5481219" y="3336941"/>
              <a:ext cx="536426" cy="22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CODE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88024" y="3302863"/>
              <a:ext cx="704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거래처</a:t>
              </a:r>
              <a:endParaRPr lang="ko-KR" altLang="en-US" sz="12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066010" y="3336941"/>
              <a:ext cx="682348" cy="22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NAME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797682" y="3329123"/>
              <a:ext cx="682348" cy="22447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돋보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기</a:t>
              </a:r>
            </a:p>
          </p:txBody>
        </p:sp>
      </p:grpSp>
      <p:cxnSp>
        <p:nvCxnSpPr>
          <p:cNvPr id="18" name="꺾인 연결선 17"/>
          <p:cNvCxnSpPr/>
          <p:nvPr/>
        </p:nvCxnSpPr>
        <p:spPr>
          <a:xfrm rot="5400000" flipH="1" flipV="1">
            <a:off x="5017654" y="971705"/>
            <a:ext cx="233409" cy="230378"/>
          </a:xfrm>
          <a:prstGeom prst="bentConnector2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059838" y="2908569"/>
            <a:ext cx="708416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48885, </a:t>
            </a:r>
            <a:r>
              <a:rPr lang="ko-KR" altLang="en-US" sz="1200" b="1" dirty="0" smtClean="0"/>
              <a:t>코주부육포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제품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, 170,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</a:t>
            </a:r>
            <a:r>
              <a:rPr lang="ko-KR" altLang="en-US" sz="1200" b="1" dirty="0" smtClean="0"/>
              <a:t>서류검사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85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고객사정보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품목정보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보관창고정보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공정정보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설비정보등록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비가동유형정보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6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보관창고정</a:t>
            </a:r>
            <a:r>
              <a:rPr lang="ko-KR" altLang="en-US" sz="1600" b="1"/>
              <a:t>보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949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771800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863024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954389" y="557499"/>
            <a:ext cx="998252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59749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5774154" y="62951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30454" y="843558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2771800" y="896079"/>
            <a:ext cx="1800200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4391022" y="93847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5776" y="873034"/>
            <a:ext cx="177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사용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1960" y="545293"/>
            <a:ext cx="8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창고유형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6769472" y="56813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250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83885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677706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창고목록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05766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91290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창고명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82416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창고유형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68945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7773" y="2123571"/>
            <a:ext cx="12700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사용유무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68707" y="3590895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974670" y="3198956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창고유형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95936" y="3579862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창고코</a:t>
            </a:r>
            <a:r>
              <a:rPr lang="ko-KR" altLang="en-US" sz="1200" b="1" dirty="0"/>
              <a:t>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116469" y="176899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85167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111677" y="3213622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</a:t>
            </a:r>
            <a:r>
              <a:rPr lang="ko-KR" altLang="en-US" sz="1200" b="1" dirty="0"/>
              <a:t>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02462" y="212357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</a:t>
            </a:r>
            <a:r>
              <a:rPr lang="ko-KR" altLang="en-US" sz="1200" b="1" dirty="0">
                <a:solidFill>
                  <a:schemeClr val="bg1"/>
                </a:solidFill>
              </a:rPr>
              <a:t>고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22793" y="544893"/>
            <a:ext cx="8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창고코드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092453" y="2440790"/>
            <a:ext cx="371431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l001, </a:t>
            </a:r>
            <a:r>
              <a:rPr lang="ko-KR" altLang="en-US" sz="1200" b="1" dirty="0" smtClean="0"/>
              <a:t>자재창고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창고명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창고유형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비</a:t>
            </a:r>
            <a:r>
              <a:rPr lang="ko-KR" altLang="en-US" sz="1200" b="1" dirty="0"/>
              <a:t>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877968" y="537208"/>
            <a:ext cx="107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전체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자재창고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출하창고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생산창</a:t>
            </a:r>
            <a:r>
              <a:rPr lang="ko-KR" altLang="en-US" sz="1200" b="1" dirty="0">
                <a:solidFill>
                  <a:schemeClr val="accent2"/>
                </a:solidFill>
              </a:rPr>
              <a:t>고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68022" y="56853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321343" y="545293"/>
            <a:ext cx="8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창고명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264141" y="2881268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상세 창고 목록</a:t>
            </a:r>
            <a:endParaRPr lang="ko-KR" altLang="en-US" sz="16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112866" y="2958079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120125" y="3055232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880493" y="3192836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창고명</a:t>
            </a:r>
            <a:endParaRPr lang="ko-KR" alt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5880493" y="3579862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조회순서</a:t>
            </a:r>
            <a:endParaRPr lang="ko-KR" alt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113095" y="4599007"/>
            <a:ext cx="5584228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파일첨부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20148" y="3939902"/>
            <a:ext cx="197797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비고</a:t>
            </a:r>
            <a:endParaRPr lang="ko-KR" altLang="en-US" sz="12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3038373" y="3209188"/>
            <a:ext cx="7814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10800000">
            <a:off x="3665390" y="329643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992699" y="3198956"/>
            <a:ext cx="7814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110525" y="3588967"/>
            <a:ext cx="7814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이등변 삼각형 131"/>
          <p:cNvSpPr/>
          <p:nvPr/>
        </p:nvSpPr>
        <p:spPr>
          <a:xfrm rot="10800000">
            <a:off x="3719354" y="3683769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 rot="10800000">
            <a:off x="5584397" y="329677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032210" y="3577442"/>
            <a:ext cx="7814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915868" y="3186013"/>
            <a:ext cx="7814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904301" y="3588074"/>
            <a:ext cx="7814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129490" y="3939902"/>
            <a:ext cx="355626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006608" y="4291488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04327" y="4257410"/>
            <a:ext cx="986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외주거래처</a:t>
            </a:r>
            <a:endParaRPr lang="ko-KR" altLang="en-US" sz="12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3591399" y="4291488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323071" y="4283670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2344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022244" y="2065948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고객사정보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품목정보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보관창고정보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공정정보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설비정보등록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비가동유형정보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6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공정정보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949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771800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863024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954389" y="557499"/>
            <a:ext cx="998252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59749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5774154" y="62951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30454" y="843558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2771800" y="896079"/>
            <a:ext cx="1800200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4391022" y="93847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5776" y="873034"/>
            <a:ext cx="177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사용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1960" y="545293"/>
            <a:ext cx="8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공정분류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6769472" y="56813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267744" y="1521106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공</a:t>
            </a:r>
            <a:r>
              <a:rPr lang="ko-KR" altLang="en-US" sz="1600" b="1" dirty="0"/>
              <a:t>정</a:t>
            </a:r>
            <a:r>
              <a:rPr lang="ko-KR" altLang="en-US" sz="1600" b="1" dirty="0" smtClean="0"/>
              <a:t>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83908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91290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공</a:t>
            </a:r>
            <a:r>
              <a:rPr lang="ko-KR" altLang="en-US" sz="1200" b="1" dirty="0" err="1">
                <a:solidFill>
                  <a:schemeClr val="bg1"/>
                </a:solidFill>
              </a:rPr>
              <a:t>정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82416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공정분</a:t>
            </a:r>
            <a:r>
              <a:rPr lang="ko-KR" altLang="en-US" sz="1200" b="1" dirty="0">
                <a:solidFill>
                  <a:schemeClr val="bg1"/>
                </a:solidFill>
              </a:rPr>
              <a:t>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68945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공정창고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7774" y="1868562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검사여부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61239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69507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111677" y="3213622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설비코</a:t>
            </a:r>
            <a:r>
              <a:rPr lang="ko-KR" altLang="en-US" sz="1200" b="1" dirty="0"/>
              <a:t>드</a:t>
            </a:r>
            <a:endParaRPr lang="ko-KR" altLang="en-US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02462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200" b="1" dirty="0">
                <a:solidFill>
                  <a:schemeClr val="bg1"/>
                </a:solidFill>
              </a:rPr>
              <a:t>정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22793" y="544893"/>
            <a:ext cx="8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</a:t>
            </a:r>
            <a:r>
              <a:rPr lang="ko-KR" altLang="en-US" sz="1200" b="1" dirty="0" smtClean="0"/>
              <a:t>코드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051720" y="2476925"/>
            <a:ext cx="54682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DCHE, </a:t>
            </a:r>
            <a:r>
              <a:rPr lang="ko-KR" altLang="en-US" sz="1200" b="1" dirty="0" smtClean="0"/>
              <a:t>출하검사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출하검사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생산창고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사용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사용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사내</a:t>
            </a:r>
            <a:r>
              <a:rPr lang="en-US" altLang="ko-KR" sz="1200" b="1" dirty="0" smtClean="0"/>
              <a:t>,” “,0,0,4,0,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877968" y="537208"/>
            <a:ext cx="107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전체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원</a:t>
            </a:r>
            <a:r>
              <a:rPr lang="ko-KR" altLang="en-US" sz="1200" b="1" dirty="0">
                <a:solidFill>
                  <a:schemeClr val="accent2"/>
                </a:solidFill>
              </a:rPr>
              <a:t>료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공정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경화공</a:t>
            </a:r>
            <a:r>
              <a:rPr lang="ko-KR" altLang="en-US" sz="1200" b="1" dirty="0">
                <a:solidFill>
                  <a:schemeClr val="accent2"/>
                </a:solidFill>
              </a:rPr>
              <a:t>정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포장공정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수입검사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출하검</a:t>
            </a:r>
            <a:r>
              <a:rPr lang="ko-KR" altLang="en-US" sz="1200" b="1" dirty="0">
                <a:solidFill>
                  <a:schemeClr val="accent2"/>
                </a:solidFill>
              </a:rPr>
              <a:t>사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68022" y="56853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452320" y="545293"/>
            <a:ext cx="74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공정명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264141" y="2881268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공정별설비</a:t>
            </a:r>
            <a:endParaRPr lang="ko-KR" altLang="en-US" sz="16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112866" y="2958079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120125" y="3055232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865848" y="1868562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설비사용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73922" y="1868562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외주여부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83080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74206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비가동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60735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불량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49564" y="2148384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인원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252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외주거래처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57638" y="2148384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사용여부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26077" y="3213622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설비명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929844" y="3213622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연결설비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833612" y="3213622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102827" y="3878927"/>
            <a:ext cx="105899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비가</a:t>
            </a:r>
            <a:r>
              <a:rPr lang="ko-KR" altLang="en-US" sz="1200" b="1" dirty="0" err="1"/>
              <a:t>동</a:t>
            </a:r>
            <a:r>
              <a:rPr lang="ko-KR" altLang="en-US" sz="1200" b="1" dirty="0" err="1" smtClean="0"/>
              <a:t>코드</a:t>
            </a:r>
            <a:endParaRPr lang="ko-KR" altLang="en-US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276192" y="3546573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공정별비가동</a:t>
            </a:r>
            <a:endParaRPr lang="ko-KR" altLang="en-US" sz="16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124917" y="362338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132176" y="3720537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03848" y="3878927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비가동</a:t>
            </a:r>
            <a:r>
              <a:rPr lang="ko-KR" altLang="en-US" sz="1200" b="1" dirty="0"/>
              <a:t>명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4129319" y="3878927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845825" y="3230855"/>
            <a:ext cx="105899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불량코드</a:t>
            </a:r>
            <a:endParaRPr lang="ko-KR" alt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019190" y="2898501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공정별불량유형</a:t>
            </a:r>
            <a:endParaRPr lang="ko-KR" altLang="en-US" sz="16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867915" y="2975312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875174" y="307246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6946846" y="3230855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불량명</a:t>
            </a:r>
            <a:endParaRPr lang="ko-KR" altLang="en-US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872317" y="3230855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845825" y="4042004"/>
            <a:ext cx="105899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작업자</a:t>
            </a:r>
            <a:r>
              <a:rPr lang="en-US" altLang="ko-KR" sz="1200" b="1" dirty="0" smtClean="0"/>
              <a:t>ID</a:t>
            </a:r>
            <a:endParaRPr lang="ko-KR" altLang="en-US" sz="1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019190" y="3709650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공정별가용인원</a:t>
            </a:r>
            <a:endParaRPr lang="ko-KR" altLang="en-US" sz="16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5867915" y="378646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875174" y="3883614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6946846" y="4042004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작업자</a:t>
            </a:r>
            <a:r>
              <a:rPr lang="ko-KR" altLang="en-US" sz="1200" b="1" dirty="0"/>
              <a:t>명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2317" y="4042004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152" name="직사각형 151"/>
          <p:cNvSpPr/>
          <p:nvPr/>
        </p:nvSpPr>
        <p:spPr>
          <a:xfrm>
            <a:off x="6942760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153" name="직사각형 152"/>
          <p:cNvSpPr/>
          <p:nvPr/>
        </p:nvSpPr>
        <p:spPr>
          <a:xfrm>
            <a:off x="7665774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신규</a:t>
            </a:r>
            <a:endParaRPr lang="ko-KR" altLang="en-US" b="1" dirty="0"/>
          </a:p>
        </p:txBody>
      </p:sp>
      <p:sp>
        <p:nvSpPr>
          <p:cNvPr id="154" name="직사각형 153"/>
          <p:cNvSpPr/>
          <p:nvPr/>
        </p:nvSpPr>
        <p:spPr>
          <a:xfrm>
            <a:off x="8367523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수정</a:t>
            </a:r>
            <a:endParaRPr lang="ko-KR" altLang="en-US" b="1" dirty="0"/>
          </a:p>
        </p:txBody>
      </p:sp>
      <p:sp>
        <p:nvSpPr>
          <p:cNvPr id="155" name="직사각형 154"/>
          <p:cNvSpPr/>
          <p:nvPr/>
        </p:nvSpPr>
        <p:spPr>
          <a:xfrm>
            <a:off x="6209113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995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022244" y="2065948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고객사정보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품목정보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보관창고정보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공정정보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설비정보등록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비가동유형정보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6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설비정보등록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949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771800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863024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954389" y="557499"/>
            <a:ext cx="998252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59749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5774154" y="62951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30454" y="843558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2771800" y="896079"/>
            <a:ext cx="1800200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4391022" y="938473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5776" y="873034"/>
            <a:ext cx="177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사용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1960" y="545293"/>
            <a:ext cx="8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r>
              <a:rPr lang="ko-KR" altLang="en-US" sz="1200" b="1" dirty="0" smtClean="0"/>
              <a:t>분류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6769472" y="56813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267744" y="1521106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설</a:t>
            </a:r>
            <a:r>
              <a:rPr lang="ko-KR" altLang="en-US" sz="1600" b="1" dirty="0"/>
              <a:t>비</a:t>
            </a:r>
            <a:r>
              <a:rPr lang="ko-KR" altLang="en-US" sz="1600" b="1" dirty="0" smtClean="0"/>
              <a:t>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83908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91290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설</a:t>
            </a:r>
            <a:r>
              <a:rPr lang="ko-KR" altLang="en-US" sz="1200" b="1" dirty="0" err="1">
                <a:solidFill>
                  <a:schemeClr val="bg1"/>
                </a:solidFill>
              </a:rPr>
              <a:t>비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82416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설비유</a:t>
            </a:r>
            <a:r>
              <a:rPr lang="ko-KR" altLang="en-US" sz="1200" b="1" dirty="0">
                <a:solidFill>
                  <a:schemeClr val="bg1"/>
                </a:solidFill>
              </a:rPr>
              <a:t>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68945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메이커명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7774" y="1868562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모델명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61239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69507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102462" y="18685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</a:t>
            </a:r>
            <a:r>
              <a:rPr lang="ko-KR" altLang="en-US" sz="1200" b="1" dirty="0">
                <a:solidFill>
                  <a:schemeClr val="bg1"/>
                </a:solidFill>
              </a:rPr>
              <a:t>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22793" y="544893"/>
            <a:ext cx="881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</a:t>
            </a:r>
            <a:r>
              <a:rPr lang="ko-KR" altLang="en-US" sz="1200" b="1" dirty="0"/>
              <a:t>비</a:t>
            </a:r>
            <a:r>
              <a:rPr lang="ko-KR" altLang="en-US" sz="1200" b="1" dirty="0" smtClean="0"/>
              <a:t>코드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051720" y="2582783"/>
            <a:ext cx="54682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CPPI10, </a:t>
            </a:r>
            <a:r>
              <a:rPr lang="ko-KR" altLang="en-US" sz="1200" b="1" dirty="0" smtClean="0"/>
              <a:t>실린더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호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85843" y="537208"/>
            <a:ext cx="1274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전체</a:t>
            </a: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믹서기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경화기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3 Roll Mill</a:t>
            </a: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프레스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accent2"/>
                </a:solidFill>
              </a:rPr>
              <a:t>타발기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68022" y="568531"/>
            <a:ext cx="824458" cy="245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452320" y="545293"/>
            <a:ext cx="74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설</a:t>
            </a:r>
            <a:r>
              <a:rPr lang="ko-KR" altLang="en-US" sz="1200" b="1" dirty="0" err="1"/>
              <a:t>비</a:t>
            </a:r>
            <a:r>
              <a:rPr lang="ko-KR" altLang="en-US" sz="1200" b="1" dirty="0" err="1" smtClean="0"/>
              <a:t>명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865848" y="1868562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규격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73922" y="1868562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구매처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83080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구매금액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74206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PLC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사용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60735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PLC 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49564" y="2148384"/>
            <a:ext cx="104271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PLC PORT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252" y="2148384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구매일자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92280" y="2148384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1200" b="1" dirty="0">
                <a:solidFill>
                  <a:schemeClr val="bg1"/>
                </a:solidFill>
              </a:rPr>
              <a:t>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2902" y="889600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PLC </a:t>
            </a:r>
            <a:r>
              <a:rPr lang="ko-KR" altLang="en-US" sz="1200" b="1" dirty="0" smtClean="0"/>
              <a:t>사용여부</a:t>
            </a:r>
            <a:endParaRPr lang="ko-KR" altLang="en-US" sz="12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7092280" y="910315"/>
            <a:ext cx="1800200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118558" y="875578"/>
            <a:ext cx="177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사용</a:t>
            </a:r>
            <a:r>
              <a:rPr lang="en-US" altLang="ko-KR" sz="1200" b="1" dirty="0">
                <a:solidFill>
                  <a:schemeClr val="accent2"/>
                </a:solidFill>
              </a:rPr>
              <a:t>,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미사용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42760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86" name="직사각형 85"/>
          <p:cNvSpPr/>
          <p:nvPr/>
        </p:nvSpPr>
        <p:spPr>
          <a:xfrm>
            <a:off x="7665774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신규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8367523" y="92458"/>
            <a:ext cx="668973" cy="299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수정</a:t>
            </a:r>
            <a:endParaRPr lang="ko-KR" altLang="en-US" b="1" dirty="0"/>
          </a:p>
        </p:txBody>
      </p:sp>
      <p:sp>
        <p:nvSpPr>
          <p:cNvPr id="88" name="직사각형 87"/>
          <p:cNvSpPr/>
          <p:nvPr/>
        </p:nvSpPr>
        <p:spPr>
          <a:xfrm>
            <a:off x="6209113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361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기준정보관리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고객사정보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품목정보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보관창고정보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공정정보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설비정보등록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C00000"/>
                </a:solidFill>
              </a:rPr>
              <a:t>비가동유형정보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8" y="2009983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센서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IoT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78" y="2260379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한계 기준정보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6278" y="2510775"/>
            <a:ext cx="149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CCP </a:t>
            </a:r>
            <a:r>
              <a:rPr lang="ko-KR" altLang="en-US" sz="1200" b="1" dirty="0" smtClean="0"/>
              <a:t>주기관리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카드 29"/>
          <p:cNvSpPr/>
          <p:nvPr/>
        </p:nvSpPr>
        <p:spPr>
          <a:xfrm flipH="1">
            <a:off x="315030" y="2057666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카드 30"/>
          <p:cNvSpPr/>
          <p:nvPr/>
        </p:nvSpPr>
        <p:spPr>
          <a:xfrm flipH="1">
            <a:off x="315030" y="231284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카드 31"/>
          <p:cNvSpPr/>
          <p:nvPr/>
        </p:nvSpPr>
        <p:spPr>
          <a:xfrm flipH="1">
            <a:off x="315030" y="2578661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  <a:endCxn id="32" idx="3"/>
          </p:cNvCxnSpPr>
          <p:nvPr/>
        </p:nvCxnSpPr>
        <p:spPr>
          <a:xfrm rot="10800000" flipV="1">
            <a:off x="315030" y="646106"/>
            <a:ext cx="12700" cy="2009554"/>
          </a:xfrm>
          <a:prstGeom prst="bentConnector3">
            <a:avLst>
              <a:gd name="adj1" fmla="val 1130236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8988" y="212906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8988" y="2387625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6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비가동유형정보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8"/>
            <a:ext cx="7123814" cy="616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771800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863024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59749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04048" y="56813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250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83885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521106"/>
            <a:ext cx="179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비가동유형</a:t>
            </a:r>
            <a:r>
              <a:rPr lang="ko-KR" altLang="en-US" sz="1600" b="1" dirty="0" smtClean="0"/>
              <a:t> 목록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1839086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91290" y="190046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비가동명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82416" y="190046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68945" y="190046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7774" y="1900461"/>
            <a:ext cx="8138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사용여부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16469" y="161239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1695070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102462" y="1900461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비가</a:t>
            </a:r>
            <a:r>
              <a:rPr lang="ko-KR" altLang="en-US" sz="1200" b="1" dirty="0" err="1">
                <a:solidFill>
                  <a:schemeClr val="bg1"/>
                </a:solidFill>
              </a:rPr>
              <a:t>동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39952" y="544893"/>
            <a:ext cx="98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비가</a:t>
            </a:r>
            <a:r>
              <a:rPr lang="ko-KR" altLang="en-US" sz="1200" b="1" dirty="0" err="1"/>
              <a:t>동</a:t>
            </a:r>
            <a:r>
              <a:rPr lang="ko-KR" altLang="en-US" sz="1200" b="1" dirty="0" err="1" smtClean="0"/>
              <a:t>코드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045338" y="2251346"/>
            <a:ext cx="223224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NO01, </a:t>
            </a:r>
            <a:r>
              <a:rPr lang="ko-KR" altLang="en-US" sz="1200" b="1" dirty="0" smtClean="0"/>
              <a:t>부품교체</a:t>
            </a:r>
            <a:r>
              <a:rPr lang="en-US" altLang="ko-KR" sz="1200" b="1" dirty="0" smtClean="0"/>
              <a:t>, “ “, 1, </a:t>
            </a:r>
            <a:r>
              <a:rPr lang="ko-KR" altLang="en-US" sz="1200" b="1" dirty="0" smtClean="0"/>
              <a:t>체</a:t>
            </a:r>
            <a:r>
              <a:rPr lang="ko-KR" altLang="en-US" sz="1200" b="1" dirty="0"/>
              <a:t>크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6570922" y="558120"/>
            <a:ext cx="824458" cy="245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676240" y="534882"/>
            <a:ext cx="102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비가동명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475953" y="1502663"/>
            <a:ext cx="813844" cy="27699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추가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84027" y="1502663"/>
            <a:ext cx="81384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</a:t>
            </a:r>
            <a:r>
              <a:rPr lang="ko-KR" altLang="en-US" sz="1600" b="1" dirty="0">
                <a:solidFill>
                  <a:schemeClr val="bg1"/>
                </a:solidFill>
              </a:rPr>
              <a:t>업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제품 입고등록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출하등록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입고현황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재고현황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창고실사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제품 입고등록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827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915816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4007040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903765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64369" y="544893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r>
              <a:rPr lang="ko-KR" altLang="en-US" sz="1200" b="1" dirty="0" smtClean="0"/>
              <a:t>유형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71678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6009739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80891" y="546704"/>
            <a:ext cx="80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제</a:t>
            </a:r>
            <a:r>
              <a:rPr lang="ko-KR" altLang="en-US" sz="1200" b="1" dirty="0">
                <a:solidFill>
                  <a:schemeClr val="accent2"/>
                </a:solidFill>
              </a:rPr>
              <a:t>품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반제품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2160" y="544893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품목분류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6915894" y="583598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250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67744" y="193612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출하창고 입고가능 품목</a:t>
            </a:r>
            <a:endParaRPr lang="ko-KR" altLang="en-US" sz="1600" b="1" dirty="0"/>
          </a:p>
        </p:txBody>
      </p:sp>
      <p:sp>
        <p:nvSpPr>
          <p:cNvPr id="76" name="직사각형 75"/>
          <p:cNvSpPr/>
          <p:nvPr/>
        </p:nvSpPr>
        <p:spPr>
          <a:xfrm>
            <a:off x="2020187" y="2334460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616393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200" b="1" dirty="0">
                <a:solidFill>
                  <a:schemeClr val="bg1"/>
                </a:solidFill>
              </a:rPr>
              <a:t>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07519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4048" y="2392619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2876" y="2392619"/>
            <a:ext cx="98080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64732" y="2392619"/>
            <a:ext cx="75491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현재</a:t>
            </a:r>
            <a:r>
              <a:rPr lang="ko-KR" altLang="en-US" sz="1200" b="1" dirty="0">
                <a:solidFill>
                  <a:schemeClr val="bg1"/>
                </a:solidFill>
              </a:rPr>
              <a:t>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20187" y="2781028"/>
            <a:ext cx="7123814" cy="11476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116469" y="2027406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23728" y="2110085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102826" y="2387484"/>
            <a:ext cx="8129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45594" y="587425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828136" y="555526"/>
            <a:ext cx="2538924" cy="1091989"/>
            <a:chOff x="5777492" y="810365"/>
            <a:chExt cx="2538924" cy="1091989"/>
          </a:xfrm>
        </p:grpSpPr>
        <p:sp>
          <p:nvSpPr>
            <p:cNvPr id="83" name="TextBox 82"/>
            <p:cNvSpPr txBox="1"/>
            <p:nvPr/>
          </p:nvSpPr>
          <p:spPr>
            <a:xfrm>
              <a:off x="6465567" y="822292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전체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7994" y="810365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전체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12155" y="1059582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rgbClr val="00B050"/>
                  </a:solidFill>
                </a:rPr>
                <a:t>부원료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58683" y="1059582"/>
              <a:ext cx="1221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부재료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99838" y="1275606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포장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재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364" y="1275606"/>
              <a:ext cx="1870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포장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재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OUT-BOX, SET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06769" y="1440888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원재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89162" y="1430255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77492" y="1625355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상품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89162" y="1621642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상품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54492" y="1142623"/>
            <a:ext cx="64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공정</a:t>
            </a:r>
            <a:endParaRPr lang="ko-KR" altLang="en-US" sz="12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4942202" y="1170695"/>
            <a:ext cx="1285982" cy="196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/>
        </p:nvSpPr>
        <p:spPr>
          <a:xfrm rot="10800000">
            <a:off x="6044515" y="121762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878404" y="1134131"/>
            <a:ext cx="107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전체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수입검사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출하검사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accent2"/>
                </a:solidFill>
              </a:rPr>
              <a:t>가공및포장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861221" y="89970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68026" y="865624"/>
            <a:ext cx="70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46012" y="899702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177684" y="891884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1534" y="2387484"/>
            <a:ext cx="6948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품목명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19642" y="2392619"/>
            <a:ext cx="64484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61505" y="2110085"/>
            <a:ext cx="140298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현재정보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23728" y="3071324"/>
            <a:ext cx="100570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</a:t>
            </a:r>
            <a:r>
              <a:rPr lang="ko-KR" altLang="en-US" sz="1200" b="1" dirty="0">
                <a:solidFill>
                  <a:schemeClr val="bg1"/>
                </a:solidFill>
              </a:rPr>
              <a:t>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29434" y="3071324"/>
            <a:ext cx="83493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23727" y="2799423"/>
            <a:ext cx="27363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입</a:t>
            </a:r>
            <a:r>
              <a:rPr lang="ko-KR" altLang="en-US" sz="1200" b="1" dirty="0">
                <a:solidFill>
                  <a:srgbClr val="FF0000"/>
                </a:solidFill>
              </a:rPr>
              <a:t>고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64369" y="3071324"/>
            <a:ext cx="8956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입고수량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02826" y="3483752"/>
            <a:ext cx="273630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현재고 합계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39131" y="3483751"/>
            <a:ext cx="74296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####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79672" y="3483752"/>
            <a:ext cx="188303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입고 합계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5372" y="3483751"/>
            <a:ext cx="74296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####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23728" y="4126309"/>
            <a:ext cx="684076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488006, </a:t>
            </a:r>
            <a:r>
              <a:rPr lang="ko-KR" altLang="en-US" sz="1200" b="1" dirty="0" smtClean="0"/>
              <a:t>코주부육포오리지널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가공및포장</a:t>
            </a:r>
            <a:r>
              <a:rPr lang="en-US" altLang="ko-KR" sz="1200" b="1" dirty="0" smtClean="0"/>
              <a:t>, SVL00824, B25485,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(GR),7,</a:t>
            </a:r>
            <a:r>
              <a:rPr lang="ko-KR" altLang="en-US" sz="1200" b="1" dirty="0" smtClean="0"/>
              <a:t>생산창고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샘플링검사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“</a:t>
            </a:r>
            <a:r>
              <a:rPr lang="ko-KR" altLang="en-US" sz="1200" b="1" dirty="0" smtClean="0"/>
              <a:t>가나다</a:t>
            </a:r>
            <a:r>
              <a:rPr lang="en-US" altLang="ko-KR" sz="1200" b="1" dirty="0" smtClean="0"/>
              <a:t>”,258</a:t>
            </a:r>
            <a:endParaRPr lang="ko-KR" alt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4861" y="1797621"/>
            <a:ext cx="8956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입고창고 </a:t>
            </a:r>
            <a:r>
              <a:rPr lang="en-US" altLang="ko-KR" sz="1200" b="1" dirty="0" smtClean="0"/>
              <a:t>:</a:t>
            </a:r>
            <a:endParaRPr lang="ko-KR" alt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143022" y="1797621"/>
            <a:ext cx="97729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출하창고</a:t>
            </a:r>
            <a:endParaRPr lang="ko-KR" altLang="en-US" sz="1200" b="1" dirty="0"/>
          </a:p>
        </p:txBody>
      </p:sp>
      <p:sp>
        <p:nvSpPr>
          <p:cNvPr id="128" name="이등변 삼각형 127"/>
          <p:cNvSpPr/>
          <p:nvPr/>
        </p:nvSpPr>
        <p:spPr>
          <a:xfrm rot="10800000">
            <a:off x="7929692" y="1881145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166707" y="1798615"/>
            <a:ext cx="797781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일괄적용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3885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1670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 172"/>
          <p:cNvSpPr/>
          <p:nvPr/>
        </p:nvSpPr>
        <p:spPr>
          <a:xfrm>
            <a:off x="2020187" y="2499742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3236"/>
            <a:ext cx="2020186" cy="5146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879" y="727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</a:t>
            </a:r>
            <a:r>
              <a:rPr lang="ko-KR" altLang="en-US" sz="1600" b="1" dirty="0">
                <a:solidFill>
                  <a:schemeClr val="bg1"/>
                </a:solidFill>
              </a:rPr>
              <a:t>업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96" y="462252"/>
            <a:ext cx="1884018" cy="258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279" y="507607"/>
            <a:ext cx="133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입고등록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279" y="758003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제품 출하등록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79" y="1008399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입고현황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279" y="1258795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출하현황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79" y="1509191"/>
            <a:ext cx="120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재고현황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278" y="1759587"/>
            <a:ext cx="13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창고실사</a:t>
            </a:r>
            <a:endParaRPr lang="ko-KR" altLang="en-US" sz="1200" b="1" dirty="0"/>
          </a:p>
        </p:txBody>
      </p:sp>
      <p:sp>
        <p:nvSpPr>
          <p:cNvPr id="24" name="순서도: 카드 23"/>
          <p:cNvSpPr/>
          <p:nvPr/>
        </p:nvSpPr>
        <p:spPr>
          <a:xfrm flipH="1">
            <a:off x="315030" y="56910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카드 24"/>
          <p:cNvSpPr/>
          <p:nvPr/>
        </p:nvSpPr>
        <p:spPr>
          <a:xfrm flipH="1">
            <a:off x="315030" y="813655"/>
            <a:ext cx="131248" cy="153998"/>
          </a:xfrm>
          <a:prstGeom prst="flowChartPunchedCa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카드 25"/>
          <p:cNvSpPr/>
          <p:nvPr/>
        </p:nvSpPr>
        <p:spPr>
          <a:xfrm flipH="1">
            <a:off x="315030" y="1047572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카드 26"/>
          <p:cNvSpPr/>
          <p:nvPr/>
        </p:nvSpPr>
        <p:spPr>
          <a:xfrm flipH="1">
            <a:off x="315030" y="1302754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카드 27"/>
          <p:cNvSpPr/>
          <p:nvPr/>
        </p:nvSpPr>
        <p:spPr>
          <a:xfrm flipH="1">
            <a:off x="315030" y="1568568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카드 28"/>
          <p:cNvSpPr/>
          <p:nvPr/>
        </p:nvSpPr>
        <p:spPr>
          <a:xfrm flipH="1">
            <a:off x="315030" y="1813117"/>
            <a:ext cx="131248" cy="153998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4" idx="3"/>
          </p:cNvCxnSpPr>
          <p:nvPr/>
        </p:nvCxnSpPr>
        <p:spPr>
          <a:xfrm rot="10800000" flipV="1">
            <a:off x="200778" y="646105"/>
            <a:ext cx="114252" cy="1245673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988" y="89672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8988" y="1120007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621" y="1379513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0778" y="1635646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0778" y="1891779"/>
            <a:ext cx="90000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44598" y="70200"/>
            <a:ext cx="182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제품 출하등록</a:t>
            </a:r>
            <a:endParaRPr lang="ko-KR" altLang="en-US" sz="1600" b="1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2176093" y="114150"/>
            <a:ext cx="193135" cy="230028"/>
          </a:xfrm>
          <a:prstGeom prst="flowChartMagneticDisk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20186" y="507607"/>
            <a:ext cx="7123814" cy="1128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248901" y="544893"/>
            <a:ext cx="6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회사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2915816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4007040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903765" y="546704"/>
            <a:ext cx="8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한민푸드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64369" y="544893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</a:t>
            </a:r>
            <a:r>
              <a:rPr lang="ko-KR" altLang="en-US" sz="1200" b="1" dirty="0"/>
              <a:t>목</a:t>
            </a:r>
            <a:r>
              <a:rPr lang="ko-KR" altLang="en-US" sz="1200" b="1" dirty="0" smtClean="0"/>
              <a:t>유형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71678" y="572965"/>
            <a:ext cx="125650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6009739" y="627534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80891" y="546704"/>
            <a:ext cx="80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제</a:t>
            </a:r>
            <a:r>
              <a:rPr lang="ko-KR" altLang="en-US" sz="1200" b="1" dirty="0">
                <a:solidFill>
                  <a:schemeClr val="accent2"/>
                </a:solidFill>
              </a:rPr>
              <a:t>품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반제품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2160" y="544893"/>
            <a:ext cx="116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품목분류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6915894" y="583598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572501" y="92458"/>
            <a:ext cx="668973" cy="299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8295515" y="92458"/>
            <a:ext cx="668973" cy="29911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저</a:t>
            </a:r>
            <a:r>
              <a:rPr lang="ko-KR" altLang="en-US" b="1" dirty="0"/>
              <a:t>장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7545594" y="587425"/>
            <a:ext cx="540027" cy="2116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828136" y="555526"/>
            <a:ext cx="2538924" cy="1091989"/>
            <a:chOff x="5777492" y="810365"/>
            <a:chExt cx="2538924" cy="1091989"/>
          </a:xfrm>
        </p:grpSpPr>
        <p:sp>
          <p:nvSpPr>
            <p:cNvPr id="83" name="TextBox 82"/>
            <p:cNvSpPr txBox="1"/>
            <p:nvPr/>
          </p:nvSpPr>
          <p:spPr>
            <a:xfrm>
              <a:off x="6465567" y="822292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전체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7994" y="810365"/>
              <a:ext cx="544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전체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12155" y="1059582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rgbClr val="00B050"/>
                  </a:solidFill>
                </a:rPr>
                <a:t>부원료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58683" y="1059582"/>
              <a:ext cx="1221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부재료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99838" y="1275606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포장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재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364" y="1275606"/>
              <a:ext cx="1870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</a:rPr>
                <a:t>포장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재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OUT-BOX, SET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06769" y="1440888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원재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료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89162" y="1430255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원료육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77492" y="1625355"/>
              <a:ext cx="735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B050"/>
                  </a:solidFill>
                </a:rPr>
                <a:t>상품</a:t>
              </a:r>
              <a:endParaRPr lang="en-US" altLang="ko-KR" sz="1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89162" y="1621642"/>
              <a:ext cx="728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</a:rPr>
                <a:t>상품</a:t>
              </a:r>
              <a:endParaRPr lang="en-US" altLang="ko-KR" sz="12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216637" y="1142623"/>
            <a:ext cx="64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창고</a:t>
            </a:r>
            <a:endParaRPr lang="ko-KR" altLang="en-US" sz="12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2843808" y="1170695"/>
            <a:ext cx="1285982" cy="196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/>
        </p:nvSpPr>
        <p:spPr>
          <a:xfrm rot="10800000">
            <a:off x="3931809" y="1216647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705239" y="1131590"/>
            <a:ext cx="107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출하창</a:t>
            </a:r>
            <a:r>
              <a:rPr lang="ko-KR" altLang="en-US" sz="1200" b="1" dirty="0"/>
              <a:t>고</a:t>
            </a:r>
            <a:endParaRPr lang="en-US" altLang="ko-KR" sz="1200" b="1" dirty="0" smtClean="0"/>
          </a:p>
        </p:txBody>
      </p:sp>
      <p:sp>
        <p:nvSpPr>
          <p:cNvPr id="110" name="직사각형 109"/>
          <p:cNvSpPr/>
          <p:nvPr/>
        </p:nvSpPr>
        <p:spPr>
          <a:xfrm>
            <a:off x="2861221" y="899702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99643" y="865624"/>
            <a:ext cx="70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품목</a:t>
            </a:r>
            <a:endParaRPr lang="ko-KR" altLang="en-US" sz="12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46012" y="899702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177684" y="891884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838854" y="92458"/>
            <a:ext cx="668973" cy="29911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새로고</a:t>
            </a:r>
            <a:r>
              <a:rPr lang="ko-KR" altLang="en-US" sz="900" b="1" dirty="0" err="1"/>
              <a:t>침</a:t>
            </a:r>
            <a:endParaRPr lang="ko-KR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236833" y="1379913"/>
            <a:ext cx="88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검사상</a:t>
            </a:r>
            <a:r>
              <a:rPr lang="ko-KR" altLang="en-US" sz="1200" b="1" dirty="0"/>
              <a:t>태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3069994" y="1407985"/>
            <a:ext cx="1285982" cy="196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4157995" y="1453937"/>
            <a:ext cx="129196" cy="1113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997039" y="1368880"/>
            <a:ext cx="80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합</a:t>
            </a:r>
            <a:r>
              <a:rPr lang="ko-KR" altLang="en-US" sz="1200" b="1" dirty="0">
                <a:solidFill>
                  <a:schemeClr val="accent2"/>
                </a:solidFill>
              </a:rPr>
              <a:t>격</a:t>
            </a:r>
            <a:endParaRPr lang="en-US" altLang="ko-KR" sz="12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</a:rPr>
              <a:t>불합격</a:t>
            </a:r>
            <a:endParaRPr lang="en-US" altLang="ko-KR" sz="1200" b="1" dirty="0" smtClean="0">
              <a:solidFill>
                <a:schemeClr val="accent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48077" y="1224864"/>
            <a:ext cx="98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무재고포</a:t>
            </a:r>
            <a:r>
              <a:rPr lang="ko-KR" altLang="en-US" sz="1200" b="1" dirty="0" err="1"/>
              <a:t>함</a:t>
            </a:r>
            <a:endParaRPr lang="ko-KR" altLang="en-US" sz="1200" b="1" dirty="0"/>
          </a:p>
        </p:txBody>
      </p:sp>
      <p:sp>
        <p:nvSpPr>
          <p:cNvPr id="2" name="타원 1"/>
          <p:cNvSpPr/>
          <p:nvPr/>
        </p:nvSpPr>
        <p:spPr>
          <a:xfrm>
            <a:off x="5404197" y="1296031"/>
            <a:ext cx="134224" cy="1342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480091" y="1228131"/>
            <a:ext cx="50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제외</a:t>
            </a:r>
            <a:endParaRPr lang="ko-KR" altLang="en-US" sz="1200" dirty="0"/>
          </a:p>
        </p:txBody>
      </p:sp>
      <p:sp>
        <p:nvSpPr>
          <p:cNvPr id="131" name="타원 130"/>
          <p:cNvSpPr/>
          <p:nvPr/>
        </p:nvSpPr>
        <p:spPr>
          <a:xfrm>
            <a:off x="5910676" y="1303397"/>
            <a:ext cx="134224" cy="1342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997203" y="1224864"/>
            <a:ext cx="50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</a:t>
            </a:r>
            <a:r>
              <a:rPr lang="ko-KR" altLang="en-US" sz="1200" dirty="0"/>
              <a:t>함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267743" y="1883097"/>
            <a:ext cx="205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출하창고 재고</a:t>
            </a:r>
            <a:r>
              <a:rPr lang="ko-KR" altLang="en-US" sz="1600" b="1" smtClean="0"/>
              <a:t>목록</a:t>
            </a:r>
            <a:endParaRPr lang="ko-KR" altLang="en-US" sz="16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2020187" y="2263057"/>
            <a:ext cx="7123814" cy="453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91290" y="23289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082416" y="23289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안전재고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076056" y="2046828"/>
            <a:ext cx="1833118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이력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485271" y="1806152"/>
            <a:ext cx="127008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사용유무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34287" y="3292010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규격</a:t>
            </a:r>
            <a:endParaRPr lang="ko-KR" altLang="en-US" sz="12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2116469" y="1974382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2123728" y="2057061"/>
            <a:ext cx="156191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11677" y="3296043"/>
            <a:ext cx="8761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품목명</a:t>
            </a:r>
            <a:endParaRPr lang="ko-KR" altLang="en-US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102462" y="23289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코드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09874" y="2641126"/>
            <a:ext cx="42486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488006, </a:t>
            </a:r>
            <a:r>
              <a:rPr lang="ko-KR" altLang="en-US" sz="1200" b="1" dirty="0" smtClean="0"/>
              <a:t>육포</a:t>
            </a:r>
            <a:r>
              <a:rPr lang="en-US" altLang="ko-KR" sz="1200" b="1" dirty="0" smtClean="0"/>
              <a:t>,10,5000,6595,1,500, </a:t>
            </a:r>
            <a:r>
              <a:rPr lang="ko-KR" altLang="en-US" sz="1200" b="1" dirty="0" smtClean="0"/>
              <a:t>그램</a:t>
            </a:r>
            <a:r>
              <a:rPr lang="en-US" altLang="ko-KR" sz="1200" b="1" dirty="0" smtClean="0"/>
              <a:t>(GR), </a:t>
            </a:r>
            <a:r>
              <a:rPr lang="ko-KR" altLang="en-US" sz="1200" b="1" dirty="0" smtClean="0"/>
              <a:t>샘플링검사</a:t>
            </a:r>
            <a:endParaRPr lang="ko-KR" altLang="en-US" sz="1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242875" y="3048753"/>
            <a:ext cx="82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출하 상세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144994" y="3107705"/>
            <a:ext cx="136035" cy="136303"/>
            <a:chOff x="2112866" y="3040500"/>
            <a:chExt cx="163450" cy="142872"/>
          </a:xfrm>
        </p:grpSpPr>
        <p:sp>
          <p:nvSpPr>
            <p:cNvPr id="148" name="직사각형 147"/>
            <p:cNvSpPr/>
            <p:nvPr/>
          </p:nvSpPr>
          <p:spPr>
            <a:xfrm>
              <a:off x="2112866" y="3040500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20125" y="3137653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65521" y="3296523"/>
            <a:ext cx="99112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출하유</a:t>
            </a:r>
            <a:r>
              <a:rPr lang="ko-KR" altLang="en-US" sz="1200" b="1" dirty="0"/>
              <a:t>형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5071210" y="2324227"/>
            <a:ext cx="65819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입고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(+)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30429" y="2324227"/>
            <a:ext cx="65819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출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(-)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389647" y="2324227"/>
            <a:ext cx="51952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910676" y="23289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99505" y="2328962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수불단</a:t>
            </a:r>
            <a:r>
              <a:rPr lang="ko-KR" altLang="en-US" sz="1200" b="1" dirty="0">
                <a:solidFill>
                  <a:schemeClr val="bg1"/>
                </a:solidFill>
              </a:rPr>
              <a:t>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116935" y="2641127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검사방</a:t>
            </a:r>
            <a:r>
              <a:rPr lang="ko-KR" altLang="en-US" sz="1200" b="1" dirty="0">
                <a:solidFill>
                  <a:schemeClr val="bg1"/>
                </a:solidFill>
              </a:rPr>
              <a:t>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131841" y="2638291"/>
            <a:ext cx="950576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합계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94475" y="3115525"/>
            <a:ext cx="113126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거래처출하</a:t>
            </a:r>
            <a:r>
              <a:rPr lang="en-US" altLang="ko-KR" sz="700" b="1" dirty="0" smtClean="0"/>
              <a:t>, </a:t>
            </a:r>
            <a:r>
              <a:rPr lang="ko-KR" altLang="en-US" sz="700" b="1" dirty="0" smtClean="0"/>
              <a:t>예외출하</a:t>
            </a:r>
            <a:endParaRPr lang="ko-KR" altLang="en-US" sz="7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107512" y="3296523"/>
            <a:ext cx="77298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출하일</a:t>
            </a:r>
            <a:endParaRPr lang="ko-KR" altLang="en-US" sz="1200" b="1" dirty="0"/>
          </a:p>
        </p:txBody>
      </p:sp>
      <p:sp>
        <p:nvSpPr>
          <p:cNvPr id="182" name="직사각형 181"/>
          <p:cNvSpPr/>
          <p:nvPr/>
        </p:nvSpPr>
        <p:spPr>
          <a:xfrm>
            <a:off x="6499144" y="3094037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895034" y="3059959"/>
            <a:ext cx="70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거래</a:t>
            </a:r>
            <a:r>
              <a:rPr lang="ko-KR" altLang="en-US" sz="1200" b="1" dirty="0"/>
              <a:t>처</a:t>
            </a:r>
            <a:endParaRPr lang="ko-KR" altLang="en-US" sz="1200" b="1" dirty="0"/>
          </a:p>
        </p:txBody>
      </p:sp>
      <p:sp>
        <p:nvSpPr>
          <p:cNvPr id="184" name="직사각형 183"/>
          <p:cNvSpPr/>
          <p:nvPr/>
        </p:nvSpPr>
        <p:spPr>
          <a:xfrm>
            <a:off x="7083935" y="3094037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7815607" y="3086219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6504153" y="3347174"/>
            <a:ext cx="536426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900043" y="3313096"/>
            <a:ext cx="70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담당</a:t>
            </a:r>
            <a:r>
              <a:rPr lang="ko-KR" altLang="en-US" sz="1200" b="1" dirty="0"/>
              <a:t>자</a:t>
            </a:r>
            <a:endParaRPr lang="ko-KR" altLang="en-US" sz="1200" b="1" dirty="0"/>
          </a:p>
        </p:txBody>
      </p:sp>
      <p:sp>
        <p:nvSpPr>
          <p:cNvPr id="188" name="직사각형 187"/>
          <p:cNvSpPr/>
          <p:nvPr/>
        </p:nvSpPr>
        <p:spPr>
          <a:xfrm>
            <a:off x="7088944" y="3347174"/>
            <a:ext cx="682348" cy="2244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7820616" y="3339356"/>
            <a:ext cx="682348" cy="22447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돋보</a:t>
            </a:r>
            <a:r>
              <a:rPr lang="ko-KR" altLang="en-US" sz="1000" b="1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233118" y="3616917"/>
            <a:ext cx="10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제품입고목록</a:t>
            </a:r>
            <a:endParaRPr lang="ko-KR" altLang="en-US" sz="11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2135237" y="3675869"/>
            <a:ext cx="136035" cy="136303"/>
            <a:chOff x="2112866" y="3040500"/>
            <a:chExt cx="163450" cy="142872"/>
          </a:xfrm>
        </p:grpSpPr>
        <p:sp>
          <p:nvSpPr>
            <p:cNvPr id="192" name="직사각형 191"/>
            <p:cNvSpPr/>
            <p:nvPr/>
          </p:nvSpPr>
          <p:spPr>
            <a:xfrm>
              <a:off x="2112866" y="3040500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120125" y="3137653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2086867" y="3878527"/>
            <a:ext cx="7057134" cy="3494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054549" y="3914523"/>
            <a:ext cx="74663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131938" y="3907923"/>
            <a:ext cx="8761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</a:t>
            </a:r>
            <a:r>
              <a:rPr lang="ko-KR" altLang="en-US" sz="1200" b="1" dirty="0">
                <a:solidFill>
                  <a:schemeClr val="bg1"/>
                </a:solidFill>
              </a:rPr>
              <a:t>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51920" y="3908403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893911" y="3908403"/>
            <a:ext cx="7729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712618" y="3908403"/>
            <a:ext cx="5576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9306" y="3908403"/>
            <a:ext cx="8669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출하수</a:t>
            </a:r>
            <a:r>
              <a:rPr lang="ko-KR" altLang="en-US" sz="1200" b="1" dirty="0">
                <a:solidFill>
                  <a:schemeClr val="bg1"/>
                </a:solidFill>
              </a:rPr>
              <a:t>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230570" y="3908403"/>
            <a:ext cx="101090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검사상태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265674" y="3908403"/>
            <a:ext cx="84307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출하대상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273372" y="3635483"/>
            <a:ext cx="835942" cy="224478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제품출</a:t>
            </a:r>
            <a:r>
              <a:rPr lang="ko-KR" altLang="en-US" sz="1000" b="1">
                <a:solidFill>
                  <a:schemeClr val="bg1"/>
                </a:solidFill>
              </a:rPr>
              <a:t>하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7729" y="4275622"/>
            <a:ext cx="1159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제품출하목록</a:t>
            </a:r>
            <a:endParaRPr lang="ko-KR" altLang="en-US" sz="1100" b="1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2139849" y="4334574"/>
            <a:ext cx="136035" cy="136303"/>
            <a:chOff x="2112866" y="3040500"/>
            <a:chExt cx="163450" cy="142872"/>
          </a:xfrm>
        </p:grpSpPr>
        <p:sp>
          <p:nvSpPr>
            <p:cNvPr id="206" name="직사각형 205"/>
            <p:cNvSpPr/>
            <p:nvPr/>
          </p:nvSpPr>
          <p:spPr>
            <a:xfrm>
              <a:off x="2112866" y="3040500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120125" y="3137653"/>
              <a:ext cx="156191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/>
          <p:cNvSpPr/>
          <p:nvPr/>
        </p:nvSpPr>
        <p:spPr>
          <a:xfrm>
            <a:off x="2091479" y="4537232"/>
            <a:ext cx="7057134" cy="3494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059161" y="4573228"/>
            <a:ext cx="74663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LOT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136550" y="4566628"/>
            <a:ext cx="8761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</a:t>
            </a:r>
            <a:r>
              <a:rPr lang="ko-KR" altLang="en-US" sz="1200" b="1" dirty="0">
                <a:solidFill>
                  <a:schemeClr val="bg1"/>
                </a:solidFill>
              </a:rPr>
              <a:t>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856532" y="4567108"/>
            <a:ext cx="99112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바코</a:t>
            </a:r>
            <a:r>
              <a:rPr lang="ko-KR" altLang="en-US" sz="1200" b="1" dirty="0">
                <a:solidFill>
                  <a:schemeClr val="bg1"/>
                </a:solidFill>
              </a:rPr>
              <a:t>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877257" y="4567108"/>
            <a:ext cx="7729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창고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74697" y="4567108"/>
            <a:ext cx="67139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</a:t>
            </a:r>
            <a:r>
              <a:rPr lang="ko-KR" altLang="en-US" sz="1200" b="1" dirty="0">
                <a:solidFill>
                  <a:schemeClr val="bg1"/>
                </a:solidFill>
              </a:rPr>
              <a:t>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389647" y="4567108"/>
            <a:ext cx="81122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출하수</a:t>
            </a:r>
            <a:r>
              <a:rPr lang="ko-KR" altLang="en-US" sz="1200" b="1" dirty="0">
                <a:solidFill>
                  <a:schemeClr val="bg1"/>
                </a:solidFill>
              </a:rPr>
              <a:t>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235182" y="4567108"/>
            <a:ext cx="119685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출하취소대</a:t>
            </a:r>
            <a:r>
              <a:rPr lang="ko-KR" altLang="en-US" sz="1200" b="1" dirty="0">
                <a:solidFill>
                  <a:schemeClr val="bg1"/>
                </a:solidFill>
              </a:rPr>
              <a:t>상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8277984" y="4294188"/>
            <a:ext cx="835942" cy="22447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출하취소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923928" y="4221038"/>
            <a:ext cx="424864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2020-07-20, 150, B205546, </a:t>
            </a:r>
            <a:r>
              <a:rPr lang="ko-KR" altLang="en-US" sz="1200" b="1" dirty="0" smtClean="0"/>
              <a:t>출하창고</a:t>
            </a:r>
            <a:r>
              <a:rPr lang="en-US" altLang="ko-KR" sz="1200" b="1" dirty="0" smtClean="0"/>
              <a:t>, 272, 150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체크표시</a:t>
            </a:r>
            <a:endParaRPr lang="ko-KR" altLang="en-US" sz="12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3881396" y="4884427"/>
            <a:ext cx="457903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2020-07-20, 150, B205546, </a:t>
            </a:r>
            <a:r>
              <a:rPr lang="ko-KR" altLang="en-US" sz="1200" b="1" dirty="0" smtClean="0"/>
              <a:t>출하창고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한림</a:t>
            </a:r>
            <a:r>
              <a:rPr lang="en-US" altLang="ko-KR" sz="1200" b="1" dirty="0" smtClean="0"/>
              <a:t>, 150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체크표시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480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1980</Words>
  <Application>Microsoft Office PowerPoint</Application>
  <PresentationFormat>화면 슬라이드 쇼(16:9)</PresentationFormat>
  <Paragraphs>1168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pkd</dc:creator>
  <cp:lastModifiedBy>pkd</cp:lastModifiedBy>
  <cp:revision>51</cp:revision>
  <dcterms:created xsi:type="dcterms:W3CDTF">2020-10-05T09:00:58Z</dcterms:created>
  <dcterms:modified xsi:type="dcterms:W3CDTF">2020-10-06T09:49:51Z</dcterms:modified>
</cp:coreProperties>
</file>