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1" r:id="rId6"/>
    <p:sldId id="262" r:id="rId7"/>
    <p:sldId id="260" r:id="rId8"/>
    <p:sldId id="270" r:id="rId9"/>
    <p:sldId id="273" r:id="rId10"/>
    <p:sldId id="264" r:id="rId11"/>
    <p:sldId id="265" r:id="rId12"/>
    <p:sldId id="267" r:id="rId13"/>
    <p:sldId id="266" r:id="rId14"/>
    <p:sldId id="268" r:id="rId15"/>
    <p:sldId id="269" r:id="rId16"/>
    <p:sldId id="271" r:id="rId17"/>
    <p:sldId id="272" r:id="rId18"/>
  </p:sldIdLst>
  <p:sldSz cx="9144000" cy="6858000" type="screen4x3"/>
  <p:notesSz cx="6858000" cy="9144000"/>
  <p:embeddedFontLst>
    <p:embeddedFont>
      <p:font typeface="Gill Sans MT" pitchFamily="34" charset="0"/>
      <p:regular r:id="rId19"/>
      <p:bold r:id="rId20"/>
      <p:italic r:id="rId21"/>
      <p:boldItalic r:id="rId22"/>
    </p:embeddedFont>
    <p:embeddedFont>
      <p:font typeface="华文中宋" pitchFamily="2" charset="-122"/>
      <p:regular r:id="rId23"/>
    </p:embeddedFont>
    <p:embeddedFont>
      <p:font typeface="微软雅黑" pitchFamily="34" charset="-122"/>
      <p:regular r:id="rId24"/>
      <p:bold r:id="rId25"/>
    </p:embeddedFont>
    <p:embeddedFont>
      <p:font typeface="Wingdings 3" pitchFamily="18" charset="2"/>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over" id="{EBF72E98-65C1-4543-AA9E-D4B8FC528293}">
          <p14:sldIdLst>
            <p14:sldId id="256"/>
          </p14:sldIdLst>
        </p14:section>
        <p14:section name="Index" id="{6501DBDC-9D68-C54F-AD36-C030EB77268D}">
          <p14:sldIdLst>
            <p14:sldId id="257"/>
            <p14:sldId id="258"/>
            <p14:sldId id="259"/>
            <p14:sldId id="261"/>
            <p14:sldId id="262"/>
            <p14:sldId id="260"/>
            <p14:sldId id="270"/>
            <p14:sldId id="264"/>
            <p14:sldId id="265"/>
            <p14:sldId id="267"/>
            <p14:sldId id="266"/>
            <p14:sldId id="268"/>
            <p14:sldId id="269"/>
            <p14:sldId id="271"/>
            <p14:sldId id="27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242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41" autoAdjust="0"/>
    <p:restoredTop sz="94660"/>
  </p:normalViewPr>
  <p:slideViewPr>
    <p:cSldViewPr snapToGrid="0" snapToObjects="1">
      <p:cViewPr varScale="1">
        <p:scale>
          <a:sx n="80" d="100"/>
          <a:sy n="80" d="100"/>
        </p:scale>
        <p:origin x="-92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April 30,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April 30,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April 30,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April 30, 2014</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8152" y="2833575"/>
            <a:ext cx="3407194" cy="1524000"/>
          </a:xfrm>
        </p:spPr>
        <p:txBody>
          <a:bodyPr>
            <a:normAutofit fontScale="90000"/>
          </a:bodyPr>
          <a:lstStyle/>
          <a:p>
            <a:r>
              <a:rPr kumimoji="1" lang="en-US" altLang="zh-CN" dirty="0" smtClean="0"/>
              <a:t>The</a:t>
            </a:r>
            <a:r>
              <a:rPr kumimoji="1" lang="zh-CN" altLang="en-US" dirty="0" smtClean="0"/>
              <a:t> </a:t>
            </a:r>
            <a:r>
              <a:rPr kumimoji="1" lang="en-US" altLang="zh-CN" dirty="0" smtClean="0"/>
              <a:t>DESIGN ethos OF GERMANY </a:t>
            </a:r>
            <a:endParaRPr kumimoji="1" lang="zh-CN" altLang="en-US" dirty="0"/>
          </a:p>
        </p:txBody>
      </p:sp>
      <p:sp>
        <p:nvSpPr>
          <p:cNvPr id="3" name="副标题 2"/>
          <p:cNvSpPr>
            <a:spLocks noGrp="1"/>
          </p:cNvSpPr>
          <p:nvPr>
            <p:ph type="subTitle" idx="1"/>
          </p:nvPr>
        </p:nvSpPr>
        <p:spPr>
          <a:xfrm>
            <a:off x="5518152" y="4502909"/>
            <a:ext cx="2940048" cy="504636"/>
          </a:xfrm>
        </p:spPr>
        <p:txBody>
          <a:bodyPr/>
          <a:lstStyle/>
          <a:p>
            <a:r>
              <a:rPr kumimoji="1" lang="zh-CN" altLang="en-US" dirty="0" smtClean="0">
                <a:latin typeface="微软雅黑" panose="020B0503020204020204" pitchFamily="34" charset="-122"/>
                <a:ea typeface="微软雅黑" panose="020B0503020204020204" pitchFamily="34" charset="-122"/>
              </a:rPr>
              <a:t>韩宁 李敏 王智翔 张嘉欣</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860108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83143" y="1039102"/>
            <a:ext cx="5021809" cy="369332"/>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中国设计的“整体观”与德国设计的“以小见大”</a:t>
            </a:r>
            <a:endParaRPr lang="zh-CN" altLang="zh-CN" dirty="0">
              <a:latin typeface="微软雅黑" panose="020B0503020204020204" pitchFamily="34" charset="-122"/>
              <a:ea typeface="微软雅黑" panose="020B0503020204020204" pitchFamily="34" charset="-122"/>
            </a:endParaRPr>
          </a:p>
        </p:txBody>
      </p:sp>
      <p:sp>
        <p:nvSpPr>
          <p:cNvPr id="4" name="文本框 5"/>
          <p:cNvSpPr txBox="1"/>
          <p:nvPr/>
        </p:nvSpPr>
        <p:spPr>
          <a:xfrm>
            <a:off x="2536723" y="1560202"/>
            <a:ext cx="6373149" cy="3754874"/>
          </a:xfrm>
          <a:prstGeom prst="rect">
            <a:avLst/>
          </a:prstGeom>
          <a:noFill/>
        </p:spPr>
        <p:txBody>
          <a:bodyPr wrap="square" rtlCol="0">
            <a:spAutoFit/>
          </a:bodyPr>
          <a:lstStyle/>
          <a:p>
            <a:r>
              <a:rPr lang="zh-CN" altLang="zh-CN" sz="1700" dirty="0" smtClean="0">
                <a:solidFill>
                  <a:srgbClr val="FF0000"/>
                </a:solidFill>
                <a:latin typeface="微软雅黑" panose="020B0503020204020204" pitchFamily="34" charset="-122"/>
                <a:ea typeface="微软雅黑" panose="020B0503020204020204" pitchFamily="34" charset="-122"/>
              </a:rPr>
              <a:t>以小见大</a:t>
            </a:r>
            <a:r>
              <a:rPr lang="zh-CN" altLang="zh-CN" sz="1700" dirty="0" smtClean="0">
                <a:latin typeface="微软雅黑" panose="020B0503020204020204" pitchFamily="34" charset="-122"/>
                <a:ea typeface="微软雅黑" panose="020B0503020204020204" pitchFamily="34" charset="-122"/>
              </a:rPr>
              <a:t>：对比拉姆斯的“少却更好”和密斯凡德罗的“少即是多”。前者更加重视细节的设计哲学，透过产品来展示简约设计的魅力，其目的是式设计尽可能的少的干扰到产品的使用过程，使使用更高效、自然、流畅，凸显美的功能价值。小并非无，而是将简约的设计形式集中表达在产品的功能部位，通过几何造型，在外观上取舍，运用现代工业技术和材料，展现产品的精密度；而后者是求风格上的绝对单纯，以此为目的的设计甚至会缺乏考虑功能要素。</a:t>
            </a:r>
            <a:endParaRPr lang="en-US" altLang="zh-CN" sz="1700" dirty="0" smtClean="0">
              <a:latin typeface="微软雅黑" panose="020B0503020204020204" pitchFamily="34" charset="-122"/>
              <a:ea typeface="微软雅黑" panose="020B0503020204020204" pitchFamily="34" charset="-122"/>
            </a:endParaRPr>
          </a:p>
          <a:p>
            <a:endParaRPr lang="zh-CN" altLang="zh-CN" sz="1700" dirty="0" smtClean="0">
              <a:latin typeface="微软雅黑" panose="020B0503020204020204" pitchFamily="34" charset="-122"/>
              <a:ea typeface="微软雅黑" panose="020B0503020204020204" pitchFamily="34" charset="-122"/>
            </a:endParaRPr>
          </a:p>
          <a:p>
            <a:r>
              <a:rPr lang="zh-CN" altLang="zh-CN" sz="1700" dirty="0" smtClean="0">
                <a:solidFill>
                  <a:srgbClr val="FF0000"/>
                </a:solidFill>
                <a:latin typeface="微软雅黑" panose="020B0503020204020204" pitchFamily="34" charset="-122"/>
                <a:ea typeface="微软雅黑" panose="020B0503020204020204" pitchFamily="34" charset="-122"/>
              </a:rPr>
              <a:t>整体观</a:t>
            </a:r>
            <a:r>
              <a:rPr lang="zh-CN" altLang="zh-CN" sz="1700" dirty="0" smtClean="0">
                <a:latin typeface="微软雅黑" panose="020B0503020204020204" pitchFamily="34" charset="-122"/>
                <a:ea typeface="微软雅黑" panose="020B0503020204020204" pitchFamily="34" charset="-122"/>
              </a:rPr>
              <a:t>：上节课我们归纳了中国古代设计哲学之整体观的思想,它集中表现为“天人合一”、“天人和谐”等。讲究从整体入手，而对细节不慎追求，忽视了细节在设计中的重要</a:t>
            </a:r>
            <a:r>
              <a:rPr lang="zh-CN" altLang="en-US" sz="1700" dirty="0" smtClean="0">
                <a:latin typeface="微软雅黑" panose="020B0503020204020204" pitchFamily="34" charset="-122"/>
                <a:ea typeface="微软雅黑" panose="020B0503020204020204" pitchFamily="34" charset="-122"/>
              </a:rPr>
              <a:t>作用</a:t>
            </a:r>
            <a:r>
              <a:rPr lang="zh-CN" altLang="zh-CN" sz="1700" dirty="0" smtClean="0">
                <a:latin typeface="微软雅黑" panose="020B0503020204020204" pitchFamily="34" charset="-122"/>
                <a:ea typeface="微软雅黑" panose="020B0503020204020204" pitchFamily="34" charset="-122"/>
              </a:rPr>
              <a:t>。这种有机整体观的指导,中国古代艺术家、工匠们创造了辉煌的艺术与设计。这种思想指导中国古代家具设计、建筑设计、园林设计等等。</a:t>
            </a:r>
            <a:endParaRPr lang="zh-CN" altLang="zh-CN"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58304" y="1739955"/>
            <a:ext cx="3756522" cy="369332"/>
          </a:xfrm>
          <a:prstGeom prst="rect">
            <a:avLst/>
          </a:prstGeom>
          <a:noFill/>
        </p:spPr>
        <p:txBody>
          <a:bodyPr wrap="square" rtlCol="0">
            <a:spAutoFit/>
          </a:bodyPr>
          <a:lstStyle/>
          <a:p>
            <a:r>
              <a:rPr lang="zh-CN" altLang="zh-CN" dirty="0" smtClean="0">
                <a:latin typeface="Adobe 黑体 Std R" panose="020B0400000000000000" pitchFamily="34" charset="-122"/>
                <a:ea typeface="Adobe 黑体 Std R" panose="020B0400000000000000" pitchFamily="34" charset="-122"/>
              </a:rPr>
              <a:t>德国博朗公司“产品设计的手法”</a:t>
            </a:r>
            <a:endParaRPr lang="zh-CN" altLang="zh-CN" dirty="0">
              <a:latin typeface="Adobe 黑体 Std R" panose="020B0400000000000000" pitchFamily="34" charset="-122"/>
              <a:ea typeface="Adobe 黑体 Std R" panose="020B0400000000000000" pitchFamily="34" charset="-122"/>
            </a:endParaRPr>
          </a:p>
        </p:txBody>
      </p:sp>
      <p:sp>
        <p:nvSpPr>
          <p:cNvPr id="4" name="文本框 5"/>
          <p:cNvSpPr txBox="1"/>
          <p:nvPr/>
        </p:nvSpPr>
        <p:spPr>
          <a:xfrm>
            <a:off x="4458304" y="2347698"/>
            <a:ext cx="4219885" cy="2185214"/>
          </a:xfrm>
          <a:prstGeom prst="rect">
            <a:avLst/>
          </a:prstGeom>
          <a:noFill/>
        </p:spPr>
        <p:txBody>
          <a:bodyPr wrap="square" rtlCol="0">
            <a:spAutoFit/>
          </a:bodyPr>
          <a:lstStyle/>
          <a:p>
            <a:r>
              <a:rPr lang="zh-CN" altLang="zh-CN" sz="1700" dirty="0" smtClean="0">
                <a:latin typeface="微软雅黑" panose="020B0503020204020204" pitchFamily="34" charset="-122"/>
                <a:ea typeface="微软雅黑" panose="020B0503020204020204" pitchFamily="34" charset="-122"/>
              </a:rPr>
              <a:t>1.突出特征法 </a:t>
            </a:r>
          </a:p>
          <a:p>
            <a:r>
              <a:rPr lang="zh-CN" altLang="zh-CN" sz="1700" dirty="0" smtClean="0">
                <a:latin typeface="微软雅黑" panose="020B0503020204020204" pitchFamily="34" charset="-122"/>
                <a:ea typeface="微软雅黑" panose="020B0503020204020204" pitchFamily="34" charset="-122"/>
              </a:rPr>
              <a:t>运用各种方式抓住和强调产品或主题本身与众不同的特征，并把它鲜明地表现出来，将这些特征置于产品的主要视觉部位或加以烘托处理，使观众在接触言辞画面的瞬间即很快感受到，对其产生注意和发生视觉兴趣，达到刺激购买欲望的促销目的。 </a:t>
            </a:r>
          </a:p>
          <a:p>
            <a:r>
              <a:rPr lang="zh-CN" altLang="zh-CN" sz="1700" dirty="0" smtClean="0">
                <a:latin typeface="微软雅黑" panose="020B0503020204020204" pitchFamily="34" charset="-122"/>
                <a:ea typeface="微软雅黑" panose="020B0503020204020204" pitchFamily="34" charset="-122"/>
              </a:rPr>
              <a:t> </a:t>
            </a:r>
          </a:p>
        </p:txBody>
      </p:sp>
      <p:pic>
        <p:nvPicPr>
          <p:cNvPr id="5" name="图片 4" descr="20130112173039_57380.jpg"/>
          <p:cNvPicPr>
            <a:picLocks noChangeAspect="1"/>
          </p:cNvPicPr>
          <p:nvPr/>
        </p:nvPicPr>
        <p:blipFill>
          <a:blip r:embed="rId2" cstate="print"/>
          <a:stretch>
            <a:fillRect/>
          </a:stretch>
        </p:blipFill>
        <p:spPr>
          <a:xfrm>
            <a:off x="1250187" y="1739955"/>
            <a:ext cx="2485871" cy="2485871"/>
          </a:xfrm>
          <a:prstGeom prst="rect">
            <a:avLst/>
          </a:prstGeom>
        </p:spPr>
      </p:pic>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4513006" y="1801741"/>
            <a:ext cx="4396866" cy="2739211"/>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2.对比衬托法 </a:t>
            </a:r>
          </a:p>
          <a:p>
            <a:r>
              <a:rPr lang="zh-CN" altLang="zh-CN" sz="1700" dirty="0" smtClean="0">
                <a:latin typeface="微软雅黑" panose="020B0503020204020204" pitchFamily="34" charset="-122"/>
                <a:ea typeface="微软雅黑" panose="020B0503020204020204" pitchFamily="34" charset="-122"/>
              </a:rPr>
              <a:t>对比是一种趋向于对立冲突的艺术美中最突出的表现手法。它把产品的性质和特点放在鲜明的对照和直接对比中来表现，借彼显此，互比互衬，从对比所呈现的差别中，达到集中、简洁、曲折变化的表现。可以是材质的对比，造型线条上的对比等等。通过这种手法更鲜明地强调或提示产品的性能和特点，给消费者以深刻的视觉感受。</a:t>
            </a:r>
          </a:p>
          <a:p>
            <a:r>
              <a:rPr lang="zh-CN" altLang="zh-CN" dirty="0" smtClean="0">
                <a:latin typeface="微软雅黑" panose="020B0503020204020204" pitchFamily="34" charset="-122"/>
                <a:ea typeface="微软雅黑" panose="020B0503020204020204" pitchFamily="34" charset="-122"/>
              </a:rPr>
              <a:t> </a:t>
            </a:r>
          </a:p>
        </p:txBody>
      </p:sp>
      <p:pic>
        <p:nvPicPr>
          <p:cNvPr id="7" name="图片 6" descr="BoLang ShouTiShiDuoGongNengShiWuDiaoLiJi MR740.jpg"/>
          <p:cNvPicPr>
            <a:picLocks noChangeAspect="1"/>
          </p:cNvPicPr>
          <p:nvPr/>
        </p:nvPicPr>
        <p:blipFill>
          <a:blip r:embed="rId2" cstate="print"/>
          <a:stretch>
            <a:fillRect/>
          </a:stretch>
        </p:blipFill>
        <p:spPr>
          <a:xfrm>
            <a:off x="507999" y="1891163"/>
            <a:ext cx="3724787" cy="2327992"/>
          </a:xfrm>
          <a:prstGeom prst="rect">
            <a:avLst/>
          </a:prstGeom>
        </p:spPr>
      </p:pic>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4586748" y="1965710"/>
            <a:ext cx="4323124" cy="329320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3.合理夸张法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借助想象，对产品的品质或特性的某个方面进行相当明显的过份夸大，以加深或扩大这些特征的认识。文学家高尔基指出：“夸张是创作的基本原则。”通过这种手法能更鲜明地强调或揭示事物的实质，加强产品的艺术效果。夸张是一般中求新奇变化，通过虚构把对象的特点和个性中美的方面进行夸大,赋予人们一种新奇与变化的情趣。 </a:t>
            </a:r>
          </a:p>
          <a:p>
            <a:r>
              <a:rPr lang="zh-CN" altLang="zh-CN" dirty="0" smtClean="0">
                <a:latin typeface="微软雅黑" panose="020B0503020204020204" pitchFamily="34" charset="-122"/>
                <a:ea typeface="微软雅黑" panose="020B0503020204020204" pitchFamily="34" charset="-122"/>
              </a:rPr>
              <a:t> </a:t>
            </a:r>
          </a:p>
          <a:p>
            <a:r>
              <a:rPr lang="zh-CN" altLang="zh-CN" dirty="0" smtClean="0">
                <a:latin typeface="微软雅黑" panose="020B0503020204020204" pitchFamily="34" charset="-122"/>
                <a:ea typeface="微软雅黑" panose="020B0503020204020204" pitchFamily="34" charset="-122"/>
              </a:rPr>
              <a:t> </a:t>
            </a:r>
          </a:p>
        </p:txBody>
      </p:sp>
      <p:pic>
        <p:nvPicPr>
          <p:cNvPr id="5" name="图片 4" descr="BoLangMR5550 MFP ShiWuDiaoLiJi.jpg"/>
          <p:cNvPicPr>
            <a:picLocks noChangeAspect="1"/>
          </p:cNvPicPr>
          <p:nvPr/>
        </p:nvPicPr>
        <p:blipFill>
          <a:blip r:embed="rId2" cstate="print"/>
          <a:stretch>
            <a:fillRect/>
          </a:stretch>
        </p:blipFill>
        <p:spPr>
          <a:xfrm>
            <a:off x="257834" y="2033887"/>
            <a:ext cx="4088587" cy="2555366"/>
          </a:xfrm>
          <a:prstGeom prst="rect">
            <a:avLst/>
          </a:prstGeom>
        </p:spPr>
      </p:pic>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613355" y="1710123"/>
            <a:ext cx="5296517" cy="381642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 </a:t>
            </a:r>
          </a:p>
          <a:p>
            <a:r>
              <a:rPr lang="zh-CN" altLang="zh-CN" dirty="0" smtClean="0">
                <a:latin typeface="微软雅黑" panose="020B0503020204020204" pitchFamily="34" charset="-122"/>
                <a:ea typeface="微软雅黑" panose="020B0503020204020204" pitchFamily="34" charset="-122"/>
              </a:rPr>
              <a:t>4.以小见大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在设计中对产品进行强调、取舍、浓缩，以独到的想象抓住一点或一个局部加以集中设计或延伸放大，以更充分地表达主题思想。这种处理以一点观全面，以小见大，从不全到全的表现手法，给设计者带来了很大的灵活性和无限的表现力，同时为接受者提供了广阔的想象空间，获得生动的情趣和丰富的联想。以小见大中的“小”，是产品的焦点和视觉兴趣中心，它既是设计创意的浓缩和生发，也是设计者匠心独具的安排，因面它已不是一般意义的“小”，而是小中寓大，以小胜大的高度提炼的产物，是简洁的刻意追求。 </a:t>
            </a:r>
          </a:p>
          <a:p>
            <a:r>
              <a:rPr lang="zh-CN" altLang="zh-CN" dirty="0" smtClean="0">
                <a:latin typeface="微软雅黑" panose="020B0503020204020204" pitchFamily="34" charset="-122"/>
                <a:ea typeface="微软雅黑" panose="020B0503020204020204" pitchFamily="34" charset="-122"/>
              </a:rPr>
              <a:t> </a:t>
            </a:r>
          </a:p>
        </p:txBody>
      </p:sp>
      <p:pic>
        <p:nvPicPr>
          <p:cNvPr id="6" name="图片 5" descr="2014416101754781.jpg"/>
          <p:cNvPicPr>
            <a:picLocks noChangeAspect="1"/>
          </p:cNvPicPr>
          <p:nvPr/>
        </p:nvPicPr>
        <p:blipFill>
          <a:blip r:embed="rId2" cstate="print"/>
          <a:stretch>
            <a:fillRect/>
          </a:stretch>
        </p:blipFill>
        <p:spPr>
          <a:xfrm>
            <a:off x="457198" y="2119112"/>
            <a:ext cx="2875935" cy="2998452"/>
          </a:xfrm>
          <a:prstGeom prst="rect">
            <a:avLst/>
          </a:prstGeom>
        </p:spPr>
      </p:pic>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5471651" y="1701244"/>
            <a:ext cx="2698955" cy="3693319"/>
          </a:xfrm>
          <a:prstGeom prst="rect">
            <a:avLst/>
          </a:prstGeom>
          <a:no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十项原则 </a:t>
            </a:r>
            <a:endParaRPr lang="en-US" altLang="zh-CN" dirty="0" smtClean="0">
              <a:latin typeface="微软雅黑" panose="020B0503020204020204" pitchFamily="34" charset="-122"/>
              <a:ea typeface="微软雅黑" panose="020B0503020204020204" pitchFamily="34" charset="-122"/>
            </a:endParaRPr>
          </a:p>
          <a:p>
            <a:endParaRPr lang="zh-CN" altLang="zh-CN" dirty="0" smtClean="0">
              <a:latin typeface="微软雅黑" panose="020B0503020204020204" pitchFamily="34" charset="-122"/>
              <a:ea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rPr>
              <a:t>1.创新的 </a:t>
            </a:r>
          </a:p>
          <a:p>
            <a:r>
              <a:rPr lang="zh-CN" altLang="zh-CN" dirty="0" smtClean="0">
                <a:latin typeface="微软雅黑" panose="020B0503020204020204" pitchFamily="34" charset="-122"/>
                <a:ea typeface="微软雅黑" panose="020B0503020204020204" pitchFamily="34" charset="-122"/>
              </a:rPr>
              <a:t>2.实用的 </a:t>
            </a:r>
          </a:p>
          <a:p>
            <a:r>
              <a:rPr lang="zh-CN" altLang="zh-CN" dirty="0" smtClean="0">
                <a:latin typeface="微软雅黑" panose="020B0503020204020204" pitchFamily="34" charset="-122"/>
                <a:ea typeface="微软雅黑" panose="020B0503020204020204" pitchFamily="34" charset="-122"/>
              </a:rPr>
              <a:t>3.有美学上的设想 </a:t>
            </a:r>
          </a:p>
          <a:p>
            <a:r>
              <a:rPr lang="zh-CN" altLang="zh-CN" dirty="0" smtClean="0">
                <a:latin typeface="微软雅黑" panose="020B0503020204020204" pitchFamily="34" charset="-122"/>
                <a:ea typeface="微软雅黑" panose="020B0503020204020204" pitchFamily="34" charset="-122"/>
              </a:rPr>
              <a:t>4.易被理解 </a:t>
            </a:r>
          </a:p>
          <a:p>
            <a:r>
              <a:rPr lang="zh-CN" altLang="zh-CN" dirty="0" smtClean="0">
                <a:latin typeface="微软雅黑" panose="020B0503020204020204" pitchFamily="34" charset="-122"/>
                <a:ea typeface="微软雅黑" panose="020B0503020204020204" pitchFamily="34" charset="-122"/>
              </a:rPr>
              <a:t>5.毫无妨碍的 </a:t>
            </a:r>
          </a:p>
          <a:p>
            <a:r>
              <a:rPr lang="zh-CN" altLang="zh-CN" dirty="0" smtClean="0">
                <a:latin typeface="微软雅黑" panose="020B0503020204020204" pitchFamily="34" charset="-122"/>
                <a:ea typeface="微软雅黑" panose="020B0503020204020204" pitchFamily="34" charset="-122"/>
              </a:rPr>
              <a:t>6.诚实的 </a:t>
            </a:r>
          </a:p>
          <a:p>
            <a:r>
              <a:rPr lang="zh-CN" altLang="zh-CN" dirty="0" smtClean="0">
                <a:latin typeface="微软雅黑" panose="020B0503020204020204" pitchFamily="34" charset="-122"/>
                <a:ea typeface="微软雅黑" panose="020B0503020204020204" pitchFamily="34" charset="-122"/>
              </a:rPr>
              <a:t>7.耐久的 </a:t>
            </a:r>
          </a:p>
          <a:p>
            <a:r>
              <a:rPr lang="zh-CN" altLang="zh-CN" dirty="0" smtClean="0">
                <a:latin typeface="微软雅黑" panose="020B0503020204020204" pitchFamily="34" charset="-122"/>
                <a:ea typeface="微软雅黑" panose="020B0503020204020204" pitchFamily="34" charset="-122"/>
              </a:rPr>
              <a:t>8.拥有细节 </a:t>
            </a:r>
          </a:p>
          <a:p>
            <a:r>
              <a:rPr lang="zh-CN" altLang="zh-CN" dirty="0" smtClean="0">
                <a:latin typeface="微软雅黑" panose="020B0503020204020204" pitchFamily="34" charset="-122"/>
                <a:ea typeface="微软雅黑" panose="020B0503020204020204" pitchFamily="34" charset="-122"/>
              </a:rPr>
              <a:t>9.符合生态学 </a:t>
            </a:r>
          </a:p>
          <a:p>
            <a:r>
              <a:rPr lang="zh-CN" altLang="zh-CN" dirty="0" smtClean="0">
                <a:latin typeface="微软雅黑" panose="020B0503020204020204" pitchFamily="34" charset="-122"/>
                <a:ea typeface="微软雅黑" panose="020B0503020204020204" pitchFamily="34" charset="-122"/>
              </a:rPr>
              <a:t>10.尽可能少的设计</a:t>
            </a:r>
          </a:p>
          <a:p>
            <a:r>
              <a:rPr lang="zh-CN" altLang="zh-CN" dirty="0" smtClean="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2958861" y="1423358"/>
            <a:ext cx="5582682" cy="4016484"/>
          </a:xfrm>
          <a:prstGeom prst="rect">
            <a:avLst/>
          </a:prstGeom>
          <a:noFill/>
        </p:spPr>
        <p:txBody>
          <a:bodyPr wrap="square" rtlCol="0">
            <a:spAutoFit/>
          </a:bodyPr>
          <a:lstStyle/>
          <a:p>
            <a:r>
              <a:rPr lang="zh-CN" altLang="en-US" sz="1700" dirty="0">
                <a:latin typeface="微软雅黑" panose="020B0503020204020204" pitchFamily="34" charset="-122"/>
                <a:ea typeface="微软雅黑" panose="020B0503020204020204" pitchFamily="34" charset="-122"/>
              </a:rPr>
              <a:t>深具哲学性的德国设计师在设计过程中强调概念</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德国人对概念的执着来源于其重思辩轻直觉，重逻辑轻灵感的普遍共性，因其传统哲学之影响。吉尔</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德勒兹曾言：“哲学是一门创造概念的艺术”。概念是对 象先行分解 </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舍弃掉其中个别的特殊的东西</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抽取中共性的东西</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尔后综合地去把握对象。完整的思辨过程加以推演所得之结果，即为一系统的设计方案。整个系统由设计过程内在的系统逻辑自然促成。德国设计之高度理性的说服力与高效率即来源于此。德国设计传统之科学设计观和德国人理性与直线型的情感模式，自包豪斯时代始又经历代反复修正的人体工程学样本数据，及乌尔姆时期所开创的用于平面设计的标准网格，皆是该观念的实践体现。</a:t>
            </a:r>
            <a:br>
              <a:rPr lang="zh-CN" altLang="en-US" sz="1700" dirty="0">
                <a:latin typeface="微软雅黑" panose="020B0503020204020204" pitchFamily="34" charset="-122"/>
                <a:ea typeface="微软雅黑" panose="020B0503020204020204" pitchFamily="34" charset="-122"/>
              </a:rPr>
            </a:br>
            <a:r>
              <a:rPr lang="zh-CN" altLang="en-US" sz="1700" dirty="0">
                <a:latin typeface="微软雅黑" panose="020B0503020204020204" pitchFamily="34" charset="-122"/>
                <a:ea typeface="微软雅黑" panose="020B0503020204020204" pitchFamily="34" charset="-122"/>
              </a:rPr>
              <a:t/>
            </a:r>
            <a:br>
              <a:rPr lang="zh-CN" altLang="en-US" sz="1700" dirty="0">
                <a:latin typeface="微软雅黑" panose="020B0503020204020204" pitchFamily="34" charset="-122"/>
                <a:ea typeface="微软雅黑" panose="020B0503020204020204" pitchFamily="34" charset="-122"/>
              </a:rPr>
            </a:br>
            <a:r>
              <a:rPr lang="zh-CN" altLang="en-US" sz="1700" dirty="0">
                <a:latin typeface="微软雅黑" panose="020B0503020204020204" pitchFamily="34" charset="-122"/>
                <a:ea typeface="微软雅黑" panose="020B0503020204020204" pitchFamily="34" charset="-122"/>
              </a:rPr>
              <a:t/>
            </a:r>
            <a:br>
              <a:rPr lang="zh-CN" altLang="en-US" sz="1700" dirty="0">
                <a:latin typeface="微软雅黑" panose="020B0503020204020204" pitchFamily="34" charset="-122"/>
                <a:ea typeface="微软雅黑" panose="020B0503020204020204" pitchFamily="34" charset="-122"/>
              </a:rPr>
            </a:b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93363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0497" y="567806"/>
            <a:ext cx="7789653" cy="507831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德国设计在中国极受欢迎，原因在于质量好，实用二字。中国人和德国人性格迥然不同，却都是注重实用的民族。所不同点在于中国人偏重于眼前。德国人偏重于远景，喜欢规划，循“序”渐进。德国国民的理性传统和其强烈的社会责任感不允许设计师抱有一个含糊的立场。而且在机器时代的背景下，设计中有两大“伦理”： </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功能性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集体性。 格罗皮乌斯的设计理想很明确：既是艺术的又是科学的，既是设计的又是实用的，同时还能够在工厂的流水线上大批量生产制造。提出这样的观念是一种新设计观的展望和探索。</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显然包豪斯在魏玛时期的作品都是手工艺的，没有工厂批量生产的影子，有的是“回归传统”。很多成品是探索性的，留给德国的财富更大比重的在于教育层面上的引导。后期包豪斯受到共产主义的影响是社会意识变化的结果，但整体而言，德国设计哲学仍然渗透于包豪斯的观念里，格罗皮乌斯等人为无产阶级所做的城市规划设计就可以反映出来，仍旧没有脱离模块化、集成化。</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01213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4042" y="1468407"/>
            <a:ext cx="1612683" cy="523220"/>
          </a:xfrm>
          <a:prstGeom prst="rect">
            <a:avLst/>
          </a:prstGeom>
        </p:spPr>
        <p:txBody>
          <a:bodyPr wrap="none">
            <a:spAutoFit/>
          </a:bodyPr>
          <a:lstStyle/>
          <a:p>
            <a:r>
              <a:rPr kumimoji="1" lang="en-US" altLang="zh-CN" sz="2800" dirty="0"/>
              <a:t>Rational</a:t>
            </a:r>
            <a:r>
              <a:rPr kumimoji="1" lang="zh-CN" altLang="en-US" sz="2800" dirty="0"/>
              <a:t> </a:t>
            </a:r>
            <a:endParaRPr lang="zh-CN" altLang="en-US" sz="2800" dirty="0"/>
          </a:p>
        </p:txBody>
      </p:sp>
      <p:sp>
        <p:nvSpPr>
          <p:cNvPr id="5" name="矩形 4"/>
          <p:cNvSpPr/>
          <p:nvPr/>
        </p:nvSpPr>
        <p:spPr>
          <a:xfrm>
            <a:off x="1774042" y="3812534"/>
            <a:ext cx="3055045" cy="523220"/>
          </a:xfrm>
          <a:prstGeom prst="rect">
            <a:avLst/>
          </a:prstGeom>
        </p:spPr>
        <p:txBody>
          <a:bodyPr wrap="none">
            <a:spAutoFit/>
          </a:bodyPr>
          <a:lstStyle/>
          <a:p>
            <a:r>
              <a:rPr kumimoji="1" lang="en-US" altLang="zh-CN" sz="2800" dirty="0"/>
              <a:t>Function-related</a:t>
            </a:r>
            <a:endParaRPr lang="zh-CN" altLang="en-US" sz="2800" dirty="0"/>
          </a:p>
        </p:txBody>
      </p:sp>
      <p:sp>
        <p:nvSpPr>
          <p:cNvPr id="6" name="矩形 5"/>
          <p:cNvSpPr/>
          <p:nvPr/>
        </p:nvSpPr>
        <p:spPr>
          <a:xfrm>
            <a:off x="1774042" y="2996151"/>
            <a:ext cx="3360620" cy="523220"/>
          </a:xfrm>
          <a:prstGeom prst="rect">
            <a:avLst/>
          </a:prstGeom>
        </p:spPr>
        <p:txBody>
          <a:bodyPr wrap="none">
            <a:spAutoFit/>
          </a:bodyPr>
          <a:lstStyle/>
          <a:p>
            <a:r>
              <a:rPr kumimoji="1" lang="en-US" altLang="zh-CN" sz="2800" dirty="0"/>
              <a:t>Social</a:t>
            </a:r>
            <a:r>
              <a:rPr kumimoji="1" lang="zh-CN" altLang="en-US" sz="2800" dirty="0"/>
              <a:t> </a:t>
            </a:r>
            <a:r>
              <a:rPr kumimoji="1" lang="en-US" altLang="zh-CN" sz="2800" dirty="0"/>
              <a:t>Responsible</a:t>
            </a:r>
            <a:endParaRPr kumimoji="1" lang="zh-CN" altLang="en-US" sz="2800" dirty="0"/>
          </a:p>
        </p:txBody>
      </p:sp>
      <p:sp>
        <p:nvSpPr>
          <p:cNvPr id="7" name="矩形 6"/>
          <p:cNvSpPr/>
          <p:nvPr/>
        </p:nvSpPr>
        <p:spPr>
          <a:xfrm>
            <a:off x="1774042" y="2211794"/>
            <a:ext cx="1725787" cy="523220"/>
          </a:xfrm>
          <a:prstGeom prst="rect">
            <a:avLst/>
          </a:prstGeom>
        </p:spPr>
        <p:txBody>
          <a:bodyPr wrap="none">
            <a:spAutoFit/>
          </a:bodyPr>
          <a:lstStyle/>
          <a:p>
            <a:r>
              <a:rPr kumimoji="1" lang="en-US" altLang="zh-CN" sz="2800" dirty="0"/>
              <a:t>Practical</a:t>
            </a:r>
            <a:endParaRPr kumimoji="1" lang="zh-CN" altLang="en-US" sz="2800" dirty="0"/>
          </a:p>
        </p:txBody>
      </p:sp>
    </p:spTree>
    <p:extLst>
      <p:ext uri="{BB962C8B-B14F-4D97-AF65-F5344CB8AC3E}">
        <p14:creationId xmlns:p14="http://schemas.microsoft.com/office/powerpoint/2010/main" xmlns="" val="351688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564" y="525572"/>
            <a:ext cx="3172028" cy="4524316"/>
          </a:xfrm>
          <a:prstGeom prst="rect">
            <a:avLst/>
          </a:prstGeom>
          <a:noFill/>
        </p:spPr>
        <p:txBody>
          <a:bodyPr wrap="square" rtlCol="0">
            <a:spAutoFit/>
          </a:bodyPr>
          <a:lstStyle/>
          <a:p>
            <a:r>
              <a:rPr kumimoji="1" lang="en-US" altLang="zh-CN" dirty="0" smtClean="0"/>
              <a:t>Give</a:t>
            </a:r>
            <a:r>
              <a:rPr kumimoji="1" lang="zh-CN" altLang="en-US" dirty="0" smtClean="0"/>
              <a:t> </a:t>
            </a:r>
            <a:r>
              <a:rPr kumimoji="1" lang="en-US" altLang="zh-CN" dirty="0" smtClean="0"/>
              <a:t>its</a:t>
            </a:r>
            <a:r>
              <a:rPr kumimoji="1" lang="zh-CN" altLang="en-US" dirty="0" smtClean="0"/>
              <a:t> </a:t>
            </a:r>
            <a:r>
              <a:rPr kumimoji="1" lang="en-US" altLang="zh-CN" dirty="0" smtClean="0"/>
              <a:t>geographical</a:t>
            </a:r>
            <a:r>
              <a:rPr kumimoji="1" lang="zh-CN" altLang="en-US" dirty="0" smtClean="0"/>
              <a:t> </a:t>
            </a:r>
            <a:r>
              <a:rPr kumimoji="1" lang="en-US" altLang="zh-CN" dirty="0" smtClean="0"/>
              <a:t>location</a:t>
            </a:r>
            <a:r>
              <a:rPr kumimoji="1" lang="zh-CN" altLang="en-US" dirty="0" smtClean="0"/>
              <a:t> </a:t>
            </a:r>
            <a:r>
              <a:rPr kumimoji="1" lang="en-US" altLang="zh-CN" dirty="0" smtClean="0"/>
              <a:t>center. Germany</a:t>
            </a:r>
            <a:r>
              <a:rPr kumimoji="1" lang="zh-CN" altLang="en-US" dirty="0" smtClean="0"/>
              <a:t> </a:t>
            </a:r>
            <a:r>
              <a:rPr kumimoji="1" lang="en-US" altLang="zh-CN" dirty="0" smtClean="0"/>
              <a:t>has always been a country that has been open to and indeed adopted influence from outside.</a:t>
            </a:r>
          </a:p>
          <a:p>
            <a:endParaRPr kumimoji="1" lang="en-US" altLang="zh-CN" dirty="0"/>
          </a:p>
          <a:p>
            <a:r>
              <a:rPr kumimoji="1" lang="en-US" altLang="zh-CN" dirty="0" smtClean="0"/>
              <a:t>It was never a global political force like England, France, Spain or and Portugal. </a:t>
            </a:r>
          </a:p>
          <a:p>
            <a:endParaRPr kumimoji="1" lang="en-US" altLang="zh-CN" dirty="0" smtClean="0"/>
          </a:p>
          <a:p>
            <a:r>
              <a:rPr kumimoji="1" lang="en-US" altLang="zh-CN" dirty="0" smtClean="0"/>
              <a:t>Because  the more or less autonomous small individual states prevented it from being so.</a:t>
            </a:r>
            <a:endParaRPr kumimoji="1" lang="zh-CN" altLang="en-US" dirty="0"/>
          </a:p>
        </p:txBody>
      </p:sp>
      <p:pic>
        <p:nvPicPr>
          <p:cNvPr id="8" name="图片 7"/>
          <p:cNvPicPr>
            <a:picLocks noChangeAspect="1"/>
          </p:cNvPicPr>
          <p:nvPr/>
        </p:nvPicPr>
        <p:blipFill>
          <a:blip r:embed="rId2" cstate="print"/>
          <a:stretch>
            <a:fillRect/>
          </a:stretch>
        </p:blipFill>
        <p:spPr>
          <a:xfrm>
            <a:off x="3682968" y="525572"/>
            <a:ext cx="5088753" cy="4697310"/>
          </a:xfrm>
          <a:prstGeom prst="rect">
            <a:avLst/>
          </a:prstGeom>
        </p:spPr>
      </p:pic>
    </p:spTree>
    <p:extLst>
      <p:ext uri="{BB962C8B-B14F-4D97-AF65-F5344CB8AC3E}">
        <p14:creationId xmlns:p14="http://schemas.microsoft.com/office/powerpoint/2010/main" xmlns="" val="192059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1759" y="584652"/>
            <a:ext cx="4379483" cy="4524316"/>
          </a:xfrm>
          <a:prstGeom prst="rect">
            <a:avLst/>
          </a:prstGeom>
          <a:noFill/>
        </p:spPr>
        <p:txBody>
          <a:bodyPr wrap="square" rtlCol="0">
            <a:spAutoFit/>
          </a:bodyPr>
          <a:lstStyle/>
          <a:p>
            <a:r>
              <a:rPr kumimoji="1" lang="en-US" altLang="zh-CN" dirty="0" smtClean="0"/>
              <a:t>The</a:t>
            </a:r>
            <a:r>
              <a:rPr kumimoji="1" lang="zh-CN" altLang="en-US" dirty="0" smtClean="0"/>
              <a:t> </a:t>
            </a:r>
            <a:r>
              <a:rPr kumimoji="1" lang="en-US" altLang="zh-CN" dirty="0" smtClean="0"/>
              <a:t>widespread</a:t>
            </a:r>
            <a:r>
              <a:rPr kumimoji="1" lang="zh-CN" altLang="en-US" dirty="0" smtClean="0"/>
              <a:t> </a:t>
            </a:r>
            <a:r>
              <a:rPr kumimoji="1" lang="en-US" altLang="zh-CN" dirty="0" smtClean="0"/>
              <a:t>preconception</a:t>
            </a:r>
            <a:r>
              <a:rPr kumimoji="1" lang="zh-CN" altLang="en-US" dirty="0" smtClean="0"/>
              <a:t> </a:t>
            </a:r>
            <a:r>
              <a:rPr kumimoji="1" lang="en-US" altLang="zh-CN" dirty="0" smtClean="0"/>
              <a:t>that in 1920s Germany, modern design only took place in the Bauhaus must be refuted.</a:t>
            </a:r>
          </a:p>
          <a:p>
            <a:endParaRPr kumimoji="1" lang="en-US" altLang="zh-CN" dirty="0"/>
          </a:p>
          <a:p>
            <a:r>
              <a:rPr kumimoji="1" lang="en-US" altLang="zh-CN" dirty="0" smtClean="0"/>
              <a:t>Modernism begins with the Thonet chair. That is correct inasmuch as Chair №14 made in 1859 was the first semi-industrially mass-produced article that no longer reflected on historical design templates and appeared to anticipate the dictum ‘Form follows function ’that Louis Sullivan devised in 1896 when referring  to the challenge presented by now office building in the US</a:t>
            </a:r>
            <a:endParaRPr kumimoji="1" lang="zh-CN" altLang="en-US" dirty="0"/>
          </a:p>
        </p:txBody>
      </p:sp>
      <p:pic>
        <p:nvPicPr>
          <p:cNvPr id="3" name="图片 2"/>
          <p:cNvPicPr>
            <a:picLocks noChangeAspect="1"/>
          </p:cNvPicPr>
          <p:nvPr/>
        </p:nvPicPr>
        <p:blipFill>
          <a:blip r:embed="rId2" cstate="print"/>
          <a:stretch>
            <a:fillRect/>
          </a:stretch>
        </p:blipFill>
        <p:spPr>
          <a:xfrm>
            <a:off x="1173641" y="3062369"/>
            <a:ext cx="2032000" cy="2032000"/>
          </a:xfrm>
          <a:prstGeom prst="rect">
            <a:avLst/>
          </a:prstGeom>
        </p:spPr>
      </p:pic>
      <p:pic>
        <p:nvPicPr>
          <p:cNvPr id="5" name="图片 4"/>
          <p:cNvPicPr>
            <a:picLocks noChangeAspect="1"/>
          </p:cNvPicPr>
          <p:nvPr/>
        </p:nvPicPr>
        <p:blipFill rotWithShape="1">
          <a:blip r:embed="rId3" cstate="print"/>
          <a:srcRect l="19402" r="18822"/>
          <a:stretch/>
        </p:blipFill>
        <p:spPr>
          <a:xfrm>
            <a:off x="1173641" y="598569"/>
            <a:ext cx="2032000" cy="2463800"/>
          </a:xfrm>
          <a:prstGeom prst="rect">
            <a:avLst/>
          </a:prstGeom>
        </p:spPr>
      </p:pic>
    </p:spTree>
    <p:extLst>
      <p:ext uri="{BB962C8B-B14F-4D97-AF65-F5344CB8AC3E}">
        <p14:creationId xmlns:p14="http://schemas.microsoft.com/office/powerpoint/2010/main" xmlns="" val="133673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762000" y="1171834"/>
            <a:ext cx="2540000" cy="3200400"/>
          </a:xfrm>
          <a:prstGeom prst="rect">
            <a:avLst/>
          </a:prstGeom>
        </p:spPr>
      </p:pic>
      <p:sp>
        <p:nvSpPr>
          <p:cNvPr id="6" name="文本框 5"/>
          <p:cNvSpPr txBox="1"/>
          <p:nvPr/>
        </p:nvSpPr>
        <p:spPr>
          <a:xfrm>
            <a:off x="3883143" y="1171834"/>
            <a:ext cx="5021809" cy="3139321"/>
          </a:xfrm>
          <a:prstGeom prst="rect">
            <a:avLst/>
          </a:prstGeom>
          <a:noFill/>
        </p:spPr>
        <p:txBody>
          <a:bodyPr wrap="square" rtlCol="0">
            <a:spAutoFit/>
          </a:bodyPr>
          <a:lstStyle/>
          <a:p>
            <a:r>
              <a:rPr kumimoji="1" lang="en-US" altLang="zh-CN" dirty="0" smtClean="0"/>
              <a:t>Immanuel Kant in his 1790 </a:t>
            </a:r>
            <a:r>
              <a:rPr kumimoji="1" lang="en-US" altLang="zh-CN" i="1" dirty="0" smtClean="0"/>
              <a:t>Critique of Judgement </a:t>
            </a:r>
            <a:r>
              <a:rPr kumimoji="1" lang="en-US" altLang="zh-CN" dirty="0"/>
              <a:t> </a:t>
            </a:r>
            <a:r>
              <a:rPr kumimoji="1" lang="en-US" altLang="zh-CN" dirty="0" smtClean="0"/>
              <a:t>introduced the term ‘free’and ‘applied’beauty, thereby establishing an idealistic term for beauty which, however, accorded everyday objects, as well as architecture, a lower standing in the arts, as they could not necessary, was regarded as the real architectural aspect. And John Ruskin still differentiated between  ‘architecture’ and ‘building’.</a:t>
            </a:r>
            <a:endParaRPr kumimoji="1" lang="zh-CN" altLang="en-US" i="1" dirty="0"/>
          </a:p>
        </p:txBody>
      </p:sp>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74105" y="594557"/>
            <a:ext cx="2481008" cy="369332"/>
          </a:xfrm>
          <a:prstGeom prst="rect">
            <a:avLst/>
          </a:prstGeom>
          <a:noFill/>
        </p:spPr>
        <p:txBody>
          <a:bodyPr wrap="square" rtlCol="0">
            <a:spAutoFit/>
          </a:bodyPr>
          <a:lstStyle/>
          <a:p>
            <a:r>
              <a:rPr kumimoji="1" lang="en-US" altLang="zh-CN" dirty="0"/>
              <a:t>Vienna</a:t>
            </a:r>
            <a:r>
              <a:rPr kumimoji="1" lang="zh-CN" altLang="en-US" dirty="0"/>
              <a:t> </a:t>
            </a:r>
            <a:r>
              <a:rPr kumimoji="1" lang="en-US" altLang="zh-CN" dirty="0"/>
              <a:t>around</a:t>
            </a:r>
            <a:r>
              <a:rPr kumimoji="1" lang="zh-CN" altLang="en-US" dirty="0"/>
              <a:t> </a:t>
            </a:r>
            <a:r>
              <a:rPr kumimoji="1" lang="en-US" altLang="zh-CN" dirty="0"/>
              <a:t>1900</a:t>
            </a:r>
            <a:endParaRPr kumimoji="1" lang="zh-CN" altLang="en-US" i="1" dirty="0"/>
          </a:p>
        </p:txBody>
      </p:sp>
      <p:sp>
        <p:nvSpPr>
          <p:cNvPr id="3" name="矩形 2"/>
          <p:cNvSpPr/>
          <p:nvPr/>
        </p:nvSpPr>
        <p:spPr>
          <a:xfrm>
            <a:off x="989261" y="1260601"/>
            <a:ext cx="3399576" cy="369332"/>
          </a:xfrm>
          <a:prstGeom prst="rect">
            <a:avLst/>
          </a:prstGeom>
        </p:spPr>
        <p:txBody>
          <a:bodyPr wrap="none">
            <a:spAutoFit/>
          </a:bodyPr>
          <a:lstStyle/>
          <a:p>
            <a:r>
              <a:rPr kumimoji="1" lang="en-US" altLang="zh-CN" dirty="0" err="1" smtClean="0"/>
              <a:t>Mathildenhohe</a:t>
            </a:r>
            <a:r>
              <a:rPr kumimoji="1" lang="zh-CN" altLang="en-US" dirty="0" smtClean="0"/>
              <a:t> </a:t>
            </a:r>
            <a:r>
              <a:rPr kumimoji="1" lang="en-US" altLang="zh-CN" dirty="0" smtClean="0"/>
              <a:t>in</a:t>
            </a:r>
            <a:r>
              <a:rPr kumimoji="1" lang="zh-CN" altLang="en-US" dirty="0" smtClean="0"/>
              <a:t> </a:t>
            </a:r>
            <a:r>
              <a:rPr kumimoji="1" lang="en-US" altLang="zh-CN" dirty="0" smtClean="0"/>
              <a:t>Darmstadt</a:t>
            </a:r>
            <a:endParaRPr kumimoji="1" lang="zh-CN" altLang="en-US" i="1" dirty="0"/>
          </a:p>
        </p:txBody>
      </p:sp>
      <p:sp>
        <p:nvSpPr>
          <p:cNvPr id="4" name="矩形 3"/>
          <p:cNvSpPr/>
          <p:nvPr/>
        </p:nvSpPr>
        <p:spPr>
          <a:xfrm>
            <a:off x="989261" y="1937672"/>
            <a:ext cx="2790190" cy="369332"/>
          </a:xfrm>
          <a:prstGeom prst="rect">
            <a:avLst/>
          </a:prstGeom>
        </p:spPr>
        <p:txBody>
          <a:bodyPr wrap="none">
            <a:spAutoFit/>
          </a:bodyPr>
          <a:lstStyle/>
          <a:p>
            <a:r>
              <a:rPr kumimoji="1" lang="en-US" altLang="zh-CN" dirty="0" smtClean="0"/>
              <a:t>Peter</a:t>
            </a:r>
            <a:r>
              <a:rPr kumimoji="1" lang="zh-CN" altLang="en-US" dirty="0" smtClean="0"/>
              <a:t> </a:t>
            </a:r>
            <a:r>
              <a:rPr kumimoji="1" lang="en-US" altLang="zh-CN" dirty="0" smtClean="0"/>
              <a:t>Behrens</a:t>
            </a:r>
            <a:r>
              <a:rPr kumimoji="1" lang="zh-CN" altLang="en-US" dirty="0" smtClean="0"/>
              <a:t> </a:t>
            </a:r>
            <a:r>
              <a:rPr kumimoji="1" lang="en-US" altLang="zh-CN" dirty="0" smtClean="0"/>
              <a:t>and</a:t>
            </a:r>
            <a:r>
              <a:rPr kumimoji="1" lang="zh-CN" altLang="en-US" dirty="0" smtClean="0"/>
              <a:t> </a:t>
            </a:r>
            <a:r>
              <a:rPr kumimoji="1" lang="en-US" altLang="zh-CN" dirty="0" smtClean="0"/>
              <a:t>AEG</a:t>
            </a:r>
            <a:endParaRPr kumimoji="1" lang="zh-CN" altLang="en-US" i="1" dirty="0"/>
          </a:p>
        </p:txBody>
      </p:sp>
      <p:sp>
        <p:nvSpPr>
          <p:cNvPr id="5" name="矩形 4"/>
          <p:cNvSpPr/>
          <p:nvPr/>
        </p:nvSpPr>
        <p:spPr>
          <a:xfrm>
            <a:off x="988563" y="2690336"/>
            <a:ext cx="2557970" cy="369332"/>
          </a:xfrm>
          <a:prstGeom prst="rect">
            <a:avLst/>
          </a:prstGeom>
        </p:spPr>
        <p:txBody>
          <a:bodyPr wrap="none">
            <a:spAutoFit/>
          </a:bodyPr>
          <a:lstStyle/>
          <a:p>
            <a:r>
              <a:rPr kumimoji="1" lang="en-US" altLang="zh-CN" dirty="0" err="1" smtClean="0"/>
              <a:t>Deutscher</a:t>
            </a:r>
            <a:r>
              <a:rPr kumimoji="1" lang="en-US" altLang="zh-CN" dirty="0" smtClean="0"/>
              <a:t> </a:t>
            </a:r>
            <a:r>
              <a:rPr kumimoji="1" lang="en-US" altLang="zh-CN" dirty="0" err="1" smtClean="0"/>
              <a:t>Werkbund</a:t>
            </a:r>
            <a:endParaRPr kumimoji="1" lang="zh-CN" altLang="en-US" i="1" dirty="0"/>
          </a:p>
        </p:txBody>
      </p:sp>
      <p:sp>
        <p:nvSpPr>
          <p:cNvPr id="7" name="矩形 6"/>
          <p:cNvSpPr/>
          <p:nvPr/>
        </p:nvSpPr>
        <p:spPr>
          <a:xfrm>
            <a:off x="3972869" y="2690336"/>
            <a:ext cx="3052173" cy="369332"/>
          </a:xfrm>
          <a:prstGeom prst="rect">
            <a:avLst/>
          </a:prstGeom>
        </p:spPr>
        <p:txBody>
          <a:bodyPr wrap="none">
            <a:spAutoFit/>
          </a:bodyPr>
          <a:lstStyle/>
          <a:p>
            <a:r>
              <a:rPr kumimoji="1" lang="en-US" altLang="zh-CN" dirty="0" err="1" smtClean="0"/>
              <a:t>Werkbund</a:t>
            </a:r>
            <a:r>
              <a:rPr kumimoji="1" lang="zh-CN" altLang="en-US" dirty="0" smtClean="0"/>
              <a:t> </a:t>
            </a:r>
            <a:r>
              <a:rPr kumimoji="1" lang="en-US" altLang="zh-CN" dirty="0" smtClean="0"/>
              <a:t>dispute</a:t>
            </a:r>
            <a:r>
              <a:rPr kumimoji="1" lang="zh-CN" altLang="en-US" dirty="0" smtClean="0"/>
              <a:t> </a:t>
            </a:r>
            <a:r>
              <a:rPr kumimoji="1" lang="en-US" altLang="zh-CN" dirty="0" smtClean="0"/>
              <a:t>in</a:t>
            </a:r>
            <a:r>
              <a:rPr kumimoji="1" lang="zh-CN" altLang="en-US" dirty="0" smtClean="0"/>
              <a:t> </a:t>
            </a:r>
            <a:r>
              <a:rPr kumimoji="1" lang="en-US" altLang="zh-CN" dirty="0" smtClean="0"/>
              <a:t>1914</a:t>
            </a:r>
            <a:endParaRPr kumimoji="1" lang="zh-CN" altLang="en-US" i="1" dirty="0"/>
          </a:p>
        </p:txBody>
      </p:sp>
      <p:sp>
        <p:nvSpPr>
          <p:cNvPr id="8" name="矩形 7"/>
          <p:cNvSpPr/>
          <p:nvPr/>
        </p:nvSpPr>
        <p:spPr>
          <a:xfrm>
            <a:off x="989261" y="3414295"/>
            <a:ext cx="3106643" cy="369332"/>
          </a:xfrm>
          <a:prstGeom prst="rect">
            <a:avLst/>
          </a:prstGeom>
        </p:spPr>
        <p:txBody>
          <a:bodyPr wrap="none">
            <a:spAutoFit/>
          </a:bodyPr>
          <a:lstStyle/>
          <a:p>
            <a:r>
              <a:rPr kumimoji="1" lang="en-US" altLang="zh-CN" dirty="0" smtClean="0"/>
              <a:t>Constructivism</a:t>
            </a:r>
            <a:r>
              <a:rPr kumimoji="1" lang="zh-CN" altLang="en-US" dirty="0" smtClean="0"/>
              <a:t> </a:t>
            </a:r>
            <a:r>
              <a:rPr kumimoji="1" lang="en-US" altLang="zh-CN" dirty="0" smtClean="0"/>
              <a:t>from</a:t>
            </a:r>
            <a:r>
              <a:rPr kumimoji="1" lang="zh-CN" altLang="en-US" dirty="0" smtClean="0"/>
              <a:t> </a:t>
            </a:r>
            <a:r>
              <a:rPr kumimoji="1" lang="en-US" altLang="zh-CN" dirty="0" smtClean="0"/>
              <a:t>Russia</a:t>
            </a:r>
            <a:endParaRPr kumimoji="1" lang="zh-CN" altLang="en-US" i="1" dirty="0"/>
          </a:p>
        </p:txBody>
      </p:sp>
      <p:sp>
        <p:nvSpPr>
          <p:cNvPr id="9" name="矩形 8"/>
          <p:cNvSpPr/>
          <p:nvPr/>
        </p:nvSpPr>
        <p:spPr>
          <a:xfrm>
            <a:off x="989261" y="4042352"/>
            <a:ext cx="3322474" cy="369332"/>
          </a:xfrm>
          <a:prstGeom prst="rect">
            <a:avLst/>
          </a:prstGeom>
        </p:spPr>
        <p:txBody>
          <a:bodyPr wrap="none">
            <a:spAutoFit/>
          </a:bodyPr>
          <a:lstStyle/>
          <a:p>
            <a:r>
              <a:rPr kumimoji="1" lang="en-US" altLang="zh-CN" dirty="0" smtClean="0"/>
              <a:t>De</a:t>
            </a:r>
            <a:r>
              <a:rPr kumimoji="1" lang="zh-CN" altLang="en-US" dirty="0" smtClean="0"/>
              <a:t> </a:t>
            </a:r>
            <a:r>
              <a:rPr kumimoji="1" lang="en-US" altLang="zh-CN" dirty="0" err="1" smtClean="0"/>
              <a:t>Stiji</a:t>
            </a:r>
            <a:r>
              <a:rPr kumimoji="1" lang="zh-CN" altLang="en-US" dirty="0" smtClean="0"/>
              <a:t> </a:t>
            </a:r>
            <a:r>
              <a:rPr kumimoji="1" lang="en-US" altLang="zh-CN" dirty="0" smtClean="0"/>
              <a:t>from</a:t>
            </a:r>
            <a:r>
              <a:rPr kumimoji="1" lang="zh-CN" altLang="en-US" dirty="0" smtClean="0"/>
              <a:t> </a:t>
            </a:r>
            <a:r>
              <a:rPr kumimoji="1" lang="en-US" altLang="zh-CN" dirty="0" smtClean="0"/>
              <a:t>the</a:t>
            </a:r>
            <a:r>
              <a:rPr kumimoji="1" lang="zh-CN" altLang="en-US" dirty="0" smtClean="0"/>
              <a:t> </a:t>
            </a:r>
            <a:r>
              <a:rPr kumimoji="1" lang="en-US" altLang="zh-CN" dirty="0" smtClean="0"/>
              <a:t>Netherlands</a:t>
            </a:r>
            <a:endParaRPr kumimoji="1" lang="zh-CN" altLang="en-US" i="1" dirty="0"/>
          </a:p>
        </p:txBody>
      </p:sp>
      <p:sp>
        <p:nvSpPr>
          <p:cNvPr id="10" name="矩形 9"/>
          <p:cNvSpPr/>
          <p:nvPr/>
        </p:nvSpPr>
        <p:spPr>
          <a:xfrm>
            <a:off x="973407" y="4632774"/>
            <a:ext cx="931786" cy="369332"/>
          </a:xfrm>
          <a:prstGeom prst="rect">
            <a:avLst/>
          </a:prstGeom>
        </p:spPr>
        <p:txBody>
          <a:bodyPr wrap="none">
            <a:spAutoFit/>
          </a:bodyPr>
          <a:lstStyle/>
          <a:p>
            <a:r>
              <a:rPr kumimoji="1" lang="en-US" altLang="zh-CN" dirty="0" smtClean="0"/>
              <a:t>Japan</a:t>
            </a:r>
            <a:endParaRPr kumimoji="1" lang="zh-CN" altLang="en-US" i="1" dirty="0"/>
          </a:p>
        </p:txBody>
      </p:sp>
      <p:sp>
        <p:nvSpPr>
          <p:cNvPr id="11" name="矩形 10"/>
          <p:cNvSpPr/>
          <p:nvPr/>
        </p:nvSpPr>
        <p:spPr>
          <a:xfrm>
            <a:off x="1905193" y="4678940"/>
            <a:ext cx="7030903" cy="646331"/>
          </a:xfrm>
          <a:prstGeom prst="rect">
            <a:avLst/>
          </a:prstGeom>
        </p:spPr>
        <p:txBody>
          <a:bodyPr wrap="square">
            <a:spAutoFit/>
          </a:bodyPr>
          <a:lstStyle/>
          <a:p>
            <a:r>
              <a:rPr kumimoji="1" lang="en-US" altLang="zh-CN" dirty="0" smtClean="0"/>
              <a:t>‘Modern</a:t>
            </a:r>
            <a:r>
              <a:rPr kumimoji="1" lang="zh-CN" altLang="en-US" dirty="0" smtClean="0"/>
              <a:t> </a:t>
            </a:r>
            <a:r>
              <a:rPr kumimoji="1" lang="en-US" altLang="zh-CN" dirty="0" smtClean="0"/>
              <a:t>architecture</a:t>
            </a:r>
            <a:r>
              <a:rPr kumimoji="1" lang="zh-CN" altLang="en-US" dirty="0" smtClean="0"/>
              <a:t> </a:t>
            </a:r>
            <a:r>
              <a:rPr kumimoji="1" lang="en-US" altLang="zh-CN" dirty="0" smtClean="0"/>
              <a:t>is: Japanese culture plus European </a:t>
            </a:r>
            <a:r>
              <a:rPr kumimoji="1" lang="en-US" altLang="zh-CN" dirty="0" err="1" smtClean="0"/>
              <a:t>tradition’,</a:t>
            </a:r>
            <a:r>
              <a:rPr kumimoji="1" lang="en-US" altLang="zh-CN" i="1" dirty="0" err="1" smtClean="0"/>
              <a:t>Adolf</a:t>
            </a:r>
            <a:r>
              <a:rPr kumimoji="1" lang="en-US" altLang="zh-CN" i="1" dirty="0" smtClean="0"/>
              <a:t> Loos wrote in 1927 in Vienna</a:t>
            </a:r>
            <a:endParaRPr kumimoji="1" lang="zh-CN" altLang="en-US" i="1" dirty="0"/>
          </a:p>
        </p:txBody>
      </p:sp>
    </p:spTree>
    <p:extLst>
      <p:ext uri="{BB962C8B-B14F-4D97-AF65-F5344CB8AC3E}">
        <p14:creationId xmlns:p14="http://schemas.microsoft.com/office/powerpoint/2010/main" xmlns="" val="68278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auhaus.jpg"/>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77267" y="281795"/>
            <a:ext cx="4379586" cy="2876146"/>
          </a:xfrm>
          <a:prstGeom prst="rect">
            <a:avLst/>
          </a:prstGeom>
        </p:spPr>
      </p:pic>
      <p:pic>
        <p:nvPicPr>
          <p:cNvPr id="4" name="图片 3"/>
          <p:cNvPicPr>
            <a:picLocks noChangeAspect="1"/>
          </p:cNvPicPr>
          <p:nvPr/>
        </p:nvPicPr>
        <p:blipFill>
          <a:blip r:embed="rId3" cstate="print"/>
          <a:stretch>
            <a:fillRect/>
          </a:stretch>
        </p:blipFill>
        <p:spPr>
          <a:xfrm>
            <a:off x="2744478" y="3309788"/>
            <a:ext cx="1912375" cy="1912375"/>
          </a:xfrm>
          <a:prstGeom prst="rect">
            <a:avLst/>
          </a:prstGeom>
        </p:spPr>
      </p:pic>
      <p:pic>
        <p:nvPicPr>
          <p:cNvPr id="5" name="图片 4"/>
          <p:cNvPicPr>
            <a:picLocks noChangeAspect="1"/>
          </p:cNvPicPr>
          <p:nvPr/>
        </p:nvPicPr>
        <p:blipFill>
          <a:blip r:embed="rId4" cstate="print"/>
          <a:stretch>
            <a:fillRect/>
          </a:stretch>
        </p:blipFill>
        <p:spPr>
          <a:xfrm>
            <a:off x="277268" y="3324103"/>
            <a:ext cx="2029262" cy="1898060"/>
          </a:xfrm>
          <a:prstGeom prst="rect">
            <a:avLst/>
          </a:prstGeom>
        </p:spPr>
      </p:pic>
      <p:sp>
        <p:nvSpPr>
          <p:cNvPr id="6" name="矩形 5"/>
          <p:cNvSpPr/>
          <p:nvPr/>
        </p:nvSpPr>
        <p:spPr>
          <a:xfrm>
            <a:off x="5010722" y="651127"/>
            <a:ext cx="1612726" cy="369332"/>
          </a:xfrm>
          <a:prstGeom prst="rect">
            <a:avLst/>
          </a:prstGeom>
        </p:spPr>
        <p:txBody>
          <a:bodyPr wrap="none">
            <a:spAutoFit/>
          </a:bodyPr>
          <a:lstStyle/>
          <a:p>
            <a:r>
              <a:rPr kumimoji="1" lang="en-US" altLang="zh-CN" dirty="0" smtClean="0"/>
              <a:t>The Bauhaus</a:t>
            </a:r>
            <a:endParaRPr kumimoji="1" lang="zh-CN" altLang="en-US" i="1" dirty="0"/>
          </a:p>
        </p:txBody>
      </p:sp>
      <p:sp>
        <p:nvSpPr>
          <p:cNvPr id="7" name="矩形 6"/>
          <p:cNvSpPr/>
          <p:nvPr/>
        </p:nvSpPr>
        <p:spPr>
          <a:xfrm>
            <a:off x="5010722" y="1397422"/>
            <a:ext cx="2642233" cy="369332"/>
          </a:xfrm>
          <a:prstGeom prst="rect">
            <a:avLst/>
          </a:prstGeom>
        </p:spPr>
        <p:txBody>
          <a:bodyPr wrap="none">
            <a:spAutoFit/>
          </a:bodyPr>
          <a:lstStyle/>
          <a:p>
            <a:r>
              <a:rPr kumimoji="1" lang="en-US" altLang="zh-CN" dirty="0" smtClean="0"/>
              <a:t>The ‘New Frankfurt’</a:t>
            </a:r>
            <a:endParaRPr kumimoji="1" lang="zh-CN" altLang="en-US" i="1" dirty="0"/>
          </a:p>
        </p:txBody>
      </p:sp>
      <p:sp>
        <p:nvSpPr>
          <p:cNvPr id="8" name="矩形 7"/>
          <p:cNvSpPr/>
          <p:nvPr/>
        </p:nvSpPr>
        <p:spPr>
          <a:xfrm>
            <a:off x="5010722" y="2143717"/>
            <a:ext cx="3113575" cy="369332"/>
          </a:xfrm>
          <a:prstGeom prst="rect">
            <a:avLst/>
          </a:prstGeom>
        </p:spPr>
        <p:txBody>
          <a:bodyPr wrap="none">
            <a:spAutoFit/>
          </a:bodyPr>
          <a:lstStyle/>
          <a:p>
            <a:r>
              <a:rPr kumimoji="1" lang="en-US" altLang="zh-CN" dirty="0" smtClean="0"/>
              <a:t>Design under the Swastika</a:t>
            </a:r>
            <a:endParaRPr kumimoji="1" lang="zh-CN" altLang="en-US" i="1" dirty="0"/>
          </a:p>
        </p:txBody>
      </p:sp>
      <p:sp>
        <p:nvSpPr>
          <p:cNvPr id="9" name="矩形 8"/>
          <p:cNvSpPr/>
          <p:nvPr/>
        </p:nvSpPr>
        <p:spPr>
          <a:xfrm>
            <a:off x="5010722" y="2890012"/>
            <a:ext cx="3463511" cy="369332"/>
          </a:xfrm>
          <a:prstGeom prst="rect">
            <a:avLst/>
          </a:prstGeom>
        </p:spPr>
        <p:txBody>
          <a:bodyPr wrap="none">
            <a:spAutoFit/>
          </a:bodyPr>
          <a:lstStyle/>
          <a:p>
            <a:r>
              <a:rPr kumimoji="1" lang="en-US" altLang="zh-CN" dirty="0" smtClean="0"/>
              <a:t>Design from the United States</a:t>
            </a:r>
            <a:endParaRPr kumimoji="1" lang="zh-CN" altLang="en-US" i="1" dirty="0"/>
          </a:p>
        </p:txBody>
      </p:sp>
      <p:sp>
        <p:nvSpPr>
          <p:cNvPr id="10" name="矩形 9"/>
          <p:cNvSpPr/>
          <p:nvPr/>
        </p:nvSpPr>
        <p:spPr>
          <a:xfrm>
            <a:off x="5010722" y="3636307"/>
            <a:ext cx="1680134" cy="369332"/>
          </a:xfrm>
          <a:prstGeom prst="rect">
            <a:avLst/>
          </a:prstGeom>
        </p:spPr>
        <p:txBody>
          <a:bodyPr wrap="none">
            <a:spAutoFit/>
          </a:bodyPr>
          <a:lstStyle/>
          <a:p>
            <a:r>
              <a:rPr kumimoji="1" lang="en-US" altLang="zh-CN" dirty="0" smtClean="0"/>
              <a:t>Good Design</a:t>
            </a:r>
            <a:endParaRPr kumimoji="1" lang="zh-CN" altLang="en-US" i="1" dirty="0"/>
          </a:p>
        </p:txBody>
      </p:sp>
      <p:sp>
        <p:nvSpPr>
          <p:cNvPr id="11" name="矩形 10"/>
          <p:cNvSpPr/>
          <p:nvPr/>
        </p:nvSpPr>
        <p:spPr>
          <a:xfrm>
            <a:off x="5010722" y="4382602"/>
            <a:ext cx="1336429" cy="369332"/>
          </a:xfrm>
          <a:prstGeom prst="rect">
            <a:avLst/>
          </a:prstGeom>
        </p:spPr>
        <p:txBody>
          <a:bodyPr wrap="none">
            <a:spAutoFit/>
          </a:bodyPr>
          <a:lstStyle/>
          <a:p>
            <a:r>
              <a:rPr kumimoji="1" lang="en-US" altLang="zh-CN" dirty="0" smtClean="0"/>
              <a:t>HfG (ULM)</a:t>
            </a:r>
            <a:endParaRPr kumimoji="1" lang="zh-CN" altLang="en-US" i="1" dirty="0"/>
          </a:p>
        </p:txBody>
      </p:sp>
    </p:spTree>
    <p:extLst>
      <p:ext uri="{BB962C8B-B14F-4D97-AF65-F5344CB8AC3E}">
        <p14:creationId xmlns:p14="http://schemas.microsoft.com/office/powerpoint/2010/main" xmlns="" val="133673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267739" y="894720"/>
            <a:ext cx="8012562" cy="5324535"/>
          </a:xfrm>
          <a:prstGeom prst="rect">
            <a:avLst/>
          </a:prstGeom>
          <a:noFill/>
        </p:spPr>
        <p:txBody>
          <a:bodyPr wrap="square" rtlCol="0">
            <a:spAutoFit/>
          </a:bodyPr>
          <a:lstStyle/>
          <a:p>
            <a:r>
              <a:rPr lang="en-US" altLang="zh-CN" sz="1700" dirty="0" smtClean="0">
                <a:solidFill>
                  <a:srgbClr val="FF0000"/>
                </a:solidFill>
                <a:latin typeface="Tekton Pro Ext" panose="020F0605020208020904" pitchFamily="34" charset="0"/>
                <a:ea typeface="微软雅黑" panose="020B0503020204020204" pitchFamily="34" charset="-122"/>
              </a:rPr>
              <a:t>1</a:t>
            </a:r>
            <a:r>
              <a:rPr lang="zh-CN" altLang="en-US" sz="1700" dirty="0" smtClean="0">
                <a:solidFill>
                  <a:srgbClr val="FF0000"/>
                </a:solidFill>
                <a:latin typeface="Tekton Pro Ext" panose="020F0605020208020904" pitchFamily="34" charset="0"/>
                <a:ea typeface="微软雅黑" panose="020B0503020204020204" pitchFamily="34" charset="-122"/>
              </a:rPr>
              <a:t>、 关于整体</a:t>
            </a:r>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艺术与技术的和谐统一。格罗皮乌斯认为建筑师、艺术家、手工艺匠人应该统为一体</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艺术应直面其所处的时代</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对突飞猛进的工业文明作出积极回应</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艺术家应在日趋复杂和多元的现代社会重新审视艺术和艺术家的含义。以包豪斯式的眼光看世界</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艺术是无处不在的</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包括所有那些被排挤到边缘的、被蔑视的人工技艺。</a:t>
            </a:r>
            <a:endParaRPr lang="en-US" altLang="zh-CN" sz="1700" dirty="0" smtClean="0">
              <a:latin typeface="Tekton Pro Ext" panose="020F0605020208020904" pitchFamily="34" charset="0"/>
              <a:ea typeface="微软雅黑" panose="020B0503020204020204" pitchFamily="34" charset="-122"/>
            </a:endParaRPr>
          </a:p>
          <a:p>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en-US" altLang="zh-CN" sz="1700" dirty="0" smtClean="0">
                <a:solidFill>
                  <a:srgbClr val="FF0000"/>
                </a:solidFill>
                <a:latin typeface="Tekton Pro Ext" panose="020F0605020208020904" pitchFamily="34" charset="0"/>
                <a:ea typeface="微软雅黑" panose="020B0503020204020204" pitchFamily="34" charset="-122"/>
              </a:rPr>
              <a:t>2</a:t>
            </a:r>
            <a:r>
              <a:rPr lang="zh-CN" altLang="en-US" sz="1700" dirty="0" smtClean="0">
                <a:solidFill>
                  <a:srgbClr val="FF0000"/>
                </a:solidFill>
                <a:latin typeface="Tekton Pro Ext" panose="020F0605020208020904" pitchFamily="34" charset="0"/>
                <a:ea typeface="微软雅黑" panose="020B0503020204020204" pitchFamily="34" charset="-122"/>
              </a:rPr>
              <a:t>、 关于人本思想</a:t>
            </a:r>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包豪斯思想强调要明确设计的目的是为“人”提供服务而不是为了“美化产品”</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为此将功能的需要放在首位</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其次才是把时代的美学特征和产品结构联系起来考虑。</a:t>
            </a:r>
            <a:br>
              <a:rPr lang="zh-CN" altLang="en-US" sz="1700" dirty="0" smtClean="0">
                <a:latin typeface="Tekton Pro Ext" panose="020F0605020208020904" pitchFamily="34" charset="0"/>
                <a:ea typeface="微软雅黑" panose="020B0503020204020204" pitchFamily="34" charset="-122"/>
              </a:rPr>
            </a:br>
            <a:r>
              <a:rPr lang="zh-CN" altLang="en-US" sz="1700" dirty="0" smtClean="0">
                <a:latin typeface="Tekton Pro Ext" panose="020F0605020208020904" pitchFamily="34" charset="0"/>
                <a:ea typeface="微软雅黑" panose="020B0503020204020204" pitchFamily="34" charset="-122"/>
              </a:rPr>
              <a:t>时代的整体趋势是走向世俗的</a:t>
            </a:r>
            <a:r>
              <a:rPr lang="en-US" altLang="zh-CN" sz="1700" dirty="0" smtClean="0">
                <a:latin typeface="Tekton Pro Ext" panose="020F0605020208020904" pitchFamily="34" charset="0"/>
                <a:ea typeface="微软雅黑" panose="020B0503020204020204" pitchFamily="34" charset="-122"/>
              </a:rPr>
              <a:t>,</a:t>
            </a:r>
            <a:r>
              <a:rPr lang="zh-CN" altLang="en-US" sz="1700" dirty="0" smtClean="0">
                <a:latin typeface="Tekton Pro Ext" panose="020F0605020208020904" pitchFamily="34" charset="0"/>
                <a:ea typeface="微软雅黑" panose="020B0503020204020204" pitchFamily="34" charset="-122"/>
              </a:rPr>
              <a:t>所以他们所关注的是普遍的大众的日常所需。这种社会主义的、</a:t>
            </a:r>
            <a:r>
              <a:rPr lang="zh-CN" altLang="en-US" sz="1700" dirty="0" smtClean="0">
                <a:latin typeface="Tekton Pro Ext" panose="020F0605020208020904" pitchFamily="34" charset="0"/>
                <a:ea typeface="微软雅黑" panose="020B0503020204020204" pitchFamily="34" charset="-122"/>
              </a:rPr>
              <a:t>民主主义</a:t>
            </a:r>
            <a:r>
              <a:rPr lang="zh-CN" altLang="en-US" sz="1700" dirty="0" smtClean="0">
                <a:latin typeface="Tekton Pro Ext" panose="020F0605020208020904" pitchFamily="34" charset="0"/>
                <a:ea typeface="微软雅黑" panose="020B0503020204020204" pitchFamily="34" charset="-122"/>
              </a:rPr>
              <a:t>的思想构成了包豪斯成员设计思想的基础。</a:t>
            </a:r>
            <a:endParaRPr lang="en-US" altLang="zh-CN" sz="1700" dirty="0" smtClean="0">
              <a:latin typeface="Tekton Pro Ext" panose="020F0605020208020904" pitchFamily="34" charset="0"/>
              <a:ea typeface="微软雅黑" panose="020B0503020204020204" pitchFamily="34" charset="-122"/>
            </a:endParaRPr>
          </a:p>
          <a:p>
            <a:r>
              <a:rPr lang="zh-CN" altLang="en-US" sz="1700" dirty="0" smtClean="0">
                <a:latin typeface="Tekton Pro Ext" panose="020F0605020208020904" pitchFamily="34" charset="0"/>
                <a:ea typeface="微软雅黑" panose="020B0503020204020204" pitchFamily="34" charset="-122"/>
              </a:rPr>
              <a:t/>
            </a:r>
            <a:br>
              <a:rPr lang="zh-CN" altLang="en-US" sz="1700" dirty="0" smtClean="0">
                <a:latin typeface="Tekton Pro Ext" panose="020F0605020208020904" pitchFamily="34" charset="0"/>
                <a:ea typeface="微软雅黑" panose="020B0503020204020204" pitchFamily="34" charset="-122"/>
              </a:rPr>
            </a:br>
            <a:r>
              <a:rPr lang="en-US" altLang="zh-CN" sz="1700" dirty="0" smtClean="0">
                <a:solidFill>
                  <a:srgbClr val="FF0000"/>
                </a:solidFill>
                <a:latin typeface="Tekton Pro Ext" panose="020F0605020208020904" pitchFamily="34" charset="0"/>
                <a:ea typeface="微软雅黑" panose="020B0503020204020204" pitchFamily="34" charset="-122"/>
              </a:rPr>
              <a:t>3</a:t>
            </a:r>
            <a:r>
              <a:rPr lang="zh-CN" altLang="en-US" sz="1700" dirty="0" smtClean="0">
                <a:solidFill>
                  <a:srgbClr val="FF0000"/>
                </a:solidFill>
                <a:latin typeface="Tekton Pro Ext" panose="020F0605020208020904" pitchFamily="34" charset="0"/>
                <a:ea typeface="微软雅黑" panose="020B0503020204020204" pitchFamily="34" charset="-122"/>
              </a:rPr>
              <a:t>、 关于自然</a:t>
            </a:r>
            <a:r>
              <a:rPr lang="zh-CN" altLang="en-US" sz="1700" dirty="0" smtClean="0">
                <a:latin typeface="微软雅黑" panose="020B0503020204020204" pitchFamily="34" charset="-122"/>
                <a:ea typeface="微软雅黑" panose="020B0503020204020204" pitchFamily="34" charset="-122"/>
              </a:rPr>
              <a:t/>
            </a:r>
            <a:br>
              <a:rPr lang="zh-CN" altLang="en-US" sz="1700" dirty="0" smtClean="0">
                <a:latin typeface="微软雅黑" panose="020B0503020204020204" pitchFamily="34" charset="-122"/>
                <a:ea typeface="微软雅黑" panose="020B0503020204020204" pitchFamily="34" charset="-122"/>
              </a:rPr>
            </a:br>
            <a:r>
              <a:rPr lang="zh-CN" altLang="en-US" sz="1700" dirty="0" smtClean="0">
                <a:latin typeface="微软雅黑" panose="020B0503020204020204" pitchFamily="34" charset="-122"/>
                <a:ea typeface="微软雅黑" panose="020B0503020204020204" pitchFamily="34" charset="-122"/>
              </a:rPr>
              <a:t>自然与客观的原则。设计者的设计必须遵循自然与客观的法则来进行。包豪斯贯穿始终的重要思想就是要求设计者的设计必须遵循自然与客观的法则进行不能以单纯的奇、新、怪为设计目的和标准</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而是要“通过精心考虑限定某几种基本形式重复使用</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造成一种有变化的简洁效果”</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呈现多样与单纯的统一。</a:t>
            </a:r>
            <a:br>
              <a:rPr lang="zh-CN" altLang="en-US" sz="1700" dirty="0" smtClean="0">
                <a:latin typeface="微软雅黑" panose="020B0503020204020204" pitchFamily="34" charset="-122"/>
                <a:ea typeface="微软雅黑" panose="020B0503020204020204" pitchFamily="34" charset="-122"/>
              </a:rPr>
            </a:br>
            <a:r>
              <a:rPr lang="zh-CN" altLang="en-US" sz="1700" dirty="0" smtClean="0">
                <a:latin typeface="微软雅黑" panose="020B0503020204020204" pitchFamily="34" charset="-122"/>
                <a:ea typeface="微软雅黑" panose="020B0503020204020204" pitchFamily="34" charset="-122"/>
              </a:rPr>
              <a:t/>
            </a:r>
            <a:br>
              <a:rPr lang="zh-CN" altLang="en-US" sz="1700" dirty="0" smtClean="0">
                <a:latin typeface="微软雅黑" panose="020B0503020204020204" pitchFamily="34" charset="-122"/>
                <a:ea typeface="微软雅黑" panose="020B0503020204020204" pitchFamily="34" charset="-122"/>
              </a:rPr>
            </a:br>
            <a:endParaRPr lang="zh-CN" altLang="en-US" sz="1700" dirty="0" smtClean="0">
              <a:latin typeface="微软雅黑" panose="020B0503020204020204" pitchFamily="34" charset="-122"/>
              <a:ea typeface="微软雅黑" panose="020B0503020204020204" pitchFamily="34" charset="-122"/>
            </a:endParaRPr>
          </a:p>
          <a:p>
            <a:r>
              <a:rPr lang="zh-CN" altLang="zh-CN" sz="1700" dirty="0" smtClean="0">
                <a:latin typeface="微软雅黑" panose="020B0503020204020204" pitchFamily="34" charset="-122"/>
                <a:ea typeface="微软雅黑" panose="020B0503020204020204" pitchFamily="34" charset="-122"/>
              </a:rPr>
              <a:t> </a:t>
            </a:r>
          </a:p>
        </p:txBody>
      </p:sp>
      <p:sp>
        <p:nvSpPr>
          <p:cNvPr id="3" name="TextBox 2"/>
          <p:cNvSpPr txBox="1"/>
          <p:nvPr/>
        </p:nvSpPr>
        <p:spPr>
          <a:xfrm>
            <a:off x="267739" y="306943"/>
            <a:ext cx="6818489" cy="400110"/>
          </a:xfrm>
          <a:prstGeom prst="rect">
            <a:avLst/>
          </a:prstGeom>
          <a:noFill/>
        </p:spPr>
        <p:txBody>
          <a:bodyPr wrap="square" rtlCol="0">
            <a:spAutoFit/>
          </a:bodyPr>
          <a:lstStyle/>
          <a:p>
            <a:r>
              <a:rPr lang="zh-CN" altLang="en-US" sz="2000" dirty="0" smtClean="0">
                <a:latin typeface="冬青黑体简体中文 W6" panose="020B0600000000000000" pitchFamily="34" charset="-122"/>
                <a:ea typeface="冬青黑体简体中文 W6" panose="020B0600000000000000" pitchFamily="34" charset="-122"/>
              </a:rPr>
              <a:t>中国传统哲学与包豪斯工业设计思想</a:t>
            </a:r>
          </a:p>
        </p:txBody>
      </p:sp>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739" y="306943"/>
            <a:ext cx="6818489" cy="400110"/>
          </a:xfrm>
          <a:prstGeom prst="rect">
            <a:avLst/>
          </a:prstGeom>
          <a:noFill/>
        </p:spPr>
        <p:txBody>
          <a:bodyPr wrap="square" rtlCol="0">
            <a:spAutoFit/>
          </a:bodyPr>
          <a:lstStyle/>
          <a:p>
            <a:r>
              <a:rPr lang="zh-CN" altLang="en-US" sz="2000" dirty="0" smtClean="0">
                <a:latin typeface="冬青黑体简体中文 W6" panose="020B0600000000000000" pitchFamily="34" charset="-122"/>
                <a:ea typeface="冬青黑体简体中文 W6" panose="020B0600000000000000" pitchFamily="34" charset="-122"/>
              </a:rPr>
              <a:t>中国传统哲学与包豪斯工业设计思想</a:t>
            </a:r>
          </a:p>
        </p:txBody>
      </p:sp>
      <p:sp>
        <p:nvSpPr>
          <p:cNvPr id="6" name="TextBox 5"/>
          <p:cNvSpPr txBox="1"/>
          <p:nvPr/>
        </p:nvSpPr>
        <p:spPr>
          <a:xfrm>
            <a:off x="437407" y="1673823"/>
            <a:ext cx="2493818"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中国传统哲学</a:t>
            </a:r>
            <a:endParaRPr lang="zh-CN" altLang="en-US" sz="2000" dirty="0">
              <a:latin typeface="微软雅黑" pitchFamily="34" charset="-122"/>
              <a:ea typeface="微软雅黑" pitchFamily="34" charset="-122"/>
            </a:endParaRPr>
          </a:p>
        </p:txBody>
      </p:sp>
      <p:sp>
        <p:nvSpPr>
          <p:cNvPr id="15" name="TextBox 14"/>
          <p:cNvSpPr txBox="1"/>
          <p:nvPr/>
        </p:nvSpPr>
        <p:spPr>
          <a:xfrm>
            <a:off x="3263733" y="1187533"/>
            <a:ext cx="1425039"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万物一体</a:t>
            </a:r>
            <a:endParaRPr lang="zh-CN" altLang="en-US" sz="2000" dirty="0">
              <a:latin typeface="微软雅黑" pitchFamily="34" charset="-122"/>
              <a:ea typeface="微软雅黑" pitchFamily="34" charset="-122"/>
            </a:endParaRPr>
          </a:p>
        </p:txBody>
      </p:sp>
      <p:sp>
        <p:nvSpPr>
          <p:cNvPr id="16" name="TextBox 15"/>
          <p:cNvSpPr txBox="1"/>
          <p:nvPr/>
        </p:nvSpPr>
        <p:spPr>
          <a:xfrm>
            <a:off x="3263733" y="1697573"/>
            <a:ext cx="1425039"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天人合一</a:t>
            </a:r>
            <a:endParaRPr lang="zh-CN" altLang="en-US" sz="2000" dirty="0">
              <a:latin typeface="微软雅黑" pitchFamily="34" charset="-122"/>
              <a:ea typeface="微软雅黑" pitchFamily="34" charset="-122"/>
            </a:endParaRPr>
          </a:p>
        </p:txBody>
      </p:sp>
      <p:sp>
        <p:nvSpPr>
          <p:cNvPr id="17" name="TextBox 16"/>
          <p:cNvSpPr txBox="1"/>
          <p:nvPr/>
        </p:nvSpPr>
        <p:spPr>
          <a:xfrm>
            <a:off x="3263733" y="2239098"/>
            <a:ext cx="1425039"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相伴相生</a:t>
            </a:r>
            <a:endParaRPr lang="zh-CN" altLang="en-US" sz="2000" dirty="0">
              <a:latin typeface="微软雅黑" pitchFamily="34" charset="-122"/>
              <a:ea typeface="微软雅黑" pitchFamily="34" charset="-122"/>
            </a:endParaRPr>
          </a:p>
        </p:txBody>
      </p:sp>
      <p:cxnSp>
        <p:nvCxnSpPr>
          <p:cNvPr id="25" name="直接连接符 24"/>
          <p:cNvCxnSpPr>
            <a:stCxn id="16" idx="1"/>
          </p:cNvCxnSpPr>
          <p:nvPr/>
        </p:nvCxnSpPr>
        <p:spPr>
          <a:xfrm rot="10800000">
            <a:off x="2361211" y="1888178"/>
            <a:ext cx="902523" cy="945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7" name="直接连接符 26"/>
          <p:cNvCxnSpPr>
            <a:stCxn id="15" idx="1"/>
          </p:cNvCxnSpPr>
          <p:nvPr/>
        </p:nvCxnSpPr>
        <p:spPr>
          <a:xfrm rot="10800000" flipV="1">
            <a:off x="2349333" y="1387587"/>
            <a:ext cx="914400" cy="4055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30" name="直接连接符 29"/>
          <p:cNvCxnSpPr>
            <a:endCxn id="17" idx="1"/>
          </p:cNvCxnSpPr>
          <p:nvPr/>
        </p:nvCxnSpPr>
        <p:spPr>
          <a:xfrm>
            <a:off x="2373084" y="1983179"/>
            <a:ext cx="890649" cy="45597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461159" y="3714401"/>
            <a:ext cx="2493818"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包豪斯</a:t>
            </a:r>
            <a:r>
              <a:rPr lang="zh-CN" altLang="en-US" sz="2000" dirty="0" smtClean="0">
                <a:latin typeface="微软雅黑" pitchFamily="34" charset="-122"/>
                <a:ea typeface="微软雅黑" pitchFamily="34" charset="-122"/>
              </a:rPr>
              <a:t>哲学</a:t>
            </a:r>
            <a:endParaRPr lang="zh-CN" altLang="en-US" sz="2000" dirty="0">
              <a:latin typeface="微软雅黑" pitchFamily="34" charset="-122"/>
              <a:ea typeface="微软雅黑" pitchFamily="34" charset="-122"/>
            </a:endParaRPr>
          </a:p>
        </p:txBody>
      </p:sp>
      <p:sp>
        <p:nvSpPr>
          <p:cNvPr id="39" name="TextBox 38"/>
          <p:cNvSpPr txBox="1"/>
          <p:nvPr/>
        </p:nvSpPr>
        <p:spPr>
          <a:xfrm>
            <a:off x="3287485" y="3228111"/>
            <a:ext cx="324060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艺术与技术的和谐统一</a:t>
            </a:r>
            <a:endParaRPr lang="zh-CN" altLang="en-US" sz="2000" dirty="0">
              <a:latin typeface="微软雅黑" pitchFamily="34" charset="-122"/>
              <a:ea typeface="微软雅黑" pitchFamily="34" charset="-122"/>
            </a:endParaRPr>
          </a:p>
        </p:txBody>
      </p:sp>
      <p:sp>
        <p:nvSpPr>
          <p:cNvPr id="40" name="TextBox 39"/>
          <p:cNvSpPr txBox="1"/>
          <p:nvPr/>
        </p:nvSpPr>
        <p:spPr>
          <a:xfrm>
            <a:off x="3287485" y="3738151"/>
            <a:ext cx="357645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设计的目的是为“人”</a:t>
            </a:r>
            <a:endParaRPr lang="zh-CN" altLang="en-US" sz="2000" dirty="0">
              <a:latin typeface="微软雅黑" pitchFamily="34" charset="-122"/>
              <a:ea typeface="微软雅黑" pitchFamily="34" charset="-122"/>
            </a:endParaRPr>
          </a:p>
        </p:txBody>
      </p:sp>
      <p:sp>
        <p:nvSpPr>
          <p:cNvPr id="41" name="TextBox 40"/>
          <p:cNvSpPr txBox="1"/>
          <p:nvPr/>
        </p:nvSpPr>
        <p:spPr>
          <a:xfrm>
            <a:off x="3287485" y="4279676"/>
            <a:ext cx="2626426"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自然与客观的原则。</a:t>
            </a:r>
            <a:endParaRPr lang="zh-CN" altLang="en-US" sz="2000" dirty="0">
              <a:latin typeface="微软雅黑" pitchFamily="34" charset="-122"/>
              <a:ea typeface="微软雅黑" pitchFamily="34" charset="-122"/>
            </a:endParaRPr>
          </a:p>
        </p:txBody>
      </p:sp>
      <p:cxnSp>
        <p:nvCxnSpPr>
          <p:cNvPr id="42" name="直接连接符 41"/>
          <p:cNvCxnSpPr>
            <a:stCxn id="40" idx="1"/>
          </p:cNvCxnSpPr>
          <p:nvPr/>
        </p:nvCxnSpPr>
        <p:spPr>
          <a:xfrm rot="10800000">
            <a:off x="2384971" y="3928762"/>
            <a:ext cx="902515" cy="94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3" name="直接连接符 42"/>
          <p:cNvCxnSpPr>
            <a:stCxn id="39" idx="1"/>
          </p:cNvCxnSpPr>
          <p:nvPr/>
        </p:nvCxnSpPr>
        <p:spPr>
          <a:xfrm rot="10800000" flipV="1">
            <a:off x="2373085" y="3428166"/>
            <a:ext cx="914400" cy="40558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4" name="直接连接符 43"/>
          <p:cNvCxnSpPr>
            <a:endCxn id="41" idx="1"/>
          </p:cNvCxnSpPr>
          <p:nvPr/>
        </p:nvCxnSpPr>
        <p:spPr>
          <a:xfrm>
            <a:off x="2396836" y="4023757"/>
            <a:ext cx="890649" cy="45597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9" name="右箭头 48"/>
          <p:cNvSpPr/>
          <p:nvPr/>
        </p:nvSpPr>
        <p:spPr>
          <a:xfrm>
            <a:off x="5427022" y="1717443"/>
            <a:ext cx="973777" cy="341469"/>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7" name="TextBox 56"/>
          <p:cNvSpPr txBox="1"/>
          <p:nvPr/>
        </p:nvSpPr>
        <p:spPr>
          <a:xfrm>
            <a:off x="6863937" y="1543687"/>
            <a:ext cx="1425039" cy="707886"/>
          </a:xfrm>
          <a:prstGeom prst="rect">
            <a:avLst/>
          </a:prstGeom>
          <a:noFill/>
        </p:spPr>
        <p:txBody>
          <a:bodyPr wrap="square" rtlCol="0">
            <a:spAutoFit/>
          </a:bodyPr>
          <a:lstStyle/>
          <a:p>
            <a:r>
              <a:rPr lang="zh-CN" altLang="en-US" sz="2000" dirty="0" smtClean="0">
                <a:solidFill>
                  <a:srgbClr val="FF0000"/>
                </a:solidFill>
                <a:latin typeface="微软雅黑" pitchFamily="34" charset="-122"/>
                <a:ea typeface="微软雅黑" pitchFamily="34" charset="-122"/>
              </a:rPr>
              <a:t>“心”</a:t>
            </a:r>
            <a:endParaRPr lang="en-US" altLang="zh-CN" sz="2000" dirty="0" smtClean="0">
              <a:solidFill>
                <a:srgbClr val="FF0000"/>
              </a:solidFill>
              <a:latin typeface="微软雅黑" pitchFamily="34" charset="-122"/>
              <a:ea typeface="微软雅黑" pitchFamily="34" charset="-122"/>
            </a:endParaRPr>
          </a:p>
          <a:p>
            <a:r>
              <a:rPr lang="zh-CN" altLang="en-US" sz="2000" dirty="0" smtClean="0">
                <a:solidFill>
                  <a:srgbClr val="FF0000"/>
                </a:solidFill>
                <a:latin typeface="微软雅黑" pitchFamily="34" charset="-122"/>
                <a:ea typeface="微软雅黑" pitchFamily="34" charset="-122"/>
              </a:rPr>
              <a:t>唯心主义</a:t>
            </a:r>
            <a:endParaRPr lang="zh-CN" altLang="en-US" sz="2000" dirty="0">
              <a:solidFill>
                <a:srgbClr val="FF0000"/>
              </a:solidFill>
              <a:latin typeface="微软雅黑" pitchFamily="34" charset="-122"/>
              <a:ea typeface="微软雅黑" pitchFamily="34" charset="-122"/>
            </a:endParaRPr>
          </a:p>
        </p:txBody>
      </p:sp>
      <p:sp>
        <p:nvSpPr>
          <p:cNvPr id="58" name="右箭头 57"/>
          <p:cNvSpPr/>
          <p:nvPr/>
        </p:nvSpPr>
        <p:spPr>
          <a:xfrm>
            <a:off x="6112451" y="3745546"/>
            <a:ext cx="973777" cy="341469"/>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TextBox 58"/>
          <p:cNvSpPr txBox="1"/>
          <p:nvPr/>
        </p:nvSpPr>
        <p:spPr>
          <a:xfrm>
            <a:off x="7350826" y="3571790"/>
            <a:ext cx="1425039" cy="707886"/>
          </a:xfrm>
          <a:prstGeom prst="rect">
            <a:avLst/>
          </a:prstGeom>
          <a:noFill/>
        </p:spPr>
        <p:txBody>
          <a:bodyPr wrap="square" rtlCol="0">
            <a:spAutoFit/>
          </a:bodyPr>
          <a:lstStyle/>
          <a:p>
            <a:r>
              <a:rPr lang="zh-CN" altLang="en-US"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物</a:t>
            </a:r>
            <a:r>
              <a:rPr lang="zh-CN" altLang="en-US" sz="2000" dirty="0" smtClean="0">
                <a:solidFill>
                  <a:srgbClr val="FF0000"/>
                </a:solidFill>
                <a:latin typeface="微软雅黑" pitchFamily="34" charset="-122"/>
                <a:ea typeface="微软雅黑" pitchFamily="34" charset="-122"/>
              </a:rPr>
              <a:t>”</a:t>
            </a:r>
            <a:endParaRPr lang="en-US" altLang="zh-CN" sz="2000" dirty="0" smtClean="0">
              <a:solidFill>
                <a:srgbClr val="FF0000"/>
              </a:solidFill>
              <a:latin typeface="微软雅黑" pitchFamily="34" charset="-122"/>
              <a:ea typeface="微软雅黑" pitchFamily="34" charset="-122"/>
            </a:endParaRPr>
          </a:p>
          <a:p>
            <a:r>
              <a:rPr lang="zh-CN" altLang="en-US" sz="2000" dirty="0" smtClean="0">
                <a:solidFill>
                  <a:srgbClr val="FF0000"/>
                </a:solidFill>
                <a:latin typeface="微软雅黑" pitchFamily="34" charset="-122"/>
                <a:ea typeface="微软雅黑" pitchFamily="34" charset="-122"/>
              </a:rPr>
              <a:t>唯物主义</a:t>
            </a:r>
            <a:endParaRPr lang="zh-CN" altLang="en-US" sz="2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3603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都市流行色.thmx</Template>
  <TotalTime>166</TotalTime>
  <Words>987</Words>
  <Application>Microsoft Office PowerPoint</Application>
  <PresentationFormat>全屏显示(4:3)</PresentationFormat>
  <Paragraphs>86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Gill Sans MT</vt:lpstr>
      <vt:lpstr>华文中宋</vt:lpstr>
      <vt:lpstr>微软雅黑</vt:lpstr>
      <vt:lpstr>Wingdings 3</vt:lpstr>
      <vt:lpstr>Tekton Pro Ext</vt:lpstr>
      <vt:lpstr>冬青黑体简体中文 W6</vt:lpstr>
      <vt:lpstr>Adobe 黑体 Std R</vt:lpstr>
      <vt:lpstr>Urban Pop</vt:lpstr>
      <vt:lpstr>The DESIGN ethos OF GERMANY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Yum!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ethos OF GERMANY</dc:title>
  <dc:creator>Jenny Wang</dc:creator>
  <cp:lastModifiedBy>微软用户</cp:lastModifiedBy>
  <cp:revision>22</cp:revision>
  <dcterms:created xsi:type="dcterms:W3CDTF">2014-04-23T03:04:07Z</dcterms:created>
  <dcterms:modified xsi:type="dcterms:W3CDTF">2014-04-30T03:21:01Z</dcterms:modified>
</cp:coreProperties>
</file>