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EBF72E98-65C1-4543-AA9E-D4B8FC528293}">
          <p14:sldIdLst>
            <p14:sldId id="256"/>
          </p14:sldIdLst>
        </p14:section>
        <p14:section name="Index" id="{6501DBDC-9D68-C54F-AD36-C030EB77268D}">
          <p14:sldIdLst>
            <p14:sldId id="257"/>
            <p14:sldId id="258"/>
            <p14:sldId id="259"/>
            <p14:sldId id="261"/>
            <p14:sldId id="262"/>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1" autoAdjust="0"/>
    <p:restoredTop sz="94660"/>
  </p:normalViewPr>
  <p:slideViewPr>
    <p:cSldViewPr snapToGrid="0" snapToObjects="1">
      <p:cViewPr varScale="1">
        <p:scale>
          <a:sx n="86" d="100"/>
          <a:sy n="86" d="100"/>
        </p:scale>
        <p:origin x="-48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2014年4月23日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2014年4月23日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2014年4月23日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2014年4月23日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2014年4月23日</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2014年4月23日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2014年4月23日</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2014年4月23日</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2014年4月23日</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2014年4月23日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2014年4月23日</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2014年4月23日</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8152" y="2833575"/>
            <a:ext cx="3407194" cy="1524000"/>
          </a:xfrm>
        </p:spPr>
        <p:txBody>
          <a:bodyPr>
            <a:normAutofit fontScale="90000"/>
          </a:bodyPr>
          <a:lstStyle/>
          <a:p>
            <a:r>
              <a:rPr kumimoji="1" lang="en-US" altLang="zh-CN" dirty="0" smtClean="0"/>
              <a:t>The</a:t>
            </a:r>
            <a:r>
              <a:rPr kumimoji="1" lang="zh-CN" altLang="en-US" dirty="0" smtClean="0"/>
              <a:t> </a:t>
            </a:r>
            <a:r>
              <a:rPr kumimoji="1" lang="en-US" altLang="zh-CN" dirty="0" smtClean="0"/>
              <a:t>DESIGN ethos OF GERMANY </a:t>
            </a:r>
            <a:endParaRPr kumimoji="1" lang="zh-CN" altLang="en-US" dirty="0"/>
          </a:p>
        </p:txBody>
      </p:sp>
      <p:sp>
        <p:nvSpPr>
          <p:cNvPr id="3" name="副标题 2"/>
          <p:cNvSpPr>
            <a:spLocks noGrp="1"/>
          </p:cNvSpPr>
          <p:nvPr>
            <p:ph type="subTitle" idx="1"/>
          </p:nvPr>
        </p:nvSpPr>
        <p:spPr>
          <a:xfrm>
            <a:off x="5518152" y="4502909"/>
            <a:ext cx="2940048" cy="504636"/>
          </a:xfrm>
        </p:spPr>
        <p:txBody>
          <a:bodyPr/>
          <a:lstStyle/>
          <a:p>
            <a:r>
              <a:rPr kumimoji="1" lang="zh-CN" altLang="en-US" dirty="0" smtClean="0"/>
              <a:t>韩宁 李敏 王智翔 张嘉欣</a:t>
            </a:r>
            <a:endParaRPr kumimoji="1" lang="zh-CN" altLang="en-US" dirty="0"/>
          </a:p>
        </p:txBody>
      </p:sp>
    </p:spTree>
    <p:extLst>
      <p:ext uri="{BB962C8B-B14F-4D97-AF65-F5344CB8AC3E}">
        <p14:creationId xmlns:p14="http://schemas.microsoft.com/office/powerpoint/2010/main" val="38601086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74042" y="1468407"/>
            <a:ext cx="1612683" cy="523220"/>
          </a:xfrm>
          <a:prstGeom prst="rect">
            <a:avLst/>
          </a:prstGeom>
        </p:spPr>
        <p:txBody>
          <a:bodyPr wrap="none">
            <a:spAutoFit/>
          </a:bodyPr>
          <a:lstStyle/>
          <a:p>
            <a:r>
              <a:rPr kumimoji="1" lang="en-US" altLang="zh-CN" sz="2800" dirty="0"/>
              <a:t>Rational</a:t>
            </a:r>
            <a:r>
              <a:rPr kumimoji="1" lang="zh-CN" altLang="en-US" sz="2800" dirty="0"/>
              <a:t> </a:t>
            </a:r>
            <a:endParaRPr lang="zh-CN" altLang="en-US" sz="2800" dirty="0"/>
          </a:p>
        </p:txBody>
      </p:sp>
      <p:sp>
        <p:nvSpPr>
          <p:cNvPr id="5" name="矩形 4"/>
          <p:cNvSpPr/>
          <p:nvPr/>
        </p:nvSpPr>
        <p:spPr>
          <a:xfrm>
            <a:off x="1774042" y="3812534"/>
            <a:ext cx="3055045" cy="523220"/>
          </a:xfrm>
          <a:prstGeom prst="rect">
            <a:avLst/>
          </a:prstGeom>
        </p:spPr>
        <p:txBody>
          <a:bodyPr wrap="none">
            <a:spAutoFit/>
          </a:bodyPr>
          <a:lstStyle/>
          <a:p>
            <a:r>
              <a:rPr kumimoji="1" lang="en-US" altLang="zh-CN" sz="2800" dirty="0"/>
              <a:t>Function-related</a:t>
            </a:r>
            <a:endParaRPr lang="zh-CN" altLang="en-US" sz="2800" dirty="0"/>
          </a:p>
        </p:txBody>
      </p:sp>
      <p:sp>
        <p:nvSpPr>
          <p:cNvPr id="6" name="矩形 5"/>
          <p:cNvSpPr/>
          <p:nvPr/>
        </p:nvSpPr>
        <p:spPr>
          <a:xfrm>
            <a:off x="1774042" y="2996151"/>
            <a:ext cx="3360620" cy="523220"/>
          </a:xfrm>
          <a:prstGeom prst="rect">
            <a:avLst/>
          </a:prstGeom>
        </p:spPr>
        <p:txBody>
          <a:bodyPr wrap="none">
            <a:spAutoFit/>
          </a:bodyPr>
          <a:lstStyle/>
          <a:p>
            <a:r>
              <a:rPr kumimoji="1" lang="en-US" altLang="zh-CN" sz="2800" dirty="0"/>
              <a:t>Social</a:t>
            </a:r>
            <a:r>
              <a:rPr kumimoji="1" lang="zh-CN" altLang="en-US" sz="2800" dirty="0"/>
              <a:t> </a:t>
            </a:r>
            <a:r>
              <a:rPr kumimoji="1" lang="en-US" altLang="zh-CN" sz="2800" dirty="0"/>
              <a:t>Responsible</a:t>
            </a:r>
            <a:endParaRPr kumimoji="1" lang="zh-CN" altLang="en-US" sz="2800" dirty="0"/>
          </a:p>
        </p:txBody>
      </p:sp>
      <p:sp>
        <p:nvSpPr>
          <p:cNvPr id="7" name="矩形 6"/>
          <p:cNvSpPr/>
          <p:nvPr/>
        </p:nvSpPr>
        <p:spPr>
          <a:xfrm>
            <a:off x="1774042" y="2211794"/>
            <a:ext cx="1725787" cy="523220"/>
          </a:xfrm>
          <a:prstGeom prst="rect">
            <a:avLst/>
          </a:prstGeom>
        </p:spPr>
        <p:txBody>
          <a:bodyPr wrap="none">
            <a:spAutoFit/>
          </a:bodyPr>
          <a:lstStyle/>
          <a:p>
            <a:r>
              <a:rPr kumimoji="1" lang="en-US" altLang="zh-CN" sz="2800" dirty="0"/>
              <a:t>Practical</a:t>
            </a:r>
            <a:endParaRPr kumimoji="1" lang="zh-CN" altLang="en-US" sz="2800" dirty="0"/>
          </a:p>
        </p:txBody>
      </p:sp>
    </p:spTree>
    <p:extLst>
      <p:ext uri="{BB962C8B-B14F-4D97-AF65-F5344CB8AC3E}">
        <p14:creationId xmlns:p14="http://schemas.microsoft.com/office/powerpoint/2010/main" val="35168844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06564" y="525572"/>
            <a:ext cx="3172028" cy="4524316"/>
          </a:xfrm>
          <a:prstGeom prst="rect">
            <a:avLst/>
          </a:prstGeom>
          <a:noFill/>
        </p:spPr>
        <p:txBody>
          <a:bodyPr wrap="square" rtlCol="0">
            <a:spAutoFit/>
          </a:bodyPr>
          <a:lstStyle/>
          <a:p>
            <a:r>
              <a:rPr kumimoji="1" lang="en-US" altLang="zh-CN" dirty="0" smtClean="0"/>
              <a:t>Give</a:t>
            </a:r>
            <a:r>
              <a:rPr kumimoji="1" lang="zh-CN" altLang="en-US" dirty="0" smtClean="0"/>
              <a:t> </a:t>
            </a:r>
            <a:r>
              <a:rPr kumimoji="1" lang="en-US" altLang="zh-CN" dirty="0" smtClean="0"/>
              <a:t>its</a:t>
            </a:r>
            <a:r>
              <a:rPr kumimoji="1" lang="zh-CN" altLang="en-US" dirty="0" smtClean="0"/>
              <a:t> </a:t>
            </a:r>
            <a:r>
              <a:rPr kumimoji="1" lang="en-US" altLang="zh-CN" dirty="0" smtClean="0"/>
              <a:t>geographical</a:t>
            </a:r>
            <a:r>
              <a:rPr kumimoji="1" lang="zh-CN" altLang="en-US" dirty="0" smtClean="0"/>
              <a:t> </a:t>
            </a:r>
            <a:r>
              <a:rPr kumimoji="1" lang="en-US" altLang="zh-CN" dirty="0" smtClean="0"/>
              <a:t>location</a:t>
            </a:r>
            <a:r>
              <a:rPr kumimoji="1" lang="zh-CN" altLang="en-US" dirty="0" smtClean="0"/>
              <a:t> </a:t>
            </a:r>
            <a:r>
              <a:rPr kumimoji="1" lang="en-US" altLang="zh-CN" dirty="0" smtClean="0"/>
              <a:t>center. Germany</a:t>
            </a:r>
            <a:r>
              <a:rPr kumimoji="1" lang="zh-CN" altLang="en-US" dirty="0" smtClean="0"/>
              <a:t> </a:t>
            </a:r>
            <a:r>
              <a:rPr kumimoji="1" lang="en-US" altLang="zh-CN" dirty="0" smtClean="0"/>
              <a:t>has always been a country that has been open to and indeed adopted influence from outside.</a:t>
            </a:r>
          </a:p>
          <a:p>
            <a:endParaRPr kumimoji="1" lang="en-US" altLang="zh-CN" dirty="0"/>
          </a:p>
          <a:p>
            <a:r>
              <a:rPr kumimoji="1" lang="en-US" altLang="zh-CN" dirty="0" smtClean="0"/>
              <a:t>It was never a global political force like England, France, Spain or and Portugal. </a:t>
            </a:r>
          </a:p>
          <a:p>
            <a:endParaRPr kumimoji="1" lang="en-US" altLang="zh-CN" dirty="0" smtClean="0"/>
          </a:p>
          <a:p>
            <a:r>
              <a:rPr kumimoji="1" lang="en-US" altLang="zh-CN" dirty="0" smtClean="0"/>
              <a:t>Because  the more or less autonomous small individual states prevented it from being so.</a:t>
            </a:r>
            <a:endParaRPr kumimoji="1" lang="zh-CN" altLang="en-US" dirty="0"/>
          </a:p>
        </p:txBody>
      </p:sp>
      <p:pic>
        <p:nvPicPr>
          <p:cNvPr id="8" name="图片 7"/>
          <p:cNvPicPr>
            <a:picLocks noChangeAspect="1"/>
          </p:cNvPicPr>
          <p:nvPr/>
        </p:nvPicPr>
        <p:blipFill>
          <a:blip r:embed="rId2"/>
          <a:stretch>
            <a:fillRect/>
          </a:stretch>
        </p:blipFill>
        <p:spPr>
          <a:xfrm>
            <a:off x="3682968" y="525572"/>
            <a:ext cx="5088753" cy="4697310"/>
          </a:xfrm>
          <a:prstGeom prst="rect">
            <a:avLst/>
          </a:prstGeom>
        </p:spPr>
      </p:pic>
    </p:spTree>
    <p:extLst>
      <p:ext uri="{BB962C8B-B14F-4D97-AF65-F5344CB8AC3E}">
        <p14:creationId xmlns:p14="http://schemas.microsoft.com/office/powerpoint/2010/main" val="19205929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51759" y="584652"/>
            <a:ext cx="4379483" cy="4524316"/>
          </a:xfrm>
          <a:prstGeom prst="rect">
            <a:avLst/>
          </a:prstGeom>
          <a:noFill/>
        </p:spPr>
        <p:txBody>
          <a:bodyPr wrap="square" rtlCol="0">
            <a:spAutoFit/>
          </a:bodyPr>
          <a:lstStyle/>
          <a:p>
            <a:r>
              <a:rPr kumimoji="1" lang="en-US" altLang="zh-CN" dirty="0" smtClean="0"/>
              <a:t>The</a:t>
            </a:r>
            <a:r>
              <a:rPr kumimoji="1" lang="zh-CN" altLang="en-US" dirty="0" smtClean="0"/>
              <a:t> </a:t>
            </a:r>
            <a:r>
              <a:rPr kumimoji="1" lang="en-US" altLang="zh-CN" dirty="0" smtClean="0"/>
              <a:t>widespread</a:t>
            </a:r>
            <a:r>
              <a:rPr kumimoji="1" lang="zh-CN" altLang="en-US" dirty="0" smtClean="0"/>
              <a:t> </a:t>
            </a:r>
            <a:r>
              <a:rPr kumimoji="1" lang="en-US" altLang="zh-CN" dirty="0" smtClean="0"/>
              <a:t>preconception</a:t>
            </a:r>
            <a:r>
              <a:rPr kumimoji="1" lang="zh-CN" altLang="en-US" dirty="0" smtClean="0"/>
              <a:t> </a:t>
            </a:r>
            <a:r>
              <a:rPr kumimoji="1" lang="en-US" altLang="zh-CN" dirty="0" smtClean="0"/>
              <a:t>that in 1920s Germany, modern design only took place in the Bauhaus must be refuted.</a:t>
            </a:r>
          </a:p>
          <a:p>
            <a:endParaRPr kumimoji="1" lang="en-US" altLang="zh-CN" dirty="0"/>
          </a:p>
          <a:p>
            <a:r>
              <a:rPr kumimoji="1" lang="en-US" altLang="zh-CN" dirty="0" smtClean="0"/>
              <a:t>Modernism begins with the Thonet chair. That is correct inasmuch as Chair №14 made in 1859 was the first semi-industrially mass-produced article that no longer reflected on historical design templates and appeared to anticipate the dictum ‘Form follows function ’that Louis Sullivan devised in 1896 when referring  to the challenge presented by now office building in the US</a:t>
            </a:r>
            <a:endParaRPr kumimoji="1" lang="zh-CN" altLang="en-US" dirty="0"/>
          </a:p>
        </p:txBody>
      </p:sp>
      <p:pic>
        <p:nvPicPr>
          <p:cNvPr id="3" name="图片 2"/>
          <p:cNvPicPr>
            <a:picLocks noChangeAspect="1"/>
          </p:cNvPicPr>
          <p:nvPr/>
        </p:nvPicPr>
        <p:blipFill>
          <a:blip r:embed="rId2"/>
          <a:stretch>
            <a:fillRect/>
          </a:stretch>
        </p:blipFill>
        <p:spPr>
          <a:xfrm>
            <a:off x="1173641" y="3062369"/>
            <a:ext cx="2032000" cy="2032000"/>
          </a:xfrm>
          <a:prstGeom prst="rect">
            <a:avLst/>
          </a:prstGeom>
        </p:spPr>
      </p:pic>
      <p:pic>
        <p:nvPicPr>
          <p:cNvPr id="5" name="图片 4"/>
          <p:cNvPicPr>
            <a:picLocks noChangeAspect="1"/>
          </p:cNvPicPr>
          <p:nvPr/>
        </p:nvPicPr>
        <p:blipFill rotWithShape="1">
          <a:blip r:embed="rId3"/>
          <a:srcRect l="19402" r="18822"/>
          <a:stretch/>
        </p:blipFill>
        <p:spPr>
          <a:xfrm>
            <a:off x="1173641" y="598569"/>
            <a:ext cx="2032000" cy="2463800"/>
          </a:xfrm>
          <a:prstGeom prst="rect">
            <a:avLst/>
          </a:prstGeom>
        </p:spPr>
      </p:pic>
    </p:spTree>
    <p:extLst>
      <p:ext uri="{BB962C8B-B14F-4D97-AF65-F5344CB8AC3E}">
        <p14:creationId xmlns:p14="http://schemas.microsoft.com/office/powerpoint/2010/main" val="1336733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62000" y="1171834"/>
            <a:ext cx="2540000" cy="3200400"/>
          </a:xfrm>
          <a:prstGeom prst="rect">
            <a:avLst/>
          </a:prstGeom>
        </p:spPr>
      </p:pic>
      <p:sp>
        <p:nvSpPr>
          <p:cNvPr id="6" name="文本框 5"/>
          <p:cNvSpPr txBox="1"/>
          <p:nvPr/>
        </p:nvSpPr>
        <p:spPr>
          <a:xfrm>
            <a:off x="3883143" y="1171834"/>
            <a:ext cx="5021809" cy="3139321"/>
          </a:xfrm>
          <a:prstGeom prst="rect">
            <a:avLst/>
          </a:prstGeom>
          <a:noFill/>
        </p:spPr>
        <p:txBody>
          <a:bodyPr wrap="square" rtlCol="0">
            <a:spAutoFit/>
          </a:bodyPr>
          <a:lstStyle/>
          <a:p>
            <a:r>
              <a:rPr kumimoji="1" lang="en-US" altLang="zh-CN" dirty="0" smtClean="0"/>
              <a:t>Immanuel Kant in his 1790 </a:t>
            </a:r>
            <a:r>
              <a:rPr kumimoji="1" lang="en-US" altLang="zh-CN" i="1" dirty="0" smtClean="0"/>
              <a:t>Critique of Judgement </a:t>
            </a:r>
            <a:r>
              <a:rPr kumimoji="1" lang="en-US" altLang="zh-CN" dirty="0"/>
              <a:t> </a:t>
            </a:r>
            <a:r>
              <a:rPr kumimoji="1" lang="en-US" altLang="zh-CN" dirty="0" smtClean="0"/>
              <a:t>introduced the term ‘free’and ‘applied’beauty, thereby establishing an idealistic term for beauty which, however, accorded everyday objects, as well as architecture, a lower standing in the arts, as they could not necessary, was regarded as the real architectural aspect. And John Ruskin still differentiated between  ‘architecture’ and ‘building’.</a:t>
            </a:r>
            <a:endParaRPr kumimoji="1" lang="zh-CN" altLang="en-US" i="1" dirty="0"/>
          </a:p>
        </p:txBody>
      </p:sp>
    </p:spTree>
    <p:extLst>
      <p:ext uri="{BB962C8B-B14F-4D97-AF65-F5344CB8AC3E}">
        <p14:creationId xmlns:p14="http://schemas.microsoft.com/office/powerpoint/2010/main" val="1436035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74105" y="594557"/>
            <a:ext cx="2481008" cy="369332"/>
          </a:xfrm>
          <a:prstGeom prst="rect">
            <a:avLst/>
          </a:prstGeom>
          <a:noFill/>
        </p:spPr>
        <p:txBody>
          <a:bodyPr wrap="square" rtlCol="0">
            <a:spAutoFit/>
          </a:bodyPr>
          <a:lstStyle/>
          <a:p>
            <a:r>
              <a:rPr kumimoji="1" lang="en-US" altLang="zh-CN" dirty="0"/>
              <a:t>Vienna</a:t>
            </a:r>
            <a:r>
              <a:rPr kumimoji="1" lang="zh-CN" altLang="en-US" dirty="0"/>
              <a:t> </a:t>
            </a:r>
            <a:r>
              <a:rPr kumimoji="1" lang="en-US" altLang="zh-CN" dirty="0"/>
              <a:t>around</a:t>
            </a:r>
            <a:r>
              <a:rPr kumimoji="1" lang="zh-CN" altLang="en-US" dirty="0"/>
              <a:t> </a:t>
            </a:r>
            <a:r>
              <a:rPr kumimoji="1" lang="en-US" altLang="zh-CN" dirty="0"/>
              <a:t>1900</a:t>
            </a:r>
            <a:endParaRPr kumimoji="1" lang="zh-CN" altLang="en-US" i="1" dirty="0"/>
          </a:p>
        </p:txBody>
      </p:sp>
      <p:sp>
        <p:nvSpPr>
          <p:cNvPr id="3" name="矩形 2"/>
          <p:cNvSpPr/>
          <p:nvPr/>
        </p:nvSpPr>
        <p:spPr>
          <a:xfrm>
            <a:off x="989261" y="1260601"/>
            <a:ext cx="3399576" cy="369332"/>
          </a:xfrm>
          <a:prstGeom prst="rect">
            <a:avLst/>
          </a:prstGeom>
        </p:spPr>
        <p:txBody>
          <a:bodyPr wrap="none">
            <a:spAutoFit/>
          </a:bodyPr>
          <a:lstStyle/>
          <a:p>
            <a:r>
              <a:rPr kumimoji="1" lang="en-US" altLang="zh-CN" dirty="0" err="1" smtClean="0"/>
              <a:t>Mathildenhohe</a:t>
            </a:r>
            <a:r>
              <a:rPr kumimoji="1" lang="zh-CN" altLang="en-US" dirty="0" smtClean="0"/>
              <a:t> </a:t>
            </a:r>
            <a:r>
              <a:rPr kumimoji="1" lang="en-US" altLang="zh-CN" dirty="0" smtClean="0"/>
              <a:t>in</a:t>
            </a:r>
            <a:r>
              <a:rPr kumimoji="1" lang="zh-CN" altLang="en-US" dirty="0" smtClean="0"/>
              <a:t> </a:t>
            </a:r>
            <a:r>
              <a:rPr kumimoji="1" lang="en-US" altLang="zh-CN" dirty="0" smtClean="0"/>
              <a:t>Darmstadt</a:t>
            </a:r>
            <a:endParaRPr kumimoji="1" lang="zh-CN" altLang="en-US" i="1" dirty="0"/>
          </a:p>
        </p:txBody>
      </p:sp>
      <p:sp>
        <p:nvSpPr>
          <p:cNvPr id="4" name="矩形 3"/>
          <p:cNvSpPr/>
          <p:nvPr/>
        </p:nvSpPr>
        <p:spPr>
          <a:xfrm>
            <a:off x="989261" y="1937672"/>
            <a:ext cx="2790190" cy="369332"/>
          </a:xfrm>
          <a:prstGeom prst="rect">
            <a:avLst/>
          </a:prstGeom>
        </p:spPr>
        <p:txBody>
          <a:bodyPr wrap="none">
            <a:spAutoFit/>
          </a:bodyPr>
          <a:lstStyle/>
          <a:p>
            <a:r>
              <a:rPr kumimoji="1" lang="en-US" altLang="zh-CN" dirty="0" smtClean="0"/>
              <a:t>Peter</a:t>
            </a:r>
            <a:r>
              <a:rPr kumimoji="1" lang="zh-CN" altLang="en-US" dirty="0" smtClean="0"/>
              <a:t> </a:t>
            </a:r>
            <a:r>
              <a:rPr kumimoji="1" lang="en-US" altLang="zh-CN" dirty="0" smtClean="0"/>
              <a:t>Behrens</a:t>
            </a:r>
            <a:r>
              <a:rPr kumimoji="1" lang="zh-CN" altLang="en-US" dirty="0" smtClean="0"/>
              <a:t> </a:t>
            </a:r>
            <a:r>
              <a:rPr kumimoji="1" lang="en-US" altLang="zh-CN" dirty="0" smtClean="0"/>
              <a:t>and</a:t>
            </a:r>
            <a:r>
              <a:rPr kumimoji="1" lang="zh-CN" altLang="en-US" dirty="0" smtClean="0"/>
              <a:t> </a:t>
            </a:r>
            <a:r>
              <a:rPr kumimoji="1" lang="en-US" altLang="zh-CN" dirty="0" smtClean="0"/>
              <a:t>AEG</a:t>
            </a:r>
            <a:endParaRPr kumimoji="1" lang="zh-CN" altLang="en-US" i="1" dirty="0"/>
          </a:p>
        </p:txBody>
      </p:sp>
      <p:sp>
        <p:nvSpPr>
          <p:cNvPr id="5" name="矩形 4"/>
          <p:cNvSpPr/>
          <p:nvPr/>
        </p:nvSpPr>
        <p:spPr>
          <a:xfrm>
            <a:off x="988563" y="2690336"/>
            <a:ext cx="2557970" cy="369332"/>
          </a:xfrm>
          <a:prstGeom prst="rect">
            <a:avLst/>
          </a:prstGeom>
        </p:spPr>
        <p:txBody>
          <a:bodyPr wrap="none">
            <a:spAutoFit/>
          </a:bodyPr>
          <a:lstStyle/>
          <a:p>
            <a:r>
              <a:rPr kumimoji="1" lang="en-US" altLang="zh-CN" dirty="0" err="1" smtClean="0"/>
              <a:t>Deutscher</a:t>
            </a:r>
            <a:r>
              <a:rPr kumimoji="1" lang="en-US" altLang="zh-CN" dirty="0" smtClean="0"/>
              <a:t> </a:t>
            </a:r>
            <a:r>
              <a:rPr kumimoji="1" lang="en-US" altLang="zh-CN" dirty="0" err="1" smtClean="0"/>
              <a:t>Werkbund</a:t>
            </a:r>
            <a:endParaRPr kumimoji="1" lang="zh-CN" altLang="en-US" i="1" dirty="0"/>
          </a:p>
        </p:txBody>
      </p:sp>
      <p:sp>
        <p:nvSpPr>
          <p:cNvPr id="7" name="矩形 6"/>
          <p:cNvSpPr/>
          <p:nvPr/>
        </p:nvSpPr>
        <p:spPr>
          <a:xfrm>
            <a:off x="3972869" y="2690336"/>
            <a:ext cx="3052173" cy="369332"/>
          </a:xfrm>
          <a:prstGeom prst="rect">
            <a:avLst/>
          </a:prstGeom>
        </p:spPr>
        <p:txBody>
          <a:bodyPr wrap="none">
            <a:spAutoFit/>
          </a:bodyPr>
          <a:lstStyle/>
          <a:p>
            <a:r>
              <a:rPr kumimoji="1" lang="en-US" altLang="zh-CN" dirty="0" err="1" smtClean="0"/>
              <a:t>Werkbund</a:t>
            </a:r>
            <a:r>
              <a:rPr kumimoji="1" lang="zh-CN" altLang="en-US" dirty="0" smtClean="0"/>
              <a:t> </a:t>
            </a:r>
            <a:r>
              <a:rPr kumimoji="1" lang="en-US" altLang="zh-CN" dirty="0" smtClean="0"/>
              <a:t>dispute</a:t>
            </a:r>
            <a:r>
              <a:rPr kumimoji="1" lang="zh-CN" altLang="en-US" dirty="0" smtClean="0"/>
              <a:t> </a:t>
            </a:r>
            <a:r>
              <a:rPr kumimoji="1" lang="en-US" altLang="zh-CN" dirty="0" smtClean="0"/>
              <a:t>in</a:t>
            </a:r>
            <a:r>
              <a:rPr kumimoji="1" lang="zh-CN" altLang="en-US" dirty="0" smtClean="0"/>
              <a:t> </a:t>
            </a:r>
            <a:r>
              <a:rPr kumimoji="1" lang="en-US" altLang="zh-CN" dirty="0" smtClean="0"/>
              <a:t>1914</a:t>
            </a:r>
            <a:endParaRPr kumimoji="1" lang="zh-CN" altLang="en-US" i="1" dirty="0"/>
          </a:p>
        </p:txBody>
      </p:sp>
      <p:sp>
        <p:nvSpPr>
          <p:cNvPr id="8" name="矩形 7"/>
          <p:cNvSpPr/>
          <p:nvPr/>
        </p:nvSpPr>
        <p:spPr>
          <a:xfrm>
            <a:off x="989261" y="3414295"/>
            <a:ext cx="3106643" cy="369332"/>
          </a:xfrm>
          <a:prstGeom prst="rect">
            <a:avLst/>
          </a:prstGeom>
        </p:spPr>
        <p:txBody>
          <a:bodyPr wrap="none">
            <a:spAutoFit/>
          </a:bodyPr>
          <a:lstStyle/>
          <a:p>
            <a:r>
              <a:rPr kumimoji="1" lang="en-US" altLang="zh-CN" dirty="0" smtClean="0"/>
              <a:t>Constructivism</a:t>
            </a:r>
            <a:r>
              <a:rPr kumimoji="1" lang="zh-CN" altLang="en-US" dirty="0" smtClean="0"/>
              <a:t> </a:t>
            </a:r>
            <a:r>
              <a:rPr kumimoji="1" lang="en-US" altLang="zh-CN" dirty="0" smtClean="0"/>
              <a:t>from</a:t>
            </a:r>
            <a:r>
              <a:rPr kumimoji="1" lang="zh-CN" altLang="en-US" dirty="0" smtClean="0"/>
              <a:t> </a:t>
            </a:r>
            <a:r>
              <a:rPr kumimoji="1" lang="en-US" altLang="zh-CN" dirty="0" smtClean="0"/>
              <a:t>Russia</a:t>
            </a:r>
            <a:endParaRPr kumimoji="1" lang="zh-CN" altLang="en-US" i="1" dirty="0"/>
          </a:p>
        </p:txBody>
      </p:sp>
      <p:sp>
        <p:nvSpPr>
          <p:cNvPr id="9" name="矩形 8"/>
          <p:cNvSpPr/>
          <p:nvPr/>
        </p:nvSpPr>
        <p:spPr>
          <a:xfrm>
            <a:off x="989261" y="4042352"/>
            <a:ext cx="3322474" cy="369332"/>
          </a:xfrm>
          <a:prstGeom prst="rect">
            <a:avLst/>
          </a:prstGeom>
        </p:spPr>
        <p:txBody>
          <a:bodyPr wrap="none">
            <a:spAutoFit/>
          </a:bodyPr>
          <a:lstStyle/>
          <a:p>
            <a:r>
              <a:rPr kumimoji="1" lang="en-US" altLang="zh-CN" dirty="0" smtClean="0"/>
              <a:t>De</a:t>
            </a:r>
            <a:r>
              <a:rPr kumimoji="1" lang="zh-CN" altLang="en-US" dirty="0" smtClean="0"/>
              <a:t> </a:t>
            </a:r>
            <a:r>
              <a:rPr kumimoji="1" lang="en-US" altLang="zh-CN" dirty="0" err="1" smtClean="0"/>
              <a:t>Stiji</a:t>
            </a:r>
            <a:r>
              <a:rPr kumimoji="1" lang="zh-CN" altLang="en-US" dirty="0" smtClean="0"/>
              <a:t> </a:t>
            </a:r>
            <a:r>
              <a:rPr kumimoji="1" lang="en-US" altLang="zh-CN" dirty="0" smtClean="0"/>
              <a:t>from</a:t>
            </a:r>
            <a:r>
              <a:rPr kumimoji="1" lang="zh-CN" altLang="en-US" dirty="0" smtClean="0"/>
              <a:t> </a:t>
            </a:r>
            <a:r>
              <a:rPr kumimoji="1" lang="en-US" altLang="zh-CN" dirty="0" smtClean="0"/>
              <a:t>the</a:t>
            </a:r>
            <a:r>
              <a:rPr kumimoji="1" lang="zh-CN" altLang="en-US" dirty="0" smtClean="0"/>
              <a:t> </a:t>
            </a:r>
            <a:r>
              <a:rPr kumimoji="1" lang="en-US" altLang="zh-CN" dirty="0" smtClean="0"/>
              <a:t>Netherlands</a:t>
            </a:r>
            <a:endParaRPr kumimoji="1" lang="zh-CN" altLang="en-US" i="1" dirty="0"/>
          </a:p>
        </p:txBody>
      </p:sp>
      <p:sp>
        <p:nvSpPr>
          <p:cNvPr id="10" name="矩形 9"/>
          <p:cNvSpPr/>
          <p:nvPr/>
        </p:nvSpPr>
        <p:spPr>
          <a:xfrm>
            <a:off x="973407" y="4632774"/>
            <a:ext cx="931786" cy="369332"/>
          </a:xfrm>
          <a:prstGeom prst="rect">
            <a:avLst/>
          </a:prstGeom>
        </p:spPr>
        <p:txBody>
          <a:bodyPr wrap="none">
            <a:spAutoFit/>
          </a:bodyPr>
          <a:lstStyle/>
          <a:p>
            <a:r>
              <a:rPr kumimoji="1" lang="en-US" altLang="zh-CN" dirty="0" smtClean="0"/>
              <a:t>Japan</a:t>
            </a:r>
            <a:endParaRPr kumimoji="1" lang="zh-CN" altLang="en-US" i="1" dirty="0"/>
          </a:p>
        </p:txBody>
      </p:sp>
      <p:sp>
        <p:nvSpPr>
          <p:cNvPr id="11" name="矩形 10"/>
          <p:cNvSpPr/>
          <p:nvPr/>
        </p:nvSpPr>
        <p:spPr>
          <a:xfrm>
            <a:off x="1905193" y="4678940"/>
            <a:ext cx="7030903" cy="646331"/>
          </a:xfrm>
          <a:prstGeom prst="rect">
            <a:avLst/>
          </a:prstGeom>
        </p:spPr>
        <p:txBody>
          <a:bodyPr wrap="square">
            <a:spAutoFit/>
          </a:bodyPr>
          <a:lstStyle/>
          <a:p>
            <a:r>
              <a:rPr kumimoji="1" lang="en-US" altLang="zh-CN" dirty="0" smtClean="0"/>
              <a:t>‘Modern</a:t>
            </a:r>
            <a:r>
              <a:rPr kumimoji="1" lang="zh-CN" altLang="en-US" dirty="0" smtClean="0"/>
              <a:t> </a:t>
            </a:r>
            <a:r>
              <a:rPr kumimoji="1" lang="en-US" altLang="zh-CN" dirty="0" smtClean="0"/>
              <a:t>architecture</a:t>
            </a:r>
            <a:r>
              <a:rPr kumimoji="1" lang="zh-CN" altLang="en-US" dirty="0" smtClean="0"/>
              <a:t> </a:t>
            </a:r>
            <a:r>
              <a:rPr kumimoji="1" lang="en-US" altLang="zh-CN" dirty="0" smtClean="0"/>
              <a:t>is: Japanese culture plus European </a:t>
            </a:r>
            <a:r>
              <a:rPr kumimoji="1" lang="en-US" altLang="zh-CN" dirty="0" err="1" smtClean="0"/>
              <a:t>tradition’,</a:t>
            </a:r>
            <a:r>
              <a:rPr kumimoji="1" lang="en-US" altLang="zh-CN" i="1" dirty="0" err="1" smtClean="0"/>
              <a:t>Adolf</a:t>
            </a:r>
            <a:r>
              <a:rPr kumimoji="1" lang="en-US" altLang="zh-CN" i="1" dirty="0" smtClean="0"/>
              <a:t> Loos wrote in 1927 in Vienna</a:t>
            </a:r>
            <a:endParaRPr kumimoji="1" lang="zh-CN" altLang="en-US" i="1" dirty="0"/>
          </a:p>
        </p:txBody>
      </p:sp>
    </p:spTree>
    <p:extLst>
      <p:ext uri="{BB962C8B-B14F-4D97-AF65-F5344CB8AC3E}">
        <p14:creationId xmlns:p14="http://schemas.microsoft.com/office/powerpoint/2010/main" val="6827854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auhau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67" y="281795"/>
            <a:ext cx="4379586" cy="2876146"/>
          </a:xfrm>
          <a:prstGeom prst="rect">
            <a:avLst/>
          </a:prstGeom>
        </p:spPr>
      </p:pic>
      <p:pic>
        <p:nvPicPr>
          <p:cNvPr id="4" name="图片 3"/>
          <p:cNvPicPr>
            <a:picLocks noChangeAspect="1"/>
          </p:cNvPicPr>
          <p:nvPr/>
        </p:nvPicPr>
        <p:blipFill>
          <a:blip r:embed="rId3"/>
          <a:stretch>
            <a:fillRect/>
          </a:stretch>
        </p:blipFill>
        <p:spPr>
          <a:xfrm>
            <a:off x="2744478" y="3309788"/>
            <a:ext cx="1912375" cy="1912375"/>
          </a:xfrm>
          <a:prstGeom prst="rect">
            <a:avLst/>
          </a:prstGeom>
        </p:spPr>
      </p:pic>
      <p:pic>
        <p:nvPicPr>
          <p:cNvPr id="5" name="图片 4"/>
          <p:cNvPicPr>
            <a:picLocks noChangeAspect="1"/>
          </p:cNvPicPr>
          <p:nvPr/>
        </p:nvPicPr>
        <p:blipFill>
          <a:blip r:embed="rId4"/>
          <a:stretch>
            <a:fillRect/>
          </a:stretch>
        </p:blipFill>
        <p:spPr>
          <a:xfrm>
            <a:off x="277268" y="3324103"/>
            <a:ext cx="2029262" cy="1898060"/>
          </a:xfrm>
          <a:prstGeom prst="rect">
            <a:avLst/>
          </a:prstGeom>
        </p:spPr>
      </p:pic>
      <p:sp>
        <p:nvSpPr>
          <p:cNvPr id="6" name="矩形 5"/>
          <p:cNvSpPr/>
          <p:nvPr/>
        </p:nvSpPr>
        <p:spPr>
          <a:xfrm>
            <a:off x="5010722" y="651127"/>
            <a:ext cx="1612726" cy="369332"/>
          </a:xfrm>
          <a:prstGeom prst="rect">
            <a:avLst/>
          </a:prstGeom>
        </p:spPr>
        <p:txBody>
          <a:bodyPr wrap="none">
            <a:spAutoFit/>
          </a:bodyPr>
          <a:lstStyle/>
          <a:p>
            <a:r>
              <a:rPr kumimoji="1" lang="en-US" altLang="zh-CN" dirty="0" smtClean="0"/>
              <a:t>The Bauhaus</a:t>
            </a:r>
            <a:endParaRPr kumimoji="1" lang="zh-CN" altLang="en-US" i="1" dirty="0"/>
          </a:p>
        </p:txBody>
      </p:sp>
      <p:sp>
        <p:nvSpPr>
          <p:cNvPr id="7" name="矩形 6"/>
          <p:cNvSpPr/>
          <p:nvPr/>
        </p:nvSpPr>
        <p:spPr>
          <a:xfrm>
            <a:off x="5010722" y="1397422"/>
            <a:ext cx="2642233" cy="369332"/>
          </a:xfrm>
          <a:prstGeom prst="rect">
            <a:avLst/>
          </a:prstGeom>
        </p:spPr>
        <p:txBody>
          <a:bodyPr wrap="none">
            <a:spAutoFit/>
          </a:bodyPr>
          <a:lstStyle/>
          <a:p>
            <a:r>
              <a:rPr kumimoji="1" lang="en-US" altLang="zh-CN" dirty="0" smtClean="0"/>
              <a:t>The ‘New Frankfurt’</a:t>
            </a:r>
            <a:endParaRPr kumimoji="1" lang="zh-CN" altLang="en-US" i="1" dirty="0"/>
          </a:p>
        </p:txBody>
      </p:sp>
      <p:sp>
        <p:nvSpPr>
          <p:cNvPr id="8" name="矩形 7"/>
          <p:cNvSpPr/>
          <p:nvPr/>
        </p:nvSpPr>
        <p:spPr>
          <a:xfrm>
            <a:off x="5010722" y="2143717"/>
            <a:ext cx="3113575" cy="369332"/>
          </a:xfrm>
          <a:prstGeom prst="rect">
            <a:avLst/>
          </a:prstGeom>
        </p:spPr>
        <p:txBody>
          <a:bodyPr wrap="none">
            <a:spAutoFit/>
          </a:bodyPr>
          <a:lstStyle/>
          <a:p>
            <a:r>
              <a:rPr kumimoji="1" lang="en-US" altLang="zh-CN" dirty="0" smtClean="0"/>
              <a:t>Design under the Swastika</a:t>
            </a:r>
            <a:endParaRPr kumimoji="1" lang="zh-CN" altLang="en-US" i="1" dirty="0"/>
          </a:p>
        </p:txBody>
      </p:sp>
      <p:sp>
        <p:nvSpPr>
          <p:cNvPr id="9" name="矩形 8"/>
          <p:cNvSpPr/>
          <p:nvPr/>
        </p:nvSpPr>
        <p:spPr>
          <a:xfrm>
            <a:off x="5010722" y="2890012"/>
            <a:ext cx="3463511" cy="369332"/>
          </a:xfrm>
          <a:prstGeom prst="rect">
            <a:avLst/>
          </a:prstGeom>
        </p:spPr>
        <p:txBody>
          <a:bodyPr wrap="none">
            <a:spAutoFit/>
          </a:bodyPr>
          <a:lstStyle/>
          <a:p>
            <a:r>
              <a:rPr kumimoji="1" lang="en-US" altLang="zh-CN" dirty="0" smtClean="0"/>
              <a:t>Design from the United States</a:t>
            </a:r>
            <a:endParaRPr kumimoji="1" lang="zh-CN" altLang="en-US" i="1" dirty="0"/>
          </a:p>
        </p:txBody>
      </p:sp>
      <p:sp>
        <p:nvSpPr>
          <p:cNvPr id="10" name="矩形 9"/>
          <p:cNvSpPr/>
          <p:nvPr/>
        </p:nvSpPr>
        <p:spPr>
          <a:xfrm>
            <a:off x="5010722" y="3636307"/>
            <a:ext cx="1680134" cy="369332"/>
          </a:xfrm>
          <a:prstGeom prst="rect">
            <a:avLst/>
          </a:prstGeom>
        </p:spPr>
        <p:txBody>
          <a:bodyPr wrap="none">
            <a:spAutoFit/>
          </a:bodyPr>
          <a:lstStyle/>
          <a:p>
            <a:r>
              <a:rPr kumimoji="1" lang="en-US" altLang="zh-CN" dirty="0" smtClean="0"/>
              <a:t>Good Design</a:t>
            </a:r>
            <a:endParaRPr kumimoji="1" lang="zh-CN" altLang="en-US" i="1" dirty="0"/>
          </a:p>
        </p:txBody>
      </p:sp>
      <p:sp>
        <p:nvSpPr>
          <p:cNvPr id="11" name="矩形 10"/>
          <p:cNvSpPr/>
          <p:nvPr/>
        </p:nvSpPr>
        <p:spPr>
          <a:xfrm>
            <a:off x="5010722" y="4382602"/>
            <a:ext cx="1336429" cy="369332"/>
          </a:xfrm>
          <a:prstGeom prst="rect">
            <a:avLst/>
          </a:prstGeom>
        </p:spPr>
        <p:txBody>
          <a:bodyPr wrap="none">
            <a:spAutoFit/>
          </a:bodyPr>
          <a:lstStyle/>
          <a:p>
            <a:r>
              <a:rPr kumimoji="1" lang="en-US" altLang="zh-CN" dirty="0" smtClean="0"/>
              <a:t>HfG (ULM)</a:t>
            </a:r>
            <a:endParaRPr kumimoji="1" lang="zh-CN" altLang="en-US" i="1" dirty="0"/>
          </a:p>
        </p:txBody>
      </p:sp>
    </p:spTree>
    <p:extLst>
      <p:ext uri="{BB962C8B-B14F-4D97-AF65-F5344CB8AC3E}">
        <p14:creationId xmlns:p14="http://schemas.microsoft.com/office/powerpoint/2010/main" val="13367330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光谱">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都市流行色.thmx</Template>
  <TotalTime>121</TotalTime>
  <Words>298</Words>
  <Application>Microsoft Macintosh PowerPoint</Application>
  <PresentationFormat>全屏显示(4:3)</PresentationFormat>
  <Paragraphs>30</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Urban Pop</vt:lpstr>
      <vt:lpstr>The DESIGN ethos OF GERMANY </vt:lpstr>
      <vt:lpstr>PowerPoint 演示文稿</vt:lpstr>
      <vt:lpstr>PowerPoint 演示文稿</vt:lpstr>
      <vt:lpstr>PowerPoint 演示文稿</vt:lpstr>
      <vt:lpstr>PowerPoint 演示文稿</vt:lpstr>
      <vt:lpstr>PowerPoint 演示文稿</vt:lpstr>
      <vt:lpstr>PowerPoint 演示文稿</vt:lpstr>
    </vt:vector>
  </TitlesOfParts>
  <Company>Yum!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ethos OF GERMANY </dc:title>
  <dc:creator>Jenny Wang</dc:creator>
  <cp:lastModifiedBy>Jenny Wang</cp:lastModifiedBy>
  <cp:revision>8</cp:revision>
  <dcterms:created xsi:type="dcterms:W3CDTF">2014-04-23T03:04:07Z</dcterms:created>
  <dcterms:modified xsi:type="dcterms:W3CDTF">2014-04-23T05:06:16Z</dcterms:modified>
</cp:coreProperties>
</file>