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5" r:id="rId2"/>
    <p:sldId id="450" r:id="rId3"/>
    <p:sldId id="448" r:id="rId4"/>
    <p:sldId id="447" r:id="rId5"/>
    <p:sldId id="449" r:id="rId6"/>
    <p:sldId id="451" r:id="rId7"/>
    <p:sldId id="452" r:id="rId8"/>
    <p:sldId id="45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DF009F9-0186-7C4D-884C-27FA375D4EFD}">
          <p14:sldIdLst>
            <p14:sldId id="295"/>
            <p14:sldId id="450"/>
            <p14:sldId id="448"/>
            <p14:sldId id="447"/>
            <p14:sldId id="449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洁" initials="王" lastIdx="1" clrIdx="0">
    <p:extLst>
      <p:ext uri="{19B8F6BF-5375-455C-9EA6-DF929625EA0E}">
        <p15:presenceInfo xmlns:p15="http://schemas.microsoft.com/office/powerpoint/2012/main" userId="e3b3194dd473d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824" autoAdjust="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16DCCC-5F88-4BAD-9C35-070A146F7A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201927-197B-4A8F-891D-334E05993C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3256E-EAFF-497F-9118-5A9BC23C0074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563C02-9A0F-43FD-B761-4731E6A3E4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7D53F-8FB0-4F20-AA9B-B9E34ABDAE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21831-FB4B-4486-BB35-C75C8E3D3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70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9E8D-0B4D-4E8E-BC46-B769A0FE6F98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31C54-62A2-457D-B398-2DF115F6E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753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9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6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0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ABB4A28-AB85-462D-89E6-C8F4B5AA6F64}"/>
              </a:ext>
            </a:extLst>
          </p:cNvPr>
          <p:cNvSpPr/>
          <p:nvPr userDrawn="1"/>
        </p:nvSpPr>
        <p:spPr>
          <a:xfrm>
            <a:off x="0" y="1665348"/>
            <a:ext cx="12192000" cy="2919384"/>
          </a:xfrm>
          <a:prstGeom prst="rect">
            <a:avLst/>
          </a:prstGeom>
          <a:solidFill>
            <a:srgbClr val="074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4A61E7-309E-462C-9CAE-9C040B323EBC}"/>
              </a:ext>
            </a:extLst>
          </p:cNvPr>
          <p:cNvSpPr/>
          <p:nvPr userDrawn="1"/>
        </p:nvSpPr>
        <p:spPr>
          <a:xfrm>
            <a:off x="0" y="4237582"/>
            <a:ext cx="12192000" cy="347150"/>
          </a:xfrm>
          <a:prstGeom prst="rect">
            <a:avLst/>
          </a:prstGeom>
          <a:solidFill>
            <a:srgbClr val="0A6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AC3F52-10ED-4C57-BAB9-119709DFE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59" y="1871002"/>
            <a:ext cx="11349681" cy="21664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fontAlgn="auto">
              <a:defRPr sz="5000" b="1" spc="3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6949" y="254936"/>
            <a:ext cx="2419528" cy="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7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18FA8C7-9AC4-49BF-ABDE-B1B324220F65}"/>
              </a:ext>
            </a:extLst>
          </p:cNvPr>
          <p:cNvSpPr/>
          <p:nvPr userDrawn="1"/>
        </p:nvSpPr>
        <p:spPr>
          <a:xfrm>
            <a:off x="0" y="-1"/>
            <a:ext cx="3304903" cy="6858000"/>
          </a:xfrm>
          <a:prstGeom prst="rect">
            <a:avLst/>
          </a:prstGeom>
          <a:solidFill>
            <a:srgbClr val="074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7597E8-2962-4ED3-9096-397D7C46D0EF}"/>
              </a:ext>
            </a:extLst>
          </p:cNvPr>
          <p:cNvSpPr/>
          <p:nvPr userDrawn="1"/>
        </p:nvSpPr>
        <p:spPr>
          <a:xfrm rot="5400000">
            <a:off x="86320" y="3215463"/>
            <a:ext cx="6858002" cy="427073"/>
          </a:xfrm>
          <a:prstGeom prst="rect">
            <a:avLst/>
          </a:prstGeom>
          <a:solidFill>
            <a:srgbClr val="0A6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6949" y="254936"/>
            <a:ext cx="2419528" cy="789170"/>
          </a:xfrm>
          <a:prstGeom prst="rect">
            <a:avLst/>
          </a:prstGeom>
        </p:spPr>
      </p:pic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页脚占位符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72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FE222-448A-405E-8C87-E07AABA12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2CEDD-1EB5-45FD-B789-7A35777B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7C8DA-273A-4487-A33C-B1C277CF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CFA9D-70D2-4C11-8DA2-E51769F8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669600" y="683440"/>
            <a:ext cx="8946000" cy="4392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51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4EFE05-1537-4554-954E-1F4889AF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4B6B4-DC7C-4B1C-8091-473EC1C7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B09EF-17C0-40F2-A599-63F5F5EB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761802B-E1F0-4741-B27E-EAB939B93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980" y="1242896"/>
            <a:ext cx="5350820" cy="49340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9235A897-D505-4FF8-8237-772EF70D3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42896"/>
            <a:ext cx="5350820" cy="49340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1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669600" y="683440"/>
            <a:ext cx="8946000" cy="4392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526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669600" y="683440"/>
            <a:ext cx="8946000" cy="4392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368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F9515-F80F-43B0-B04F-56A8C9475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1526" y="6356350"/>
            <a:ext cx="860474" cy="365125"/>
          </a:xfrm>
          <a:prstGeom prst="rect">
            <a:avLst/>
          </a:prstGeom>
          <a:solidFill>
            <a:srgbClr val="074C88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48F2E70-7678-4559-9F76-7E748C33E2B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96E74-4DF4-43E8-8E3A-5515CB3C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980" y="1242896"/>
            <a:ext cx="10854040" cy="493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1B9EA-0B11-4591-91B9-CA5E8C23C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8980" y="6356350"/>
            <a:ext cx="1314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8CFA6-4B78-415A-A5FF-C7D49570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89639" y="6356350"/>
            <a:ext cx="80127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988374" y="212409"/>
            <a:ext cx="1997750" cy="651600"/>
          </a:xfrm>
          <a:prstGeom prst="rect">
            <a:avLst/>
          </a:prstGeom>
        </p:spPr>
      </p:pic>
      <p:sp>
        <p:nvSpPr>
          <p:cNvPr id="16" name="标题占位符 15"/>
          <p:cNvSpPr>
            <a:spLocks noGrp="1"/>
          </p:cNvSpPr>
          <p:nvPr>
            <p:ph type="title"/>
          </p:nvPr>
        </p:nvSpPr>
        <p:spPr>
          <a:xfrm>
            <a:off x="670820" y="140119"/>
            <a:ext cx="8944448" cy="5284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BFCE709-C3E3-4D1D-B6B5-0C059244059A}"/>
              </a:ext>
            </a:extLst>
          </p:cNvPr>
          <p:cNvCxnSpPr>
            <a:cxnSpLocks/>
          </p:cNvCxnSpPr>
          <p:nvPr/>
        </p:nvCxnSpPr>
        <p:spPr>
          <a:xfrm flipV="1">
            <a:off x="681846" y="668587"/>
            <a:ext cx="8933422" cy="1"/>
          </a:xfrm>
          <a:prstGeom prst="line">
            <a:avLst/>
          </a:prstGeom>
          <a:ln w="38100">
            <a:solidFill>
              <a:srgbClr val="074C8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A8E959F-39B0-4F71-8ABF-5DCF07C54F6A}"/>
              </a:ext>
            </a:extLst>
          </p:cNvPr>
          <p:cNvSpPr/>
          <p:nvPr userDrawn="1"/>
        </p:nvSpPr>
        <p:spPr>
          <a:xfrm>
            <a:off x="66621" y="235555"/>
            <a:ext cx="536985" cy="735999"/>
          </a:xfrm>
          <a:prstGeom prst="rect">
            <a:avLst/>
          </a:prstGeom>
          <a:solidFill>
            <a:srgbClr val="074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7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60" r:id="rId5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50000"/>
        </a:lnSpc>
        <a:spcBef>
          <a:spcPts val="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Clr>
          <a:schemeClr val="accent1">
            <a:lumMod val="75000"/>
          </a:schemeClr>
        </a:buClr>
        <a:buFont typeface="Calibri" panose="020F0502020204030204" pitchFamily="34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read/rrvqytyyvskf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大数据分析（</a:t>
            </a:r>
            <a:r>
              <a:rPr lang="en-US" altLang="zh-CN" sz="4000" dirty="0"/>
              <a:t>B</a:t>
            </a:r>
            <a:r>
              <a:rPr lang="zh-CN" altLang="en-US" sz="4000" dirty="0"/>
              <a:t>）课程大作业</a:t>
            </a:r>
            <a:br>
              <a:rPr lang="en-US" altLang="zh-CN" sz="4000" dirty="0"/>
            </a:br>
            <a:br>
              <a:rPr lang="en-US" altLang="zh-CN" sz="2000" dirty="0"/>
            </a:br>
            <a:r>
              <a:rPr lang="zh-CN" altLang="en-US" sz="4000" dirty="0"/>
              <a:t>任务讲解、环境搭建与运行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75210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DF4CB-FF54-493F-A1F4-42606745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大作业旨在结合课程所学相关内容，将所学内容付诸实践，同时锻炼大家阅读论文、对论文进行文献综述和算法总结、复现相关代码的能力，另外也希望通过本次大作业，让大家熟悉有关问题分析、数据分析和处理、模型设计、模型训练和测试、结果分析等过程，从而为今后的学习科研等奠定一定的基础。</a:t>
            </a:r>
            <a:endParaRPr lang="en-US" altLang="zh-CN" dirty="0"/>
          </a:p>
          <a:p>
            <a:r>
              <a:rPr lang="zh-CN" altLang="en-US" dirty="0"/>
              <a:t>三个选题：</a:t>
            </a:r>
            <a:endParaRPr lang="en-US" altLang="zh-CN" dirty="0"/>
          </a:p>
          <a:p>
            <a:pPr lvl="1"/>
            <a:r>
              <a:rPr lang="en-US" altLang="zh-CN" dirty="0"/>
              <a:t>Kaggle</a:t>
            </a:r>
            <a:r>
              <a:rPr lang="zh-CN" altLang="en-US" dirty="0"/>
              <a:t>平台沃尔玛销量预测</a:t>
            </a:r>
            <a:endParaRPr lang="en-US" altLang="zh-CN" dirty="0"/>
          </a:p>
          <a:p>
            <a:pPr lvl="1"/>
            <a:r>
              <a:rPr lang="zh-CN" altLang="en-US" dirty="0"/>
              <a:t>推荐系统</a:t>
            </a:r>
            <a:endParaRPr lang="en-US" altLang="zh-CN" dirty="0"/>
          </a:p>
          <a:p>
            <a:pPr lvl="1"/>
            <a:r>
              <a:rPr lang="zh-CN" altLang="en-US" dirty="0"/>
              <a:t>马里奥游戏智能体的特征工程探究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9FE544-9352-4EF0-80EF-1E2545C4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114" y="2878486"/>
            <a:ext cx="2299639" cy="229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29677-0616-4FB8-A00C-0D320173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6674D6-E984-41C6-AC25-FA67FB59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任务介绍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97D960-5801-48DC-BA7F-5EF724CD0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C70E72-5CA8-407D-B75F-C7842B4053E2}"/>
              </a:ext>
            </a:extLst>
          </p:cNvPr>
          <p:cNvSpPr txBox="1"/>
          <p:nvPr/>
        </p:nvSpPr>
        <p:spPr>
          <a:xfrm>
            <a:off x="668980" y="4885104"/>
            <a:ext cx="4749879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大家可以结合自己的背景和对相关内容的了解，从</a:t>
            </a:r>
            <a:r>
              <a:rPr lang="zh-CN" altLang="en-US" dirty="0">
                <a:highlight>
                  <a:srgbClr val="FFFF00"/>
                </a:highlight>
              </a:rPr>
              <a:t>三个选题中选择一个（三选一）</a:t>
            </a:r>
            <a:r>
              <a:rPr lang="zh-CN" altLang="en-US" dirty="0"/>
              <a:t>，并组成</a:t>
            </a:r>
            <a:r>
              <a:rPr lang="zh-CN" altLang="en-US" dirty="0">
                <a:highlight>
                  <a:srgbClr val="00FF00"/>
                </a:highlight>
              </a:rPr>
              <a:t>小组（最多两人一组）</a:t>
            </a:r>
            <a:r>
              <a:rPr lang="zh-CN" altLang="en-US" dirty="0"/>
              <a:t>完成最终的任务。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59F915-B0A3-4EE5-AAE5-BCE746D72C76}"/>
              </a:ext>
            </a:extLst>
          </p:cNvPr>
          <p:cNvSpPr txBox="1"/>
          <p:nvPr/>
        </p:nvSpPr>
        <p:spPr>
          <a:xfrm>
            <a:off x="7324292" y="5178125"/>
            <a:ext cx="3025053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选题以及分组选择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截止日期为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15641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20" y="1491916"/>
            <a:ext cx="10854040" cy="522955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阅读所附的文献，进行文献综述和算法总结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在</a:t>
            </a:r>
            <a:r>
              <a:rPr lang="en-US" altLang="zh-CN" sz="2000" dirty="0" err="1"/>
              <a:t>kaggle</a:t>
            </a:r>
            <a:r>
              <a:rPr lang="zh-CN" altLang="en-US" sz="2000" dirty="0"/>
              <a:t>平台上参加沃尔玛销量预测比赛</a:t>
            </a:r>
            <a:r>
              <a:rPr lang="en-US" altLang="zh-CN" sz="2000" dirty="0"/>
              <a:t>https://www.kaggle.com/competitions/m5-forecasting-accuracy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可以参考</a:t>
            </a:r>
            <a:r>
              <a:rPr lang="en-US" altLang="zh-CN" sz="2000" dirty="0" err="1"/>
              <a:t>kaggle</a:t>
            </a:r>
            <a:r>
              <a:rPr lang="zh-CN" altLang="en-US" sz="2000" dirty="0"/>
              <a:t>平台上其他队伍的</a:t>
            </a:r>
            <a:r>
              <a:rPr lang="en-US" altLang="zh-CN" sz="2000" dirty="0"/>
              <a:t>code</a:t>
            </a:r>
            <a:r>
              <a:rPr lang="zh-CN" altLang="en-US" sz="2000" dirty="0"/>
              <a:t>和思路，例如：</a:t>
            </a:r>
            <a:r>
              <a:rPr lang="en-US" altLang="zh-CN" sz="2000" dirty="0"/>
              <a:t>https://www.kaggle.com/code/robikscube/m5-forecasting-starter-data-exploration</a:t>
            </a:r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Kaggle</a:t>
            </a:r>
            <a:r>
              <a:rPr lang="zh-CN" altLang="en-US" dirty="0"/>
              <a:t>沃尔玛销量预测 </a:t>
            </a:r>
            <a:r>
              <a:rPr lang="en-US" altLang="zh-CN" dirty="0"/>
              <a:t>– </a:t>
            </a:r>
            <a:r>
              <a:rPr lang="zh-CN" altLang="en-US" dirty="0"/>
              <a:t>任务介绍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34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20" y="1491916"/>
            <a:ext cx="10854040" cy="522955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阅读所附的 </a:t>
            </a:r>
            <a:r>
              <a:rPr lang="en-US" altLang="zh-CN" sz="2000" dirty="0"/>
              <a:t>3 </a:t>
            </a:r>
            <a:r>
              <a:rPr lang="zh-CN" altLang="en-US" sz="2000" dirty="0"/>
              <a:t>篇推荐系统相关的论文，进行文献综述和算法总结。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根 据 “ </a:t>
            </a:r>
            <a:r>
              <a:rPr lang="en-US" altLang="zh-CN" sz="2000" dirty="0" err="1"/>
              <a:t>xDeepFM</a:t>
            </a:r>
            <a:r>
              <a:rPr lang="en-US" altLang="zh-CN" sz="2000" dirty="0"/>
              <a:t>: Combining Explicit and Implicit Feature Interactions for Recommender Systems”</a:t>
            </a:r>
            <a:r>
              <a:rPr lang="zh-CN" altLang="en-US" sz="2000" dirty="0"/>
              <a:t>论文（下文称之为：要复现的论文），进行实验复现或部分复现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结合 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</a:t>
            </a:r>
            <a:r>
              <a:rPr lang="zh-CN" altLang="en-US" sz="2000" dirty="0"/>
              <a:t>中有关 </a:t>
            </a:r>
            <a:r>
              <a:rPr lang="en-US" altLang="zh-CN" sz="2000" dirty="0" err="1"/>
              <a:t>xDeepFM</a:t>
            </a:r>
            <a:r>
              <a:rPr lang="en-US" altLang="zh-CN" sz="2000" dirty="0"/>
              <a:t> </a:t>
            </a:r>
            <a:r>
              <a:rPr lang="zh-CN" altLang="en-US" sz="2000" dirty="0"/>
              <a:t>的教程，复现相关工作及结果。参考链接： </a:t>
            </a:r>
            <a:r>
              <a:rPr lang="en-US" altLang="zh-CN" sz="2000" dirty="0"/>
              <a:t>https://github.com/shenweichen/DeepCTR-Torch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推荐系统 </a:t>
            </a:r>
            <a:r>
              <a:rPr lang="en-US" altLang="zh-CN" dirty="0"/>
              <a:t>– </a:t>
            </a:r>
            <a:r>
              <a:rPr lang="zh-CN" altLang="en-US" dirty="0"/>
              <a:t>任务介绍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19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20" y="1491916"/>
            <a:ext cx="10854040" cy="522955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阅读所附的强化学习相关的资料和论文，进行文献综述和算法总结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依据所给出的</a:t>
            </a:r>
            <a:r>
              <a:rPr lang="en-US" altLang="zh-CN" sz="2000" dirty="0"/>
              <a:t>baseline</a:t>
            </a:r>
            <a:r>
              <a:rPr lang="zh-CN" altLang="en-US" sz="2000" dirty="0"/>
              <a:t>代码，实现一个超级马里奥的游戏</a:t>
            </a:r>
            <a:r>
              <a:rPr lang="en-US" altLang="zh-CN" sz="2000" dirty="0"/>
              <a:t>AI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按照给出的提示与特征空间处理代码，了解强化学习特征空间处理的方式与着手点，并学会分析智能体性能好坏及其原因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强化学习：超级马里奥游戏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任务介绍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13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4C3700-330A-4400-9AB4-1BEFF6FE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每个选题均包括三方面的要求</a:t>
            </a:r>
            <a:endParaRPr lang="en-US" altLang="zh-CN" dirty="0"/>
          </a:p>
          <a:p>
            <a:pPr lvl="1"/>
            <a:r>
              <a:rPr lang="zh-CN" altLang="en-US" dirty="0"/>
              <a:t>文献阅读与文献综述；（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数据分析、算法实现、实验、结果分析；（</a:t>
            </a:r>
            <a:r>
              <a:rPr lang="en-US" altLang="zh-CN" dirty="0"/>
              <a:t>60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实验报告和汇报展示（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从文献阅读、文献综述、到算法实现、结果分析、汇报展示，希望锻炼大家的科研全流程，为今后的学习科研等奠定一定的基础。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831C0B-D4E5-48CF-807C-2F967FC1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BD2578-CB20-4107-B17F-F91F4AE9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2DF0E2-359D-4336-A3F4-612C11547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0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CEE8DB-3344-4332-804C-46471CAC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为规范格式，我们提供</a:t>
            </a:r>
            <a:r>
              <a:rPr lang="en-US" altLang="zh-CN" dirty="0" err="1"/>
              <a:t>LaTex</a:t>
            </a:r>
            <a:r>
              <a:rPr lang="zh-CN" altLang="en-US" dirty="0"/>
              <a:t>的模板，并建议大家使用在线平台 </a:t>
            </a:r>
            <a:r>
              <a:rPr lang="en-US" altLang="zh-CN" dirty="0"/>
              <a:t>overleaf </a:t>
            </a:r>
            <a:r>
              <a:rPr lang="zh-CN" altLang="en-US" dirty="0"/>
              <a:t>来撰写实验报告。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以后同学们写小</a:t>
            </a:r>
            <a:r>
              <a:rPr lang="en-US" altLang="zh-CN" dirty="0"/>
              <a:t>paper</a:t>
            </a:r>
            <a:r>
              <a:rPr lang="zh-CN" altLang="en-US" dirty="0"/>
              <a:t>，基本上也是通过 </a:t>
            </a:r>
            <a:r>
              <a:rPr lang="en-US" altLang="zh-CN" dirty="0"/>
              <a:t>overleaf </a:t>
            </a:r>
            <a:r>
              <a:rPr lang="zh-CN" altLang="en-US" dirty="0"/>
              <a:t>来的，也便于大家进行在线协作。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汇报展示的</a:t>
            </a:r>
            <a:r>
              <a:rPr lang="en-US" altLang="zh-CN" dirty="0"/>
              <a:t>Poster</a:t>
            </a:r>
            <a:r>
              <a:rPr lang="zh-CN" altLang="en-US" dirty="0"/>
              <a:t>，我们规定基本内容，至于格式、美工和排版，则由大家自行发挥，各显神通。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12019C-1FF1-4A91-AB7C-A5D0EE83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7CE7914-DB48-41B0-955D-36DDB855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125271-0420-4F25-B159-ACAB488AE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2A75EB-351E-4B2D-A4A6-488625AB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3685883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74DF554-5A2F-4391-AEBE-39C3247C15B4}"/>
              </a:ext>
            </a:extLst>
          </p:cNvPr>
          <p:cNvSpPr txBox="1"/>
          <p:nvPr/>
        </p:nvSpPr>
        <p:spPr>
          <a:xfrm>
            <a:off x="1039091" y="4964152"/>
            <a:ext cx="10113818" cy="11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hlinkClick r:id="rId3"/>
              </a:rPr>
              <a:t>https://www.overleaf.com/read/rrvqytyyvskf</a:t>
            </a:r>
            <a:endParaRPr lang="en-US" altLang="zh-CN" dirty="0"/>
          </a:p>
          <a:p>
            <a:pPr algn="ctr">
              <a:lnSpc>
                <a:spcPct val="120000"/>
              </a:lnSpc>
            </a:pPr>
            <a:r>
              <a:rPr lang="zh-CN" altLang="en-US" dirty="0"/>
              <a:t>实验报告</a:t>
            </a:r>
            <a:r>
              <a:rPr lang="en-US" altLang="zh-CN" dirty="0" err="1"/>
              <a:t>LaTex</a:t>
            </a:r>
            <a:r>
              <a:rPr lang="zh-CN" altLang="en-US" dirty="0"/>
              <a:t>模板链接</a:t>
            </a:r>
            <a:endParaRPr lang="en-US" altLang="zh-CN" dirty="0"/>
          </a:p>
          <a:p>
            <a:pPr algn="ctr">
              <a:lnSpc>
                <a:spcPct val="120000"/>
              </a:lnSpc>
            </a:pPr>
            <a:r>
              <a:rPr lang="zh-CN" altLang="en-US" dirty="0"/>
              <a:t>请大家在此基础上复制一份成为自己的项目，即可自由编辑准备大作业实验报告</a:t>
            </a:r>
          </a:p>
        </p:txBody>
      </p:sp>
    </p:spTree>
    <p:extLst>
      <p:ext uri="{BB962C8B-B14F-4D97-AF65-F5344CB8AC3E}">
        <p14:creationId xmlns:p14="http://schemas.microsoft.com/office/powerpoint/2010/main" val="111583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64EB52-EC0B-4193-9DBE-BA0620D5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文献阅读：包括文献粗读、文献精读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、</a:t>
            </a:r>
            <a:r>
              <a:rPr lang="en-US" altLang="zh-CN" dirty="0"/>
              <a:t>introduction</a:t>
            </a:r>
            <a:r>
              <a:rPr lang="zh-CN" altLang="en-US" dirty="0"/>
              <a:t>最重要</a:t>
            </a:r>
            <a:endParaRPr lang="en-US" altLang="zh-CN" dirty="0"/>
          </a:p>
          <a:p>
            <a:pPr lvl="1"/>
            <a:r>
              <a:rPr lang="zh-CN" altLang="en-US" dirty="0"/>
              <a:t>能够很快抓住研究内容是什么</a:t>
            </a:r>
            <a:endParaRPr lang="en-US" altLang="zh-CN" dirty="0"/>
          </a:p>
          <a:p>
            <a:pPr lvl="1"/>
            <a:r>
              <a:rPr lang="zh-CN" altLang="en-US" dirty="0"/>
              <a:t>研究背景和意义是啥</a:t>
            </a:r>
            <a:endParaRPr lang="en-US" altLang="zh-CN" dirty="0"/>
          </a:p>
          <a:p>
            <a:pPr lvl="1"/>
            <a:r>
              <a:rPr lang="zh-CN" altLang="en-US" dirty="0"/>
              <a:t>研究现状如何</a:t>
            </a:r>
            <a:endParaRPr lang="en-US" altLang="zh-CN" dirty="0"/>
          </a:p>
          <a:p>
            <a:pPr lvl="1"/>
            <a:r>
              <a:rPr lang="zh-CN" altLang="en-US" dirty="0"/>
              <a:t>解决的是什么问题</a:t>
            </a:r>
            <a:endParaRPr lang="en-US" altLang="zh-CN" dirty="0"/>
          </a:p>
          <a:p>
            <a:pPr lvl="1"/>
            <a:r>
              <a:rPr lang="zh-CN" altLang="en-US" dirty="0"/>
              <a:t>提出了什么方法</a:t>
            </a:r>
            <a:endParaRPr lang="en-US" altLang="zh-CN" dirty="0"/>
          </a:p>
          <a:p>
            <a:pPr lvl="1"/>
            <a:r>
              <a:rPr lang="zh-CN" altLang="en-US" dirty="0"/>
              <a:t>有啥贡献点等</a:t>
            </a:r>
            <a:endParaRPr lang="en-US" altLang="zh-CN" dirty="0"/>
          </a:p>
          <a:p>
            <a:r>
              <a:rPr lang="zh-CN" altLang="en-US" dirty="0"/>
              <a:t>确定相关工作对自己的工作是否重要、自己是否感兴趣之后，再详细阅读论文的</a:t>
            </a:r>
            <a:r>
              <a:rPr lang="en-US" altLang="zh-CN" dirty="0"/>
              <a:t>methodology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/>
            <a:r>
              <a:rPr lang="zh-CN" altLang="en-US" dirty="0"/>
              <a:t>关注所进行的实验</a:t>
            </a:r>
            <a:endParaRPr lang="en-US" altLang="zh-CN" dirty="0"/>
          </a:p>
          <a:p>
            <a:pPr lvl="1"/>
            <a:r>
              <a:rPr lang="zh-CN" altLang="en-US" dirty="0"/>
              <a:t>如何进行实验验证</a:t>
            </a:r>
            <a:endParaRPr lang="en-US" altLang="zh-CN" dirty="0"/>
          </a:p>
          <a:p>
            <a:pPr lvl="1"/>
            <a:r>
              <a:rPr lang="zh-CN" altLang="en-US" dirty="0"/>
              <a:t>如何分析实验结果等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26F70E-D1AF-41DE-BA27-B794698A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801BC47-8B36-4E79-869F-A08E0F54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有关文献阅读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32463D-0A53-4BDD-B3F1-62CABB62A4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4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HCS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687</Words>
  <Application>Microsoft Office PowerPoint</Application>
  <PresentationFormat>宽屏</PresentationFormat>
  <Paragraphs>62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Microsoft YaHei</vt:lpstr>
      <vt:lpstr>Arial</vt:lpstr>
      <vt:lpstr>Calibri</vt:lpstr>
      <vt:lpstr>Wingdings</vt:lpstr>
      <vt:lpstr>Office 主题​​</vt:lpstr>
      <vt:lpstr>大数据分析（B）课程大作业  任务讲解、环境搭建与运行</vt:lpstr>
      <vt:lpstr>任务介绍</vt:lpstr>
      <vt:lpstr>Kaggle沃尔玛销量预测 – 任务介绍</vt:lpstr>
      <vt:lpstr>推荐系统 – 任务介绍</vt:lpstr>
      <vt:lpstr>强化学习：超级马里奥游戏AI – 任务介绍</vt:lpstr>
      <vt:lpstr>作业要求</vt:lpstr>
      <vt:lpstr>实验报告要求</vt:lpstr>
      <vt:lpstr>有关文献阅读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实验一：环境搭建与运行</dc:title>
  <dc:creator>SiCheng Yang</dc:creator>
  <cp:lastModifiedBy>John WU</cp:lastModifiedBy>
  <cp:revision>45</cp:revision>
  <dcterms:modified xsi:type="dcterms:W3CDTF">2024-10-22T08:51:05Z</dcterms:modified>
</cp:coreProperties>
</file>