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256" r:id="rId6"/>
    <p:sldId id="318" r:id="rId7"/>
    <p:sldId id="304" r:id="rId8"/>
    <p:sldId id="305" r:id="rId9"/>
    <p:sldId id="313" r:id="rId10"/>
    <p:sldId id="314" r:id="rId11"/>
    <p:sldId id="315" r:id="rId12"/>
    <p:sldId id="316" r:id="rId13"/>
    <p:sldId id="317" r:id="rId14"/>
    <p:sldId id="31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561"/>
    <a:srgbClr val="00338D"/>
    <a:srgbClr val="0039A6"/>
    <a:srgbClr val="0058B0"/>
    <a:srgbClr val="006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4" autoAdjust="0"/>
  </p:normalViewPr>
  <p:slideViewPr>
    <p:cSldViewPr snapToGrid="0" showGuides="1">
      <p:cViewPr varScale="1">
        <p:scale>
          <a:sx n="108" d="100"/>
          <a:sy n="108" d="100"/>
        </p:scale>
        <p:origin x="1704" y="84"/>
      </p:cViewPr>
      <p:guideLst>
        <p:guide orient="horz" pos="954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-30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5949E-93C7-4105-8F86-A3C3396E041B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54632-7210-45C9-B37B-428B4209A0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0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3ABDC-E806-47B4-8067-F77A9AC8A6F7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F0E3E-05B7-4CD8-A061-E3D5E99D98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rket Track Presentati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T_PPTbgrd_cover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50" y="1500447"/>
            <a:ext cx="8921750" cy="762000"/>
          </a:xfrm>
        </p:spPr>
        <p:txBody>
          <a:bodyPr/>
          <a:lstStyle>
            <a:lvl1pPr algn="ctr">
              <a:defRPr lang="en-US" sz="3600" b="1" kern="1200" dirty="0" smtClean="0">
                <a:solidFill>
                  <a:srgbClr val="0039A6"/>
                </a:solidFill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50" y="2110046"/>
            <a:ext cx="8921750" cy="533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355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7711" y="2282500"/>
            <a:ext cx="8921750" cy="762000"/>
          </a:xfrm>
          <a:prstGeom prst="rect">
            <a:avLst/>
          </a:prstGeom>
        </p:spPr>
        <p:txBody>
          <a:bodyPr/>
          <a:lstStyle>
            <a:lvl1pPr algn="ctr">
              <a:defRPr lang="en-US" sz="3600" b="1" kern="1200" dirty="0" smtClean="0">
                <a:solidFill>
                  <a:srgbClr val="0039A6"/>
                </a:solidFill>
                <a:latin typeface="Garamond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7711" y="2892099"/>
            <a:ext cx="892175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4355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777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>
                <a:solidFill>
                  <a:srgbClr val="435561"/>
                </a:solidFill>
              </a:defRPr>
            </a:lvl1pPr>
            <a:lvl2pPr>
              <a:buClr>
                <a:srgbClr val="435561"/>
              </a:buClr>
              <a:buFont typeface="Wingdings" pitchFamily="2" charset="2"/>
              <a:buChar char="§"/>
              <a:defRPr>
                <a:solidFill>
                  <a:srgbClr val="435561"/>
                </a:solidFill>
              </a:defRPr>
            </a:lvl2pPr>
            <a:lvl3pPr>
              <a:defRPr>
                <a:solidFill>
                  <a:srgbClr val="0039A6"/>
                </a:solidFill>
              </a:defRPr>
            </a:lvl3pPr>
            <a:lvl4pPr>
              <a:defRPr>
                <a:solidFill>
                  <a:srgbClr val="435561"/>
                </a:solidFill>
              </a:defRPr>
            </a:lvl4pPr>
            <a:lvl5pPr>
              <a:defRPr>
                <a:solidFill>
                  <a:srgbClr val="4355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842" y="643948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T_PPTbgrd_transitio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-539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1738"/>
            <a:ext cx="9144000" cy="1362075"/>
          </a:xfrm>
        </p:spPr>
        <p:txBody>
          <a:bodyPr anchor="t"/>
          <a:lstStyle>
            <a:lvl1pPr algn="ctr">
              <a:defRPr sz="2400" b="0" cap="none" baseline="0">
                <a:solidFill>
                  <a:srgbClr val="43556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91551"/>
            <a:ext cx="91440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>
                <a:solidFill>
                  <a:srgbClr val="0039A6"/>
                </a:solidFill>
                <a:latin typeface="Garamon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435561"/>
                </a:solidFill>
              </a:defRPr>
            </a:lvl1pPr>
            <a:lvl2pPr>
              <a:defRPr sz="2000">
                <a:solidFill>
                  <a:srgbClr val="435561"/>
                </a:solidFill>
              </a:defRPr>
            </a:lvl2pPr>
            <a:lvl3pPr>
              <a:defRPr sz="1800">
                <a:solidFill>
                  <a:srgbClr val="0039A6"/>
                </a:solidFill>
              </a:defRPr>
            </a:lvl3pPr>
            <a:lvl4pPr>
              <a:defRPr sz="1600">
                <a:solidFill>
                  <a:srgbClr val="435561"/>
                </a:solidFill>
              </a:defRPr>
            </a:lvl4pPr>
            <a:lvl5pPr>
              <a:defRPr sz="1600">
                <a:solidFill>
                  <a:srgbClr val="43556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435561"/>
                </a:solidFill>
              </a:defRPr>
            </a:lvl1pPr>
            <a:lvl2pPr>
              <a:defRPr sz="2000">
                <a:solidFill>
                  <a:srgbClr val="435561"/>
                </a:solidFill>
              </a:defRPr>
            </a:lvl2pPr>
            <a:lvl3pPr>
              <a:defRPr sz="1800">
                <a:solidFill>
                  <a:srgbClr val="0039A6"/>
                </a:solidFill>
              </a:defRPr>
            </a:lvl3pPr>
            <a:lvl4pPr>
              <a:defRPr sz="1600">
                <a:solidFill>
                  <a:srgbClr val="435561"/>
                </a:solidFill>
              </a:defRPr>
            </a:lvl4pPr>
            <a:lvl5pPr>
              <a:defRPr sz="1600">
                <a:solidFill>
                  <a:srgbClr val="43556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84318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41910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T_PPTbgrd_interior.jp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0" y="-8313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715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5842" y="64976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AE00A4-99B6-4BA9-8A08-508100B40A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50" y="6576005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©  2017 Market Track. Private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39A6"/>
          </a:solidFill>
          <a:latin typeface="Garamon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43556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35561"/>
        </a:buClr>
        <a:buFont typeface="Wingdings" pitchFamily="2" charset="2"/>
        <a:buChar char="§"/>
        <a:defRPr sz="2400" kern="1200">
          <a:solidFill>
            <a:srgbClr val="43556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‒"/>
        <a:defRPr sz="2000" kern="1200">
          <a:solidFill>
            <a:srgbClr val="0039A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1800" kern="1200">
          <a:solidFill>
            <a:srgbClr val="43556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mt3fs0.mt3.local\MCAPPull\Panels" TargetMode="External"/><Relationship Id="rId2" Type="http://schemas.openxmlformats.org/officeDocument/2006/relationships/hyperlink" Target="file:///\\mt3fs0.mt3.local\MCAPPu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PyBev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42223"/>
            <a:ext cx="8921750" cy="5334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Metrics Updates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Current version 0.3.1 – </a:t>
            </a:r>
            <a:r>
              <a:rPr lang="en-US" sz="1800"/>
              <a:t>column comparison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v1.0 – fully functional script works on a computer with Python packages installed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v2.0 – compiled exe should work on any windows computer, possible addition of basic GUI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v3.0 – inclusion of historical data checking functionality &amp; analysis (BASS)?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every 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Download MCAP data through Spotfire</a:t>
            </a:r>
          </a:p>
          <a:p>
            <a:r>
              <a:rPr lang="en-US" sz="1800" dirty="0"/>
              <a:t>Create a pivot table of ad counts</a:t>
            </a:r>
          </a:p>
          <a:p>
            <a:r>
              <a:rPr lang="en-US" sz="1800" dirty="0"/>
              <a:t>VLOOKUP this data to fill our Panel Metrics</a:t>
            </a:r>
          </a:p>
          <a:p>
            <a:r>
              <a:rPr lang="en-US" sz="1800" dirty="0"/>
              <a:t>Identify missing/incomplete items</a:t>
            </a:r>
          </a:p>
          <a:p>
            <a:r>
              <a:rPr lang="en-US" sz="1800" dirty="0"/>
              <a:t>Investigate problems</a:t>
            </a:r>
          </a:p>
          <a:p>
            <a:r>
              <a:rPr lang="en-US" sz="1800" dirty="0"/>
              <a:t>Solve or at least initiate solutions to problems</a:t>
            </a:r>
          </a:p>
          <a:p>
            <a:endParaRPr lang="en-US" sz="1800" dirty="0"/>
          </a:p>
          <a:p>
            <a:r>
              <a:rPr lang="en-US" sz="1800" dirty="0"/>
              <a:t>Setting up the data takes ~15 minutes</a:t>
            </a:r>
          </a:p>
          <a:p>
            <a:r>
              <a:rPr lang="en-US" sz="1800" dirty="0"/>
              <a:t>Problem identification can be anywhere from 30 minutes to multiple hours, depending on the day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6018"/>
            <a:ext cx="8290264" cy="52081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Pull data from MCAP directly (no more Spotfire)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Pivot and read in the data to the Metrics document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Identify problem items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Attempt common problem troubleshooting (checking for indexed ads, unpublished circulars</a:t>
            </a:r>
            <a:r>
              <a:rPr lang="en-US" sz="1800"/>
              <a:t>, etc.)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Generate report for Coverage team member to investigate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Archive data every Monday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User just needs to enter dates and solve the actual problems, no more time spent tracking down the same issues over and over again in a single day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Automation means increased consistency in error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Run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Stage 1: Data Extraction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Stage 2: Date Entry &amp; Metrics Mapping</a:t>
            </a:r>
          </a:p>
          <a:p>
            <a:endParaRPr lang="en-US" sz="1800" dirty="0"/>
          </a:p>
          <a:p>
            <a:r>
              <a:rPr lang="en-US" sz="1800" dirty="0"/>
              <a:t>Stage 3: Preliminary Column Comparison (Naïve Updates)</a:t>
            </a:r>
          </a:p>
          <a:p>
            <a:endParaRPr lang="en-US" sz="1800" dirty="0"/>
          </a:p>
          <a:p>
            <a:r>
              <a:rPr lang="en-US" sz="1800" dirty="0"/>
              <a:t>Stage 4: Troubleshooting</a:t>
            </a:r>
          </a:p>
          <a:p>
            <a:endParaRPr lang="en-US" sz="1800" dirty="0"/>
          </a:p>
          <a:p>
            <a:r>
              <a:rPr lang="en-US" sz="1800" dirty="0"/>
              <a:t>Stage 5: Report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2" y="3688997"/>
            <a:ext cx="4839948" cy="24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3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6018"/>
            <a:ext cx="8229600" cy="548335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Using the APIMA auto-query of the MCAP database, extract YTD data of a given list of retailers.</a:t>
            </a:r>
          </a:p>
          <a:p>
            <a:pPr lvl="1"/>
            <a:r>
              <a:rPr lang="en-US" sz="1400" dirty="0"/>
              <a:t>Located on </a:t>
            </a:r>
            <a:r>
              <a:rPr lang="en-US" sz="1400" dirty="0">
                <a:hlinkClick r:id="rId2" action="ppaction://hlinkfile"/>
              </a:rPr>
              <a:t>\\mt3fs0.mt3.local\MCAPPull</a:t>
            </a:r>
            <a:endParaRPr lang="en-US" sz="1400" dirty="0"/>
          </a:p>
          <a:p>
            <a:pPr lvl="1"/>
            <a:r>
              <a:rPr lang="en-US" sz="1400" dirty="0"/>
              <a:t>Automatically runs every 15 minutes</a:t>
            </a:r>
          </a:p>
          <a:p>
            <a:pPr lvl="1"/>
            <a:r>
              <a:rPr lang="en-US" sz="1400" dirty="0"/>
              <a:t>Panel lists are text files inside </a:t>
            </a:r>
            <a:r>
              <a:rPr lang="en-US" sz="1400" dirty="0">
                <a:hlinkClick r:id="rId3" action="ppaction://hlinkfile"/>
              </a:rPr>
              <a:t>\\mt3fs0.mt3.local\MCAPPull\Panels</a:t>
            </a:r>
            <a:r>
              <a:rPr lang="en-US" sz="1400" dirty="0"/>
              <a:t>, and can be easily edited by Ops as they change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Data extracted contains:</a:t>
            </a:r>
          </a:p>
          <a:p>
            <a:pPr lvl="1"/>
            <a:r>
              <a:rPr lang="en-US" sz="1400" dirty="0"/>
              <a:t>Retailer</a:t>
            </a:r>
          </a:p>
          <a:p>
            <a:pPr lvl="1"/>
            <a:r>
              <a:rPr lang="en-US" sz="1400" dirty="0"/>
              <a:t>Market</a:t>
            </a:r>
          </a:p>
          <a:p>
            <a:pPr lvl="1"/>
            <a:r>
              <a:rPr lang="en-US" sz="1400" dirty="0" err="1"/>
              <a:t>WeekOf</a:t>
            </a:r>
            <a:endParaRPr lang="en-US" sz="1400" dirty="0"/>
          </a:p>
          <a:p>
            <a:pPr lvl="1"/>
            <a:r>
              <a:rPr lang="en-US" sz="1400" dirty="0" err="1"/>
              <a:t>BreakDt</a:t>
            </a:r>
            <a:endParaRPr lang="en-US" sz="1400" dirty="0"/>
          </a:p>
          <a:p>
            <a:pPr lvl="1"/>
            <a:r>
              <a:rPr lang="en-US" sz="1400" dirty="0" err="1"/>
              <a:t>EndDt</a:t>
            </a:r>
            <a:endParaRPr lang="en-US" sz="1400" dirty="0"/>
          </a:p>
          <a:p>
            <a:pPr lvl="1"/>
            <a:r>
              <a:rPr lang="en-US" sz="1400" dirty="0" err="1"/>
              <a:t>QCDt</a:t>
            </a:r>
            <a:endParaRPr lang="en-US" sz="1400" dirty="0"/>
          </a:p>
          <a:p>
            <a:pPr lvl="1"/>
            <a:r>
              <a:rPr lang="en-US" sz="1400" dirty="0" err="1"/>
              <a:t>QCDt</a:t>
            </a:r>
            <a:r>
              <a:rPr lang="en-US" sz="1400" dirty="0"/>
              <a:t> – </a:t>
            </a:r>
            <a:r>
              <a:rPr lang="en-US" sz="1400" dirty="0" err="1"/>
              <a:t>BreakDt</a:t>
            </a:r>
            <a:r>
              <a:rPr lang="en-US" sz="1400" dirty="0"/>
              <a:t> (the processing delay)</a:t>
            </a:r>
          </a:p>
          <a:p>
            <a:pPr lvl="1"/>
            <a:r>
              <a:rPr lang="en-US" sz="1400" dirty="0"/>
              <a:t>Vehicle ID</a:t>
            </a:r>
          </a:p>
          <a:p>
            <a:pPr lvl="1"/>
            <a:r>
              <a:rPr lang="en-US" sz="1400" dirty="0"/>
              <a:t>Flyer ID</a:t>
            </a:r>
          </a:p>
          <a:p>
            <a:pPr lvl="1"/>
            <a:r>
              <a:rPr lang="en-US" sz="1400" dirty="0"/>
              <a:t>Sender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43" y="2481401"/>
            <a:ext cx="5800113" cy="926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1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Stage 2: Date Entry &amp; Metrics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 enters the week that they want to check</a:t>
            </a:r>
          </a:p>
          <a:p>
            <a:r>
              <a:rPr lang="en-US" sz="1800" dirty="0"/>
              <a:t>Program pulls the relevant information and writes it to the Metrics file for live analysis by the user</a:t>
            </a:r>
          </a:p>
          <a:p>
            <a:r>
              <a:rPr lang="en-US" sz="1800" dirty="0"/>
              <a:t>Week must be entered in MM/DD/YYYY format, but entering any day will be automatically converted to the first day of the week</a:t>
            </a:r>
          </a:p>
          <a:p>
            <a:r>
              <a:rPr lang="en-US" sz="1800" dirty="0"/>
              <a:t>By default, updates the “MCAP Data” column: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170434"/>
            <a:ext cx="8753383" cy="11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Stage 3: Preliminary Column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“Naïve” Updates</a:t>
                </a:r>
              </a:p>
              <a:p>
                <a:pPr lvl="1"/>
                <a:r>
                  <a:rPr lang="en-US" sz="1400" dirty="0"/>
                  <a:t>Assumes that all MCAP data is correct</a:t>
                </a:r>
              </a:p>
              <a:p>
                <a:pPr lvl="1"/>
                <a:r>
                  <a:rPr lang="en-US" sz="1400" dirty="0"/>
                  <a:t>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𝑚𝑐𝑎𝑝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𝑚𝑒𝑡𝑟𝑖𝑐𝑠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𝑚𝑒𝑡𝑟𝑖𝑐𝑠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𝑚𝑐𝑎𝑝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If a ‘Pending’ ad now has a positive value in MCAP, the metrics are updated</a:t>
                </a:r>
              </a:p>
              <a:p>
                <a:r>
                  <a:rPr lang="en-US" sz="1800" dirty="0"/>
                  <a:t>Pending Checks</a:t>
                </a:r>
              </a:p>
              <a:p>
                <a:pPr lvl="1"/>
                <a:r>
                  <a:rPr lang="en-US" sz="1400" dirty="0"/>
                  <a:t>Iterates through and detects pending items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𝑚𝑐𝑎𝑝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𝑒𝑥𝑝𝑑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𝑚𝑒𝑡𝑟𝑖𝑐𝑠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𝑙𝑎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𝑚𝑒𝑡𝑟𝑖𝑐𝑠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𝑐h𝑒𝑐𝑘𝑑𝑡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Labels the items for future review</a:t>
                </a:r>
              </a:p>
              <a:p>
                <a:r>
                  <a:rPr lang="en-US" sz="1800" dirty="0"/>
                  <a:t>Problem Identification</a:t>
                </a:r>
              </a:p>
              <a:p>
                <a:pPr lvl="1"/>
                <a:r>
                  <a:rPr lang="en-US" sz="1400" dirty="0"/>
                  <a:t>Flags any ads that should be in but are not yet</a:t>
                </a:r>
              </a:p>
              <a:p>
                <a:pPr lvl="1"/>
                <a:r>
                  <a:rPr lang="en-US" sz="1400" dirty="0"/>
                  <a:t>This list will be used by the troubleshooter in the next stage</a:t>
                </a:r>
              </a:p>
              <a:p>
                <a:pPr lvl="1"/>
                <a:r>
                  <a:rPr lang="en-US" sz="1400" dirty="0"/>
                  <a:t>Includes overdue pending items, missing items, and currently non-drops; the latter will be handled by the troubleshooter in the current build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Troubleshooting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Troubleshooter first checks all items that appear to have been resolved</a:t>
                </a:r>
              </a:p>
              <a:p>
                <a:pPr lvl="1"/>
                <a:r>
                  <a:rPr lang="en-US" sz="1400" dirty="0"/>
                  <a:t>If item has a status of Scraped, Review, AC QC, etc.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𝑚𝑐𝑎𝑝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400" dirty="0"/>
                  <a:t>, updates metrics and flags the item as resolved for the report</a:t>
                </a:r>
              </a:p>
              <a:p>
                <a:pPr lvl="1"/>
                <a:r>
                  <a:rPr lang="en-US" sz="1400" dirty="0"/>
                  <a:t>If item is not expected this week, updates status to “ND”</a:t>
                </a:r>
              </a:p>
              <a:p>
                <a:pPr lvl="1"/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𝑚𝑐𝑎𝑝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𝑚𝑒𝑡𝑟𝑖𝑐𝑠</m:t>
                        </m:r>
                      </m:sub>
                    </m:sSub>
                  </m:oMath>
                </a14:m>
                <a:r>
                  <a:rPr lang="en-US" sz="1400" dirty="0"/>
                  <a:t>, assumes duplicate removal and flags it in the report for archival purposes</a:t>
                </a:r>
              </a:p>
              <a:p>
                <a:r>
                  <a:rPr lang="en-US" sz="1800" dirty="0"/>
                  <a:t>Dupe checking</a:t>
                </a:r>
              </a:p>
              <a:p>
                <a:pPr lvl="1"/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𝑚𝑐𝑎𝑝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𝑚𝑒𝑡𝑟𝑖𝑐𝑠</m:t>
                        </m:r>
                      </m:sub>
                    </m:sSub>
                  </m:oMath>
                </a14:m>
                <a:r>
                  <a:rPr lang="en-US" sz="1400" dirty="0"/>
                  <a:t>, then flags as possible dupe for further investigation.</a:t>
                </a:r>
              </a:p>
              <a:p>
                <a:pPr lvl="2"/>
                <a:r>
                  <a:rPr lang="en-US" sz="1000" dirty="0"/>
                  <a:t>This is a rather primitive method that will be highly prone to false-positives on certain retailers, will need to come up with a better one once development on this stage begins</a:t>
                </a:r>
              </a:p>
              <a:p>
                <a:r>
                  <a:rPr lang="en-US" sz="1800" dirty="0"/>
                  <a:t>Error ID</a:t>
                </a:r>
              </a:p>
              <a:p>
                <a:pPr lvl="1"/>
                <a:r>
                  <a:rPr lang="en-US" sz="1400" dirty="0"/>
                  <a:t>Checks ‘?’ items for common issues: stuck in review, AC QC, Indexed, etc.</a:t>
                </a:r>
              </a:p>
              <a:p>
                <a:pPr lvl="1"/>
                <a:r>
                  <a:rPr lang="en-US" sz="1400" dirty="0"/>
                  <a:t>Updates all items it can find an issue for</a:t>
                </a:r>
              </a:p>
              <a:p>
                <a:r>
                  <a:rPr lang="en-US" sz="1800" dirty="0"/>
                  <a:t>Resolution suggestions</a:t>
                </a:r>
              </a:p>
              <a:p>
                <a:pPr lvl="1"/>
                <a:r>
                  <a:rPr lang="en-US" sz="1400" dirty="0"/>
                  <a:t>Runs through the panel and suggests common troubleshooting steps (filing JIRA tickets with accompanying information, </a:t>
                </a:r>
                <a:r>
                  <a:rPr lang="en-US" sz="1400" dirty="0" err="1"/>
                  <a:t>etc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This step might support further automation in the future, but currently a human will have to do most of the resolution steps themselves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7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 Report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the data produced by the troubleshooter, the program generates a report</a:t>
            </a:r>
          </a:p>
          <a:p>
            <a:r>
              <a:rPr lang="en-US" sz="1800" dirty="0"/>
              <a:t>Lists all resolved and unresolved issues, each given an identification code in the format:</a:t>
            </a:r>
          </a:p>
          <a:p>
            <a:pPr lvl="1"/>
            <a:r>
              <a:rPr lang="en-US" sz="1400" dirty="0"/>
              <a:t>Resolved/Unresolved – Media – Number – Retailer – Market – Expected Ad Date</a:t>
            </a:r>
          </a:p>
          <a:p>
            <a:r>
              <a:rPr lang="en-US" sz="1800" dirty="0"/>
              <a:t>Every issue has a brief description of the problem and recommended solution, as well as all information relevant to the problem</a:t>
            </a:r>
          </a:p>
          <a:p>
            <a:pPr lvl="1"/>
            <a:r>
              <a:rPr lang="en-US" sz="1400" dirty="0"/>
              <a:t>Present ad count</a:t>
            </a:r>
          </a:p>
          <a:p>
            <a:pPr lvl="1"/>
            <a:r>
              <a:rPr lang="en-US" sz="1400" dirty="0"/>
              <a:t>Ad statuses</a:t>
            </a:r>
          </a:p>
          <a:p>
            <a:pPr lvl="1"/>
            <a:r>
              <a:rPr lang="en-US" sz="1400" dirty="0"/>
              <a:t>Ad VIDs</a:t>
            </a:r>
          </a:p>
          <a:p>
            <a:pPr lvl="1"/>
            <a:r>
              <a:rPr lang="en-US" sz="1400" dirty="0"/>
              <a:t>Known Issues</a:t>
            </a:r>
          </a:p>
          <a:p>
            <a:pPr lvl="1"/>
            <a:r>
              <a:rPr lang="en-US" sz="1400" dirty="0"/>
              <a:t>Various other attributes depending on the issue type</a:t>
            </a:r>
          </a:p>
          <a:p>
            <a:r>
              <a:rPr lang="en-US" sz="1800" dirty="0"/>
              <a:t>Report is a small text file that can easily be archived</a:t>
            </a:r>
          </a:p>
          <a:p>
            <a:r>
              <a:rPr lang="en-US" sz="18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00A4-99B6-4BA9-8A08-508100B40A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 2017 Market Track. Private and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5229132"/>
            <a:ext cx="849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 Powerpoint Template.pptx" id="{29B5BE10-6420-40B1-B224-7E00C562E797}" vid="{12FFE6C1-E27D-4F9F-B15B-FD752CD76FF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 Powerpoint Template.pptx" id="{29B5BE10-6420-40B1-B224-7E00C562E797}" vid="{94D3792F-7F55-4595-A1A2-7695EB189F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49191f-79f2-45ee-8901-8ecfdc22a265">
      <UserInfo>
        <DisplayName>Daniel Japikse</DisplayName>
        <AccountId>251</AccountId>
        <AccountType/>
      </UserInfo>
      <UserInfo>
        <DisplayName>Steven Roy</DisplayName>
        <AccountId>339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9520F3FB6B194E828BB5E7AB8A5026" ma:contentTypeVersion="2" ma:contentTypeDescription="Create a new document." ma:contentTypeScope="" ma:versionID="c45ff2dadd4c7a6d4804f25ed77952cb">
  <xsd:schema xmlns:xsd="http://www.w3.org/2001/XMLSchema" xmlns:xs="http://www.w3.org/2001/XMLSchema" xmlns:p="http://schemas.microsoft.com/office/2006/metadata/properties" xmlns:ns2="c849191f-79f2-45ee-8901-8ecfdc22a265" targetNamespace="http://schemas.microsoft.com/office/2006/metadata/properties" ma:root="true" ma:fieldsID="6279140126571f1e25587368768d1464" ns2:_="">
    <xsd:import namespace="c849191f-79f2-45ee-8901-8ecfdc22a26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9191f-79f2-45ee-8901-8ecfdc22a2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22F6D-D267-4970-BACF-4E00DD3AF32B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c849191f-79f2-45ee-8901-8ecfdc22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4D031D-C961-4B27-96C1-E0FF2934E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CB851-8D41-4092-B8EE-0C6A7CFE5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9191f-79f2-45ee-8901-8ecfdc22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944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Cambria Math</vt:lpstr>
      <vt:lpstr>Garamond</vt:lpstr>
      <vt:lpstr>Verdana</vt:lpstr>
      <vt:lpstr>Wingdings</vt:lpstr>
      <vt:lpstr>Office Theme</vt:lpstr>
      <vt:lpstr>1_Office Theme</vt:lpstr>
      <vt:lpstr>PyBev</vt:lpstr>
      <vt:lpstr>What do we do every day?</vt:lpstr>
      <vt:lpstr>Project Goals</vt:lpstr>
      <vt:lpstr>Project Run Stages</vt:lpstr>
      <vt:lpstr>Stage 1: Data Extraction</vt:lpstr>
      <vt:lpstr>Stage 2: Date Entry &amp; Metrics Mapping</vt:lpstr>
      <vt:lpstr>Stage 3: Preliminary Column Comparison</vt:lpstr>
      <vt:lpstr>Stage 4: Troubleshooting</vt:lpstr>
      <vt:lpstr>Stage 5: Report Generation</vt:lpstr>
      <vt:lpstr>Future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 Castaneda</dc:creator>
  <cp:lastModifiedBy>Steven Roy</cp:lastModifiedBy>
  <cp:revision>154</cp:revision>
  <dcterms:created xsi:type="dcterms:W3CDTF">2010-02-15T16:31:14Z</dcterms:created>
  <dcterms:modified xsi:type="dcterms:W3CDTF">2017-07-21T15:38:51Z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0x010100F79520F3FB6B194E828BB5E7AB8A5026</vt:lpwstr>
  </property>
  <property fmtid="{D5CDD505-2E9C-101B-9397-08002B2CF9AE}" pid="3" name="IsMyDocuments">
    <vt:bool>true</vt:bool>
  </property>
</Properties>
</file>