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Time in milliseconds comparison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316437007874016E-2"/>
          <c:y val="8.6232462707156579E-2"/>
          <c:w val="0.93649606299212595"/>
          <c:h val="0.78422940549769893"/>
        </c:manualLayout>
      </c:layout>
      <c:lineChart>
        <c:grouping val="standard"/>
        <c:varyColors val="0"/>
        <c:ser>
          <c:idx val="0"/>
          <c:order val="0"/>
          <c:tx>
            <c:strRef>
              <c:f>Sheet1!$B$1</c:f>
              <c:strCache>
                <c:ptCount val="1"/>
                <c:pt idx="0">
                  <c:v>Counting</c:v>
                </c:pt>
              </c:strCache>
            </c:strRef>
          </c:tx>
          <c:spPr>
            <a:ln w="34925" cap="rnd">
              <a:solidFill>
                <a:schemeClr val="accent6"/>
              </a:solidFill>
              <a:round/>
            </a:ln>
            <a:effectLst>
              <a:outerShdw blurRad="57150" dist="19050" dir="5400000" algn="ctr" rotWithShape="0">
                <a:srgbClr val="000000">
                  <a:alpha val="63000"/>
                </a:srgbClr>
              </a:outerShdw>
            </a:effectLst>
          </c:spPr>
          <c:marker>
            <c:symbol val="diamond"/>
            <c:size val="10"/>
            <c:spPr>
              <a:gradFill rotWithShape="1">
                <a:gsLst>
                  <a:gs pos="0">
                    <a:schemeClr val="accent6">
                      <a:tint val="94000"/>
                      <a:satMod val="105000"/>
                      <a:lumMod val="102000"/>
                    </a:schemeClr>
                  </a:gs>
                  <a:gs pos="100000">
                    <a:schemeClr val="accent6">
                      <a:shade val="74000"/>
                      <a:satMod val="128000"/>
                      <a:lumMod val="100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cat>
            <c:numRef>
              <c:f>Sheet1!$A$2:$A$7</c:f>
              <c:numCache>
                <c:formatCode>General</c:formatCode>
                <c:ptCount val="6"/>
                <c:pt idx="0">
                  <c:v>512</c:v>
                </c:pt>
                <c:pt idx="1">
                  <c:v>1024</c:v>
                </c:pt>
                <c:pt idx="2">
                  <c:v>2048</c:v>
                </c:pt>
                <c:pt idx="3">
                  <c:v>4096</c:v>
                </c:pt>
                <c:pt idx="4">
                  <c:v>8192</c:v>
                </c:pt>
                <c:pt idx="5">
                  <c:v>16384</c:v>
                </c:pt>
              </c:numCache>
            </c:numRef>
          </c:cat>
          <c:val>
            <c:numRef>
              <c:f>Sheet1!$B$2:$B$7</c:f>
              <c:numCache>
                <c:formatCode>General</c:formatCode>
                <c:ptCount val="6"/>
                <c:pt idx="0">
                  <c:v>2.5449999999999999</c:v>
                </c:pt>
                <c:pt idx="1">
                  <c:v>2.4980000000000002</c:v>
                </c:pt>
                <c:pt idx="2">
                  <c:v>2.5089999999999999</c:v>
                </c:pt>
                <c:pt idx="3">
                  <c:v>2.4870000000000001</c:v>
                </c:pt>
                <c:pt idx="4">
                  <c:v>3.6819999999999999</c:v>
                </c:pt>
                <c:pt idx="5">
                  <c:v>2.7949999999999999</c:v>
                </c:pt>
              </c:numCache>
            </c:numRef>
          </c:val>
          <c:smooth val="1"/>
          <c:extLst>
            <c:ext xmlns:c16="http://schemas.microsoft.com/office/drawing/2014/chart" uri="{C3380CC4-5D6E-409C-BE32-E72D297353CC}">
              <c16:uniqueId val="{00000000-51BA-427A-BCC1-9126A4D109C3}"/>
            </c:ext>
          </c:extLst>
        </c:ser>
        <c:ser>
          <c:idx val="1"/>
          <c:order val="1"/>
          <c:tx>
            <c:strRef>
              <c:f>Sheet1!$C$1</c:f>
              <c:strCache>
                <c:ptCount val="1"/>
                <c:pt idx="0">
                  <c:v>Insersion</c:v>
                </c:pt>
              </c:strCache>
            </c:strRef>
          </c:tx>
          <c:spPr>
            <a:ln w="34925" cap="rnd">
              <a:solidFill>
                <a:schemeClr val="accent5"/>
              </a:solidFill>
              <a:round/>
            </a:ln>
            <a:effectLst>
              <a:outerShdw blurRad="57150" dist="19050" dir="5400000" algn="ctr" rotWithShape="0">
                <a:srgbClr val="000000">
                  <a:alpha val="63000"/>
                </a:srgbClr>
              </a:outerShdw>
            </a:effectLst>
          </c:spPr>
          <c:marker>
            <c:symbol val="diamond"/>
            <c:size val="10"/>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w="25400" cmpd="sng">
                <a:solidFill>
                  <a:schemeClr val="accent5"/>
                </a:solidFill>
                <a:round/>
              </a:ln>
              <a:effectLst>
                <a:outerShdw blurRad="57150" dist="19050" dir="5400000" algn="ctr" rotWithShape="0">
                  <a:srgbClr val="000000">
                    <a:alpha val="63000"/>
                  </a:srgbClr>
                </a:outerShdw>
              </a:effectLst>
            </c:spPr>
          </c:marker>
          <c:cat>
            <c:numRef>
              <c:f>Sheet1!$A$2:$A$7</c:f>
              <c:numCache>
                <c:formatCode>General</c:formatCode>
                <c:ptCount val="6"/>
                <c:pt idx="0">
                  <c:v>512</c:v>
                </c:pt>
                <c:pt idx="1">
                  <c:v>1024</c:v>
                </c:pt>
                <c:pt idx="2">
                  <c:v>2048</c:v>
                </c:pt>
                <c:pt idx="3">
                  <c:v>4096</c:v>
                </c:pt>
                <c:pt idx="4">
                  <c:v>8192</c:v>
                </c:pt>
                <c:pt idx="5">
                  <c:v>16384</c:v>
                </c:pt>
              </c:numCache>
            </c:numRef>
          </c:cat>
          <c:val>
            <c:numRef>
              <c:f>Sheet1!$C$2:$C$7</c:f>
              <c:numCache>
                <c:formatCode>General</c:formatCode>
                <c:ptCount val="6"/>
                <c:pt idx="0">
                  <c:v>2.7290000000000001</c:v>
                </c:pt>
                <c:pt idx="1">
                  <c:v>3.431</c:v>
                </c:pt>
                <c:pt idx="2">
                  <c:v>7.8360000000000003</c:v>
                </c:pt>
                <c:pt idx="3">
                  <c:v>18.681000000000001</c:v>
                </c:pt>
                <c:pt idx="4">
                  <c:v>75.528999999999996</c:v>
                </c:pt>
                <c:pt idx="5">
                  <c:v>256.45699999999999</c:v>
                </c:pt>
              </c:numCache>
            </c:numRef>
          </c:val>
          <c:smooth val="1"/>
          <c:extLst>
            <c:ext xmlns:c16="http://schemas.microsoft.com/office/drawing/2014/chart" uri="{C3380CC4-5D6E-409C-BE32-E72D297353CC}">
              <c16:uniqueId val="{00000001-51BA-427A-BCC1-9126A4D109C3}"/>
            </c:ext>
          </c:extLst>
        </c:ser>
        <c:dLbls>
          <c:showLegendKey val="0"/>
          <c:showVal val="0"/>
          <c:showCatName val="0"/>
          <c:showSerName val="0"/>
          <c:showPercent val="0"/>
          <c:showBubbleSize val="0"/>
        </c:dLbls>
        <c:marker val="1"/>
        <c:smooth val="0"/>
        <c:axId val="382935264"/>
        <c:axId val="382936248"/>
      </c:lineChart>
      <c:catAx>
        <c:axId val="38293526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2936248"/>
        <c:crosses val="autoZero"/>
        <c:auto val="1"/>
        <c:lblAlgn val="ctr"/>
        <c:lblOffset val="100"/>
        <c:noMultiLvlLbl val="0"/>
      </c:catAx>
      <c:valAx>
        <c:axId val="382936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in"/>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293526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Time in milliseconds comparison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316437007874016E-2"/>
          <c:y val="8.6232462707156579E-2"/>
          <c:w val="0.93649606299212595"/>
          <c:h val="0.78422940549769893"/>
        </c:manualLayout>
      </c:layout>
      <c:lineChart>
        <c:grouping val="standard"/>
        <c:varyColors val="0"/>
        <c:ser>
          <c:idx val="0"/>
          <c:order val="0"/>
          <c:tx>
            <c:strRef>
              <c:f>Sheet1!$B$1</c:f>
              <c:strCache>
                <c:ptCount val="1"/>
                <c:pt idx="0">
                  <c:v>Counting</c:v>
                </c:pt>
              </c:strCache>
            </c:strRef>
          </c:tx>
          <c:spPr>
            <a:ln w="34925" cap="rnd">
              <a:solidFill>
                <a:schemeClr val="accent6"/>
              </a:solidFill>
              <a:round/>
            </a:ln>
            <a:effectLst>
              <a:outerShdw blurRad="57150" dist="19050" dir="5400000" algn="ctr" rotWithShape="0">
                <a:srgbClr val="000000">
                  <a:alpha val="63000"/>
                </a:srgbClr>
              </a:outerShdw>
            </a:effectLst>
          </c:spPr>
          <c:marker>
            <c:symbol val="diamond"/>
            <c:size val="10"/>
            <c:spPr>
              <a:gradFill rotWithShape="1">
                <a:gsLst>
                  <a:gs pos="0">
                    <a:schemeClr val="accent6">
                      <a:tint val="94000"/>
                      <a:satMod val="105000"/>
                      <a:lumMod val="102000"/>
                    </a:schemeClr>
                  </a:gs>
                  <a:gs pos="100000">
                    <a:schemeClr val="accent6">
                      <a:shade val="74000"/>
                      <a:satMod val="128000"/>
                      <a:lumMod val="100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cat>
            <c:numRef>
              <c:f>Sheet1!$A$2:$A$7</c:f>
              <c:numCache>
                <c:formatCode>General</c:formatCode>
                <c:ptCount val="6"/>
                <c:pt idx="0">
                  <c:v>512</c:v>
                </c:pt>
                <c:pt idx="1">
                  <c:v>1024</c:v>
                </c:pt>
                <c:pt idx="2">
                  <c:v>2048</c:v>
                </c:pt>
                <c:pt idx="3">
                  <c:v>4096</c:v>
                </c:pt>
                <c:pt idx="4">
                  <c:v>8192</c:v>
                </c:pt>
                <c:pt idx="5">
                  <c:v>16384</c:v>
                </c:pt>
              </c:numCache>
            </c:numRef>
          </c:cat>
          <c:val>
            <c:numRef>
              <c:f>Sheet1!$B$2:$B$7</c:f>
              <c:numCache>
                <c:formatCode>General</c:formatCode>
                <c:ptCount val="6"/>
                <c:pt idx="0">
                  <c:v>2.5449999999999999</c:v>
                </c:pt>
                <c:pt idx="1">
                  <c:v>2.4980000000000002</c:v>
                </c:pt>
                <c:pt idx="2">
                  <c:v>2.5089999999999999</c:v>
                </c:pt>
                <c:pt idx="3">
                  <c:v>2.4870000000000001</c:v>
                </c:pt>
                <c:pt idx="4">
                  <c:v>3.6819999999999999</c:v>
                </c:pt>
                <c:pt idx="5">
                  <c:v>2.7949999999999999</c:v>
                </c:pt>
              </c:numCache>
            </c:numRef>
          </c:val>
          <c:smooth val="1"/>
          <c:extLst>
            <c:ext xmlns:c16="http://schemas.microsoft.com/office/drawing/2014/chart" uri="{C3380CC4-5D6E-409C-BE32-E72D297353CC}">
              <c16:uniqueId val="{00000000-51BA-427A-BCC1-9126A4D109C3}"/>
            </c:ext>
          </c:extLst>
        </c:ser>
        <c:ser>
          <c:idx val="1"/>
          <c:order val="1"/>
          <c:tx>
            <c:strRef>
              <c:f>Sheet1!$C$1</c:f>
              <c:strCache>
                <c:ptCount val="1"/>
                <c:pt idx="0">
                  <c:v>Insersion</c:v>
                </c:pt>
              </c:strCache>
            </c:strRef>
          </c:tx>
          <c:spPr>
            <a:ln w="34925" cap="rnd">
              <a:solidFill>
                <a:schemeClr val="accent5"/>
              </a:solidFill>
              <a:round/>
            </a:ln>
            <a:effectLst>
              <a:outerShdw blurRad="57150" dist="19050" dir="5400000" algn="ctr" rotWithShape="0">
                <a:srgbClr val="000000">
                  <a:alpha val="63000"/>
                </a:srgbClr>
              </a:outerShdw>
            </a:effectLst>
          </c:spPr>
          <c:marker>
            <c:symbol val="diamond"/>
            <c:size val="10"/>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w="25400" cmpd="sng">
                <a:solidFill>
                  <a:schemeClr val="accent5"/>
                </a:solidFill>
                <a:round/>
              </a:ln>
              <a:effectLst>
                <a:outerShdw blurRad="57150" dist="19050" dir="5400000" algn="ctr" rotWithShape="0">
                  <a:srgbClr val="000000">
                    <a:alpha val="63000"/>
                  </a:srgbClr>
                </a:outerShdw>
              </a:effectLst>
            </c:spPr>
          </c:marker>
          <c:cat>
            <c:numRef>
              <c:f>Sheet1!$A$2:$A$7</c:f>
              <c:numCache>
                <c:formatCode>General</c:formatCode>
                <c:ptCount val="6"/>
                <c:pt idx="0">
                  <c:v>512</c:v>
                </c:pt>
                <c:pt idx="1">
                  <c:v>1024</c:v>
                </c:pt>
                <c:pt idx="2">
                  <c:v>2048</c:v>
                </c:pt>
                <c:pt idx="3">
                  <c:v>4096</c:v>
                </c:pt>
                <c:pt idx="4">
                  <c:v>8192</c:v>
                </c:pt>
                <c:pt idx="5">
                  <c:v>16384</c:v>
                </c:pt>
              </c:numCache>
            </c:numRef>
          </c:cat>
          <c:val>
            <c:numRef>
              <c:f>Sheet1!$C$2:$C$7</c:f>
              <c:numCache>
                <c:formatCode>General</c:formatCode>
                <c:ptCount val="6"/>
                <c:pt idx="0">
                  <c:v>2.7290000000000001</c:v>
                </c:pt>
                <c:pt idx="1">
                  <c:v>3.431</c:v>
                </c:pt>
                <c:pt idx="2">
                  <c:v>7.8360000000000003</c:v>
                </c:pt>
                <c:pt idx="3">
                  <c:v>18.681000000000001</c:v>
                </c:pt>
                <c:pt idx="4">
                  <c:v>75.528999999999996</c:v>
                </c:pt>
                <c:pt idx="5">
                  <c:v>256.45699999999999</c:v>
                </c:pt>
              </c:numCache>
            </c:numRef>
          </c:val>
          <c:smooth val="1"/>
          <c:extLst>
            <c:ext xmlns:c16="http://schemas.microsoft.com/office/drawing/2014/chart" uri="{C3380CC4-5D6E-409C-BE32-E72D297353CC}">
              <c16:uniqueId val="{00000001-51BA-427A-BCC1-9126A4D109C3}"/>
            </c:ext>
          </c:extLst>
        </c:ser>
        <c:dLbls>
          <c:showLegendKey val="0"/>
          <c:showVal val="0"/>
          <c:showCatName val="0"/>
          <c:showSerName val="0"/>
          <c:showPercent val="0"/>
          <c:showBubbleSize val="0"/>
        </c:dLbls>
        <c:marker val="1"/>
        <c:smooth val="0"/>
        <c:axId val="382935264"/>
        <c:axId val="382936248"/>
      </c:lineChart>
      <c:catAx>
        <c:axId val="38293526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2936248"/>
        <c:crosses val="autoZero"/>
        <c:auto val="1"/>
        <c:lblAlgn val="ctr"/>
        <c:lblOffset val="100"/>
        <c:noMultiLvlLbl val="0"/>
      </c:catAx>
      <c:valAx>
        <c:axId val="3829362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in"/>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293526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12/4/2016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Sorting algorithms</a:t>
            </a:r>
          </a:p>
        </p:txBody>
      </p:sp>
      <p:sp>
        <p:nvSpPr>
          <p:cNvPr id="3" name="Subtitle 2"/>
          <p:cNvSpPr>
            <a:spLocks noGrp="1"/>
          </p:cNvSpPr>
          <p:nvPr>
            <p:ph type="subTitle" idx="1"/>
          </p:nvPr>
        </p:nvSpPr>
        <p:spPr/>
        <p:txBody>
          <a:bodyPr/>
          <a:lstStyle/>
          <a:p>
            <a:r>
              <a:rPr lang="en-GB" dirty="0"/>
              <a:t>A comparison </a:t>
            </a:r>
          </a:p>
        </p:txBody>
      </p:sp>
    </p:spTree>
    <p:extLst>
      <p:ext uri="{BB962C8B-B14F-4D97-AF65-F5344CB8AC3E}">
        <p14:creationId xmlns:p14="http://schemas.microsoft.com/office/powerpoint/2010/main" val="1094988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hot path</a:t>
            </a:r>
          </a:p>
        </p:txBody>
      </p:sp>
      <p:pic>
        <p:nvPicPr>
          <p:cNvPr id="4" name="Content Placeholder 3"/>
          <p:cNvPicPr>
            <a:picLocks noChangeAspect="1"/>
          </p:cNvPicPr>
          <p:nvPr/>
        </p:nvPicPr>
        <p:blipFill>
          <a:blip r:embed="rId2"/>
          <a:stretch>
            <a:fillRect/>
          </a:stretch>
        </p:blipFill>
        <p:spPr>
          <a:xfrm>
            <a:off x="6803741" y="2545432"/>
            <a:ext cx="4067743" cy="2133898"/>
          </a:xfrm>
          <a:prstGeom prst="rect">
            <a:avLst/>
          </a:prstGeom>
        </p:spPr>
      </p:pic>
      <p:sp>
        <p:nvSpPr>
          <p:cNvPr id="6" name="TextBox 5"/>
          <p:cNvSpPr txBox="1"/>
          <p:nvPr/>
        </p:nvSpPr>
        <p:spPr>
          <a:xfrm>
            <a:off x="1141413" y="1988841"/>
            <a:ext cx="4710747" cy="3970318"/>
          </a:xfrm>
          <a:prstGeom prst="rect">
            <a:avLst/>
          </a:prstGeom>
          <a:noFill/>
        </p:spPr>
        <p:txBody>
          <a:bodyPr wrap="square" rtlCol="0">
            <a:spAutoFit/>
          </a:bodyPr>
          <a:lstStyle/>
          <a:p>
            <a:r>
              <a:rPr lang="en-GB" dirty="0"/>
              <a:t>Setting</a:t>
            </a:r>
            <a:br>
              <a:rPr lang="en-GB" dirty="0"/>
            </a:br>
            <a:br>
              <a:rPr lang="en-GB" dirty="0"/>
            </a:br>
            <a:r>
              <a:rPr lang="en-GB" dirty="0" err="1"/>
              <a:t>pos</a:t>
            </a:r>
            <a:r>
              <a:rPr lang="en-GB" dirty="0"/>
              <a:t> = </a:t>
            </a:r>
            <a:r>
              <a:rPr lang="en-GB" dirty="0" err="1"/>
              <a:t>i</a:t>
            </a:r>
            <a:br>
              <a:rPr lang="en-GB" dirty="0"/>
            </a:br>
            <a:r>
              <a:rPr lang="en-GB" dirty="0"/>
              <a:t>another one I didn’t except to take up much time unfortunately I cant improve this much farther as both </a:t>
            </a:r>
            <a:r>
              <a:rPr lang="en-GB" dirty="0" err="1"/>
              <a:t>pos</a:t>
            </a:r>
            <a:r>
              <a:rPr lang="en-GB" dirty="0"/>
              <a:t> and </a:t>
            </a:r>
            <a:r>
              <a:rPr lang="en-GB" dirty="0" err="1"/>
              <a:t>i</a:t>
            </a:r>
            <a:r>
              <a:rPr lang="en-GB" dirty="0"/>
              <a:t> are needed for the </a:t>
            </a:r>
            <a:r>
              <a:rPr lang="en-GB" dirty="0" err="1"/>
              <a:t>algorethim</a:t>
            </a:r>
            <a:r>
              <a:rPr lang="en-GB" dirty="0"/>
              <a:t> to work.</a:t>
            </a:r>
            <a:br>
              <a:rPr lang="en-GB" dirty="0"/>
            </a:br>
            <a:br>
              <a:rPr lang="en-GB" dirty="0"/>
            </a:br>
            <a:r>
              <a:rPr lang="en-GB" dirty="0"/>
              <a:t>Of course the major bottleneck is the while loop. </a:t>
            </a:r>
            <a:br>
              <a:rPr lang="en-GB" dirty="0"/>
            </a:br>
            <a:r>
              <a:rPr lang="en-GB" dirty="0"/>
              <a:t>Which was interesting because even when the data was almost sorted we came across a situation where it would still be more efficient on the processor to use the counting sort method rather than loop though the array. </a:t>
            </a:r>
          </a:p>
        </p:txBody>
      </p:sp>
    </p:spTree>
    <p:extLst>
      <p:ext uri="{BB962C8B-B14F-4D97-AF65-F5344CB8AC3E}">
        <p14:creationId xmlns:p14="http://schemas.microsoft.com/office/powerpoint/2010/main" val="267487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hot path</a:t>
            </a:r>
          </a:p>
        </p:txBody>
      </p:sp>
      <p:pic>
        <p:nvPicPr>
          <p:cNvPr id="4" name="Content Placeholder 3"/>
          <p:cNvPicPr>
            <a:picLocks noChangeAspect="1"/>
          </p:cNvPicPr>
          <p:nvPr/>
        </p:nvPicPr>
        <p:blipFill>
          <a:blip r:embed="rId2"/>
          <a:stretch>
            <a:fillRect/>
          </a:stretch>
        </p:blipFill>
        <p:spPr>
          <a:xfrm>
            <a:off x="6803741" y="2545432"/>
            <a:ext cx="4067743" cy="2133898"/>
          </a:xfrm>
          <a:prstGeom prst="rect">
            <a:avLst/>
          </a:prstGeom>
        </p:spPr>
      </p:pic>
      <p:sp>
        <p:nvSpPr>
          <p:cNvPr id="6" name="TextBox 5"/>
          <p:cNvSpPr txBox="1"/>
          <p:nvPr/>
        </p:nvSpPr>
        <p:spPr>
          <a:xfrm>
            <a:off x="1141413" y="1988841"/>
            <a:ext cx="4710747" cy="2862322"/>
          </a:xfrm>
          <a:prstGeom prst="rect">
            <a:avLst/>
          </a:prstGeom>
          <a:noFill/>
        </p:spPr>
        <p:txBody>
          <a:bodyPr wrap="square" rtlCol="0">
            <a:spAutoFit/>
          </a:bodyPr>
          <a:lstStyle/>
          <a:p>
            <a:r>
              <a:rPr lang="en-GB" dirty="0"/>
              <a:t>I would have thought that sorting 1 value into an already sorted list would be quicker even though it loops through the entire thing just to check. </a:t>
            </a:r>
          </a:p>
          <a:p>
            <a:endParaRPr lang="en-GB" dirty="0"/>
          </a:p>
          <a:p>
            <a:r>
              <a:rPr lang="en-GB" dirty="0"/>
              <a:t>The swapping command was going to take up time and I knew that already since it copies a value and does a 3 point swap. In order to accomplish it’s namesake. </a:t>
            </a:r>
          </a:p>
          <a:p>
            <a:endParaRPr lang="en-GB" dirty="0"/>
          </a:p>
          <a:p>
            <a:endParaRPr lang="en-GB" dirty="0"/>
          </a:p>
        </p:txBody>
      </p:sp>
    </p:spTree>
    <p:extLst>
      <p:ext uri="{BB962C8B-B14F-4D97-AF65-F5344CB8AC3E}">
        <p14:creationId xmlns:p14="http://schemas.microsoft.com/office/powerpoint/2010/main" val="303747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5919"/>
            <a:ext cx="9905998" cy="1478570"/>
          </a:xfrm>
        </p:spPr>
        <p:txBody>
          <a:bodyPr/>
          <a:lstStyle/>
          <a:p>
            <a:r>
              <a:rPr lang="en-GB" dirty="0"/>
              <a:t>The efficiency / complexity</a:t>
            </a:r>
          </a:p>
        </p:txBody>
      </p:sp>
      <p:sp>
        <p:nvSpPr>
          <p:cNvPr id="6" name="TextBox 5"/>
          <p:cNvSpPr txBox="1"/>
          <p:nvPr/>
        </p:nvSpPr>
        <p:spPr>
          <a:xfrm>
            <a:off x="1141413" y="1988841"/>
            <a:ext cx="4710747" cy="646331"/>
          </a:xfrm>
          <a:prstGeom prst="rect">
            <a:avLst/>
          </a:prstGeom>
          <a:noFill/>
        </p:spPr>
        <p:txBody>
          <a:bodyPr wrap="square" rtlCol="0">
            <a:spAutoFit/>
          </a:bodyPr>
          <a:lstStyle/>
          <a:p>
            <a:endParaRPr lang="en-GB" dirty="0"/>
          </a:p>
          <a:p>
            <a:endParaRPr lang="en-GB" dirty="0"/>
          </a:p>
        </p:txBody>
      </p:sp>
      <p:graphicFrame>
        <p:nvGraphicFramePr>
          <p:cNvPr id="9" name="Chart 8"/>
          <p:cNvGraphicFramePr/>
          <p:nvPr>
            <p:extLst>
              <p:ext uri="{D42A27DB-BD31-4B8C-83A1-F6EECF244321}">
                <p14:modId xmlns:p14="http://schemas.microsoft.com/office/powerpoint/2010/main" val="2446593227"/>
              </p:ext>
            </p:extLst>
          </p:nvPr>
        </p:nvGraphicFramePr>
        <p:xfrm>
          <a:off x="811213" y="1209636"/>
          <a:ext cx="6986587"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8057355" y="1694489"/>
            <a:ext cx="2730500" cy="2031325"/>
          </a:xfrm>
          <a:prstGeom prst="rect">
            <a:avLst/>
          </a:prstGeom>
          <a:noFill/>
        </p:spPr>
        <p:txBody>
          <a:bodyPr wrap="square" rtlCol="0">
            <a:spAutoFit/>
          </a:bodyPr>
          <a:lstStyle/>
          <a:p>
            <a:r>
              <a:rPr lang="en-GB" dirty="0"/>
              <a:t>Here is a graph of time vs items in array (for worst possible outcome), </a:t>
            </a:r>
          </a:p>
          <a:p>
            <a:endParaRPr lang="en-GB" dirty="0"/>
          </a:p>
          <a:p>
            <a:r>
              <a:rPr lang="en-GB" dirty="0"/>
              <a:t>And from this we can deduce the algorithms complexities.</a:t>
            </a:r>
          </a:p>
        </p:txBody>
      </p:sp>
    </p:spTree>
    <p:extLst>
      <p:ext uri="{BB962C8B-B14F-4D97-AF65-F5344CB8AC3E}">
        <p14:creationId xmlns:p14="http://schemas.microsoft.com/office/powerpoint/2010/main" val="287827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5919"/>
            <a:ext cx="9905998" cy="1478570"/>
          </a:xfrm>
        </p:spPr>
        <p:txBody>
          <a:bodyPr/>
          <a:lstStyle/>
          <a:p>
            <a:r>
              <a:rPr lang="en-GB" dirty="0"/>
              <a:t>The efficiency / complexity</a:t>
            </a:r>
          </a:p>
        </p:txBody>
      </p:sp>
      <p:sp>
        <p:nvSpPr>
          <p:cNvPr id="6" name="TextBox 5"/>
          <p:cNvSpPr txBox="1"/>
          <p:nvPr/>
        </p:nvSpPr>
        <p:spPr>
          <a:xfrm>
            <a:off x="1141413" y="1988841"/>
            <a:ext cx="4710747" cy="646331"/>
          </a:xfrm>
          <a:prstGeom prst="rect">
            <a:avLst/>
          </a:prstGeom>
          <a:noFill/>
        </p:spPr>
        <p:txBody>
          <a:bodyPr wrap="square" rtlCol="0">
            <a:spAutoFit/>
          </a:bodyPr>
          <a:lstStyle/>
          <a:p>
            <a:endParaRPr lang="en-GB" dirty="0"/>
          </a:p>
          <a:p>
            <a:endParaRPr lang="en-GB" dirty="0"/>
          </a:p>
        </p:txBody>
      </p:sp>
      <p:graphicFrame>
        <p:nvGraphicFramePr>
          <p:cNvPr id="9" name="Chart 8"/>
          <p:cNvGraphicFramePr/>
          <p:nvPr/>
        </p:nvGraphicFramePr>
        <p:xfrm>
          <a:off x="811213" y="1209636"/>
          <a:ext cx="6986587"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8057355" y="1694489"/>
            <a:ext cx="2730500" cy="646331"/>
          </a:xfrm>
          <a:prstGeom prst="rect">
            <a:avLst/>
          </a:prstGeom>
          <a:noFill/>
        </p:spPr>
        <p:txBody>
          <a:bodyPr wrap="square" rtlCol="0">
            <a:spAutoFit/>
          </a:bodyPr>
          <a:lstStyle/>
          <a:p>
            <a:r>
              <a:rPr lang="en-GB" dirty="0"/>
              <a:t>Logarithmic representation of the same data.</a:t>
            </a:r>
          </a:p>
        </p:txBody>
      </p:sp>
    </p:spTree>
    <p:extLst>
      <p:ext uri="{BB962C8B-B14F-4D97-AF65-F5344CB8AC3E}">
        <p14:creationId xmlns:p14="http://schemas.microsoft.com/office/powerpoint/2010/main" val="50336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5919"/>
            <a:ext cx="9905998" cy="1478570"/>
          </a:xfrm>
        </p:spPr>
        <p:txBody>
          <a:bodyPr/>
          <a:lstStyle/>
          <a:p>
            <a:r>
              <a:rPr lang="en-GB" dirty="0"/>
              <a:t>The efficiency / complexity</a:t>
            </a:r>
          </a:p>
        </p:txBody>
      </p:sp>
      <p:sp>
        <p:nvSpPr>
          <p:cNvPr id="6" name="TextBox 5"/>
          <p:cNvSpPr txBox="1"/>
          <p:nvPr/>
        </p:nvSpPr>
        <p:spPr>
          <a:xfrm>
            <a:off x="1141413" y="1988841"/>
            <a:ext cx="4710747" cy="646331"/>
          </a:xfrm>
          <a:prstGeom prst="rect">
            <a:avLst/>
          </a:prstGeom>
          <a:noFill/>
        </p:spPr>
        <p:txBody>
          <a:bodyPr wrap="square" rtlCol="0">
            <a:spAutoFit/>
          </a:bodyPr>
          <a:lstStyle/>
          <a:p>
            <a:endParaRPr lang="en-GB"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563253778"/>
              </p:ext>
            </p:extLst>
          </p:nvPr>
        </p:nvGraphicFramePr>
        <p:xfrm>
          <a:off x="1141413" y="1778000"/>
          <a:ext cx="8128000" cy="171831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411546149"/>
                    </a:ext>
                  </a:extLst>
                </a:gridCol>
                <a:gridCol w="1625600">
                  <a:extLst>
                    <a:ext uri="{9D8B030D-6E8A-4147-A177-3AD203B41FA5}">
                      <a16:colId xmlns:a16="http://schemas.microsoft.com/office/drawing/2014/main" val="3565557865"/>
                    </a:ext>
                  </a:extLst>
                </a:gridCol>
                <a:gridCol w="1625600">
                  <a:extLst>
                    <a:ext uri="{9D8B030D-6E8A-4147-A177-3AD203B41FA5}">
                      <a16:colId xmlns:a16="http://schemas.microsoft.com/office/drawing/2014/main" val="1104189865"/>
                    </a:ext>
                  </a:extLst>
                </a:gridCol>
                <a:gridCol w="1625600">
                  <a:extLst>
                    <a:ext uri="{9D8B030D-6E8A-4147-A177-3AD203B41FA5}">
                      <a16:colId xmlns:a16="http://schemas.microsoft.com/office/drawing/2014/main" val="2297451614"/>
                    </a:ext>
                  </a:extLst>
                </a:gridCol>
                <a:gridCol w="1625600">
                  <a:extLst>
                    <a:ext uri="{9D8B030D-6E8A-4147-A177-3AD203B41FA5}">
                      <a16:colId xmlns:a16="http://schemas.microsoft.com/office/drawing/2014/main" val="2411330519"/>
                    </a:ext>
                  </a:extLst>
                </a:gridCol>
              </a:tblGrid>
              <a:tr h="605790">
                <a:tc>
                  <a:txBody>
                    <a:bodyPr/>
                    <a:lstStyle/>
                    <a:p>
                      <a:pPr algn="l"/>
                      <a:r>
                        <a:rPr lang="en-GB" b="0" dirty="0">
                          <a:effectLst/>
                        </a:rPr>
                        <a:t>Algorithm</a:t>
                      </a:r>
                    </a:p>
                  </a:txBody>
                  <a:tcPr marL="28575" marR="28575" marT="28575" marB="28575" anchor="ctr"/>
                </a:tc>
                <a:tc gridSpan="3">
                  <a:txBody>
                    <a:bodyPr/>
                    <a:lstStyle/>
                    <a:p>
                      <a:pPr algn="l"/>
                      <a:r>
                        <a:rPr lang="en-GB" b="0" dirty="0">
                          <a:effectLst/>
                        </a:rPr>
                        <a:t>Time Complexity</a:t>
                      </a:r>
                    </a:p>
                  </a:txBody>
                  <a:tcPr marL="28575" marR="28575" marT="28575" marB="28575" anchor="ctr"/>
                </a:tc>
                <a:tc hMerge="1">
                  <a:txBody>
                    <a:bodyPr/>
                    <a:lstStyle/>
                    <a:p>
                      <a:endParaRPr lang="en-GB"/>
                    </a:p>
                  </a:txBody>
                  <a:tcPr/>
                </a:tc>
                <a:tc hMerge="1">
                  <a:txBody>
                    <a:bodyPr/>
                    <a:lstStyle/>
                    <a:p>
                      <a:endParaRPr lang="en-GB"/>
                    </a:p>
                  </a:txBody>
                  <a:tcPr/>
                </a:tc>
                <a:tc>
                  <a:txBody>
                    <a:bodyPr/>
                    <a:lstStyle/>
                    <a:p>
                      <a:pPr algn="l"/>
                      <a:r>
                        <a:rPr lang="en-GB" b="0">
                          <a:effectLst/>
                        </a:rPr>
                        <a:t>Space Complexity</a:t>
                      </a:r>
                    </a:p>
                  </a:txBody>
                  <a:tcPr marL="28575" marR="28575" marT="28575" marB="28575" anchor="ctr"/>
                </a:tc>
                <a:extLst>
                  <a:ext uri="{0D108BD9-81ED-4DB2-BD59-A6C34878D82A}">
                    <a16:rowId xmlns:a16="http://schemas.microsoft.com/office/drawing/2014/main" val="3317081126"/>
                  </a:ext>
                </a:extLst>
              </a:tr>
              <a:tr h="370840">
                <a:tc>
                  <a:txBody>
                    <a:bodyPr/>
                    <a:lstStyle/>
                    <a:p>
                      <a:pPr algn="l"/>
                      <a:endParaRPr lang="en-GB" b="0">
                        <a:effectLst/>
                      </a:endParaRPr>
                    </a:p>
                  </a:txBody>
                  <a:tcPr marL="28575" marR="28575" marT="28575" marB="28575" anchor="ctr"/>
                </a:tc>
                <a:tc>
                  <a:txBody>
                    <a:bodyPr/>
                    <a:lstStyle/>
                    <a:p>
                      <a:pPr algn="l"/>
                      <a:r>
                        <a:rPr lang="en-GB" b="0">
                          <a:effectLst/>
                        </a:rPr>
                        <a:t>Best</a:t>
                      </a:r>
                    </a:p>
                  </a:txBody>
                  <a:tcPr marL="28575" marR="28575" marT="28575" marB="28575" anchor="ctr"/>
                </a:tc>
                <a:tc>
                  <a:txBody>
                    <a:bodyPr/>
                    <a:lstStyle/>
                    <a:p>
                      <a:pPr algn="l"/>
                      <a:r>
                        <a:rPr lang="en-GB" b="0">
                          <a:effectLst/>
                        </a:rPr>
                        <a:t>Average</a:t>
                      </a:r>
                    </a:p>
                  </a:txBody>
                  <a:tcPr marL="28575" marR="28575" marT="28575" marB="28575" anchor="ctr"/>
                </a:tc>
                <a:tc>
                  <a:txBody>
                    <a:bodyPr/>
                    <a:lstStyle/>
                    <a:p>
                      <a:pPr algn="l"/>
                      <a:r>
                        <a:rPr lang="en-GB" b="0">
                          <a:effectLst/>
                        </a:rPr>
                        <a:t>Worst</a:t>
                      </a:r>
                    </a:p>
                  </a:txBody>
                  <a:tcPr marL="28575" marR="28575" marT="28575" marB="28575" anchor="ctr"/>
                </a:tc>
                <a:tc>
                  <a:txBody>
                    <a:bodyPr/>
                    <a:lstStyle/>
                    <a:p>
                      <a:pPr algn="l"/>
                      <a:r>
                        <a:rPr lang="en-GB" b="0">
                          <a:effectLst/>
                        </a:rPr>
                        <a:t>Worst</a:t>
                      </a:r>
                    </a:p>
                  </a:txBody>
                  <a:tcPr marL="28575" marR="28575" marT="28575" marB="28575" anchor="ctr"/>
                </a:tc>
                <a:extLst>
                  <a:ext uri="{0D108BD9-81ED-4DB2-BD59-A6C34878D82A}">
                    <a16:rowId xmlns:a16="http://schemas.microsoft.com/office/drawing/2014/main" val="1199839510"/>
                  </a:ext>
                </a:extLst>
              </a:tr>
              <a:tr h="370840">
                <a:tc>
                  <a:txBody>
                    <a:bodyPr/>
                    <a:lstStyle/>
                    <a:p>
                      <a:pPr algn="l"/>
                      <a:r>
                        <a:rPr lang="en-GB" dirty="0">
                          <a:solidFill>
                            <a:srgbClr val="444444"/>
                          </a:solidFill>
                          <a:effectLst/>
                        </a:rPr>
                        <a:t>Insertion Sort</a:t>
                      </a:r>
                      <a:endParaRPr lang="en-GB" dirty="0">
                        <a:effectLst/>
                      </a:endParaRPr>
                    </a:p>
                  </a:txBody>
                  <a:tcPr anchor="ctr"/>
                </a:tc>
                <a:tc>
                  <a:txBody>
                    <a:bodyPr/>
                    <a:lstStyle/>
                    <a:p>
                      <a:r>
                        <a:rPr lang="el-GR" dirty="0">
                          <a:effectLst/>
                        </a:rPr>
                        <a:t>Ω(</a:t>
                      </a:r>
                      <a:r>
                        <a:rPr lang="en-GB" dirty="0">
                          <a:effectLst/>
                        </a:rPr>
                        <a:t>n)</a:t>
                      </a:r>
                    </a:p>
                  </a:txBody>
                  <a:tcPr anchor="ctr"/>
                </a:tc>
                <a:tc>
                  <a:txBody>
                    <a:bodyPr/>
                    <a:lstStyle/>
                    <a:p>
                      <a:r>
                        <a:rPr lang="el-GR" dirty="0">
                          <a:effectLst/>
                        </a:rPr>
                        <a:t>Θ(</a:t>
                      </a:r>
                      <a:r>
                        <a:rPr lang="en-GB" dirty="0">
                          <a:effectLst/>
                        </a:rPr>
                        <a:t>n^2)</a:t>
                      </a:r>
                    </a:p>
                  </a:txBody>
                  <a:tcPr anchor="ctr"/>
                </a:tc>
                <a:tc>
                  <a:txBody>
                    <a:bodyPr/>
                    <a:lstStyle/>
                    <a:p>
                      <a:r>
                        <a:rPr lang="en-GB">
                          <a:effectLst/>
                        </a:rPr>
                        <a:t>O(n^2)</a:t>
                      </a:r>
                    </a:p>
                  </a:txBody>
                  <a:tcPr anchor="ctr"/>
                </a:tc>
                <a:tc>
                  <a:txBody>
                    <a:bodyPr/>
                    <a:lstStyle/>
                    <a:p>
                      <a:r>
                        <a:rPr lang="en-GB" dirty="0">
                          <a:effectLst/>
                        </a:rPr>
                        <a:t>O(1)</a:t>
                      </a:r>
                    </a:p>
                  </a:txBody>
                  <a:tcPr anchor="ctr"/>
                </a:tc>
                <a:extLst>
                  <a:ext uri="{0D108BD9-81ED-4DB2-BD59-A6C34878D82A}">
                    <a16:rowId xmlns:a16="http://schemas.microsoft.com/office/drawing/2014/main" val="3127577514"/>
                  </a:ext>
                </a:extLst>
              </a:tr>
              <a:tr h="370840">
                <a:tc>
                  <a:txBody>
                    <a:bodyPr/>
                    <a:lstStyle/>
                    <a:p>
                      <a:pPr algn="l"/>
                      <a:r>
                        <a:rPr lang="en-GB" dirty="0">
                          <a:solidFill>
                            <a:srgbClr val="444444"/>
                          </a:solidFill>
                          <a:effectLst/>
                        </a:rPr>
                        <a:t>Counting Sort</a:t>
                      </a:r>
                      <a:endParaRPr lang="en-GB" dirty="0">
                        <a:effectLst/>
                      </a:endParaRPr>
                    </a:p>
                  </a:txBody>
                  <a:tcPr anchor="ctr"/>
                </a:tc>
                <a:tc>
                  <a:txBody>
                    <a:bodyPr/>
                    <a:lstStyle/>
                    <a:p>
                      <a:r>
                        <a:rPr lang="el-GR" dirty="0">
                          <a:effectLst/>
                        </a:rPr>
                        <a:t>Ω(</a:t>
                      </a:r>
                      <a:r>
                        <a:rPr lang="en-GB" dirty="0" err="1">
                          <a:effectLst/>
                        </a:rPr>
                        <a:t>n+k</a:t>
                      </a:r>
                      <a:r>
                        <a:rPr lang="en-GB" dirty="0">
                          <a:effectLst/>
                        </a:rPr>
                        <a:t>)</a:t>
                      </a:r>
                    </a:p>
                  </a:txBody>
                  <a:tcPr anchor="ctr"/>
                </a:tc>
                <a:tc>
                  <a:txBody>
                    <a:bodyPr/>
                    <a:lstStyle/>
                    <a:p>
                      <a:r>
                        <a:rPr lang="el-GR">
                          <a:effectLst/>
                        </a:rPr>
                        <a:t>Θ(</a:t>
                      </a:r>
                      <a:r>
                        <a:rPr lang="en-GB">
                          <a:effectLst/>
                        </a:rPr>
                        <a:t>n+k)</a:t>
                      </a:r>
                    </a:p>
                  </a:txBody>
                  <a:tcPr anchor="ctr"/>
                </a:tc>
                <a:tc>
                  <a:txBody>
                    <a:bodyPr/>
                    <a:lstStyle/>
                    <a:p>
                      <a:r>
                        <a:rPr lang="en-GB">
                          <a:effectLst/>
                        </a:rPr>
                        <a:t>O(n+k)</a:t>
                      </a:r>
                    </a:p>
                  </a:txBody>
                  <a:tcPr anchor="ctr"/>
                </a:tc>
                <a:tc>
                  <a:txBody>
                    <a:bodyPr/>
                    <a:lstStyle/>
                    <a:p>
                      <a:r>
                        <a:rPr lang="en-GB" dirty="0">
                          <a:effectLst/>
                        </a:rPr>
                        <a:t>O(k)</a:t>
                      </a:r>
                    </a:p>
                  </a:txBody>
                  <a:tcPr anchor="ctr"/>
                </a:tc>
                <a:extLst>
                  <a:ext uri="{0D108BD9-81ED-4DB2-BD59-A6C34878D82A}">
                    <a16:rowId xmlns:a16="http://schemas.microsoft.com/office/drawing/2014/main" val="3296583543"/>
                  </a:ext>
                </a:extLst>
              </a:tr>
            </a:tbl>
          </a:graphicData>
        </a:graphic>
      </p:graphicFrame>
      <p:sp>
        <p:nvSpPr>
          <p:cNvPr id="5" name="TextBox 4"/>
          <p:cNvSpPr txBox="1"/>
          <p:nvPr/>
        </p:nvSpPr>
        <p:spPr>
          <a:xfrm>
            <a:off x="1141413" y="3742213"/>
            <a:ext cx="7505700" cy="2862322"/>
          </a:xfrm>
          <a:prstGeom prst="rect">
            <a:avLst/>
          </a:prstGeom>
          <a:noFill/>
        </p:spPr>
        <p:txBody>
          <a:bodyPr wrap="square" rtlCol="0">
            <a:spAutoFit/>
          </a:bodyPr>
          <a:lstStyle/>
          <a:p>
            <a:r>
              <a:rPr lang="en-GB" dirty="0"/>
              <a:t>This gives us these values for predicting how long the sort will take with each with varying sizes of data. </a:t>
            </a:r>
          </a:p>
          <a:p>
            <a:endParaRPr lang="en-GB" dirty="0"/>
          </a:p>
          <a:p>
            <a:r>
              <a:rPr lang="en-GB" dirty="0"/>
              <a:t>Using this we can predict that running an insertion and counting sort of size 65,536</a:t>
            </a:r>
          </a:p>
          <a:p>
            <a:endParaRPr lang="en-GB" dirty="0"/>
          </a:p>
          <a:p>
            <a:r>
              <a:rPr lang="en-GB" dirty="0"/>
              <a:t>This will be roughly 65,536+k and 4,294,967,296 units </a:t>
            </a:r>
            <a:br>
              <a:rPr lang="en-GB" dirty="0"/>
            </a:br>
            <a:r>
              <a:rPr lang="en-GB" dirty="0"/>
              <a:t>we can scale these to the time axes using the previous graphs to get around </a:t>
            </a:r>
            <a:br>
              <a:rPr lang="en-GB" dirty="0"/>
            </a:br>
            <a:r>
              <a:rPr lang="en-GB" dirty="0"/>
              <a:t>3.8ms and 3440ms respectively. (actual results were 3.845 and 3455.527)</a:t>
            </a:r>
          </a:p>
          <a:p>
            <a:endParaRPr lang="en-GB" dirty="0"/>
          </a:p>
        </p:txBody>
      </p:sp>
    </p:spTree>
    <p:extLst>
      <p:ext uri="{BB962C8B-B14F-4D97-AF65-F5344CB8AC3E}">
        <p14:creationId xmlns:p14="http://schemas.microsoft.com/office/powerpoint/2010/main" val="330605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and final points</a:t>
            </a:r>
          </a:p>
        </p:txBody>
      </p:sp>
      <p:sp>
        <p:nvSpPr>
          <p:cNvPr id="3" name="Content Placeholder 2"/>
          <p:cNvSpPr>
            <a:spLocks noGrp="1"/>
          </p:cNvSpPr>
          <p:nvPr>
            <p:ph idx="1"/>
          </p:nvPr>
        </p:nvSpPr>
        <p:spPr/>
        <p:txBody>
          <a:bodyPr/>
          <a:lstStyle/>
          <a:p>
            <a:pPr marL="0" indent="0">
              <a:buNone/>
            </a:pPr>
            <a:r>
              <a:rPr lang="en-GB" dirty="0"/>
              <a:t>In order to make this project I had to rip apart an old programme I made that sorted many different ways and set it to simply do the two in question. So I changed which bit’s of the code were called. Creating a new method that takes in all the information needed in order to do the sorting, each can be changed individually and set accordingly. </a:t>
            </a:r>
          </a:p>
        </p:txBody>
      </p:sp>
    </p:spTree>
    <p:extLst>
      <p:ext uri="{BB962C8B-B14F-4D97-AF65-F5344CB8AC3E}">
        <p14:creationId xmlns:p14="http://schemas.microsoft.com/office/powerpoint/2010/main" val="77288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and final points</a:t>
            </a:r>
          </a:p>
        </p:txBody>
      </p:sp>
      <p:sp>
        <p:nvSpPr>
          <p:cNvPr id="3" name="Content Placeholder 2"/>
          <p:cNvSpPr>
            <a:spLocks noGrp="1"/>
          </p:cNvSpPr>
          <p:nvPr>
            <p:ph idx="1"/>
          </p:nvPr>
        </p:nvSpPr>
        <p:spPr/>
        <p:txBody>
          <a:bodyPr/>
          <a:lstStyle/>
          <a:p>
            <a:pPr marL="0" indent="0">
              <a:buNone/>
            </a:pPr>
            <a:r>
              <a:rPr lang="en-GB" dirty="0"/>
              <a:t>In conclusion the unit was relatively painless to construct and if I were given the chance to do it again, id choose a more interesting algorithm than just the insertion sort. </a:t>
            </a:r>
          </a:p>
        </p:txBody>
      </p:sp>
    </p:spTree>
    <p:extLst>
      <p:ext uri="{BB962C8B-B14F-4D97-AF65-F5344CB8AC3E}">
        <p14:creationId xmlns:p14="http://schemas.microsoft.com/office/powerpoint/2010/main" val="214683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Notes</a:t>
            </a:r>
          </a:p>
        </p:txBody>
      </p:sp>
      <p:sp>
        <p:nvSpPr>
          <p:cNvPr id="3" name="Content Placeholder 2"/>
          <p:cNvSpPr>
            <a:spLocks noGrp="1"/>
          </p:cNvSpPr>
          <p:nvPr>
            <p:ph idx="1"/>
          </p:nvPr>
        </p:nvSpPr>
        <p:spPr/>
        <p:txBody>
          <a:bodyPr/>
          <a:lstStyle/>
          <a:p>
            <a:r>
              <a:rPr lang="en-GB" dirty="0"/>
              <a:t>The programme has the option to save every result into a file on the desktop for </a:t>
            </a:r>
            <a:r>
              <a:rPr lang="en-GB"/>
              <a:t>easier comparisons this </a:t>
            </a:r>
            <a:r>
              <a:rPr lang="en-GB" dirty="0"/>
              <a:t>is disabled by default but can be enabled within the code </a:t>
            </a:r>
          </a:p>
        </p:txBody>
      </p:sp>
    </p:spTree>
    <p:extLst>
      <p:ext uri="{BB962C8B-B14F-4D97-AF65-F5344CB8AC3E}">
        <p14:creationId xmlns:p14="http://schemas.microsoft.com/office/powerpoint/2010/main" val="22107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algorithms chosen</a:t>
            </a:r>
          </a:p>
        </p:txBody>
      </p:sp>
      <p:sp>
        <p:nvSpPr>
          <p:cNvPr id="3" name="Content Placeholder 2"/>
          <p:cNvSpPr>
            <a:spLocks noGrp="1"/>
          </p:cNvSpPr>
          <p:nvPr>
            <p:ph idx="1"/>
          </p:nvPr>
        </p:nvSpPr>
        <p:spPr/>
        <p:txBody>
          <a:bodyPr/>
          <a:lstStyle/>
          <a:p>
            <a:r>
              <a:rPr lang="en-GB" dirty="0"/>
              <a:t>The application itself can demonstrate a wide variety of different algorithms from the simplest type (bubble) so the more complex (gravity) to the memory intensive (counting) </a:t>
            </a:r>
          </a:p>
          <a:p>
            <a:r>
              <a:rPr lang="en-GB" dirty="0"/>
              <a:t>However, I have chosen to compare the insertion sort and the counting sort directly.</a:t>
            </a:r>
          </a:p>
        </p:txBody>
      </p:sp>
    </p:spTree>
    <p:extLst>
      <p:ext uri="{BB962C8B-B14F-4D97-AF65-F5344CB8AC3E}">
        <p14:creationId xmlns:p14="http://schemas.microsoft.com/office/powerpoint/2010/main" val="178628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problem?</a:t>
            </a:r>
          </a:p>
        </p:txBody>
      </p:sp>
      <p:sp>
        <p:nvSpPr>
          <p:cNvPr id="3" name="Content Placeholder 2"/>
          <p:cNvSpPr>
            <a:spLocks noGrp="1"/>
          </p:cNvSpPr>
          <p:nvPr>
            <p:ph idx="1"/>
          </p:nvPr>
        </p:nvSpPr>
        <p:spPr>
          <a:xfrm>
            <a:off x="1141412" y="2249487"/>
            <a:ext cx="9905999" cy="4376600"/>
          </a:xfrm>
        </p:spPr>
        <p:txBody>
          <a:bodyPr>
            <a:normAutofit/>
          </a:bodyPr>
          <a:lstStyle/>
          <a:p>
            <a:pPr marL="0" indent="0">
              <a:buNone/>
            </a:pPr>
            <a:r>
              <a:rPr lang="en-GB" dirty="0"/>
              <a:t>The problem I am trying to solve is the issue of choosing an algorithm for different situations.</a:t>
            </a:r>
            <a:br>
              <a:rPr lang="en-GB" dirty="0"/>
            </a:br>
            <a:br>
              <a:rPr lang="en-GB" dirty="0"/>
            </a:br>
            <a:r>
              <a:rPr lang="en-GB" dirty="0" err="1"/>
              <a:t>Eg</a:t>
            </a:r>
            <a:endParaRPr lang="en-GB" dirty="0"/>
          </a:p>
          <a:p>
            <a:r>
              <a:rPr lang="en-GB" dirty="0"/>
              <a:t>Almost sorted data,</a:t>
            </a:r>
          </a:p>
          <a:p>
            <a:r>
              <a:rPr lang="en-GB" dirty="0"/>
              <a:t>Partitioned data,</a:t>
            </a:r>
          </a:p>
          <a:p>
            <a:r>
              <a:rPr lang="en-GB" dirty="0"/>
              <a:t>Random data,</a:t>
            </a:r>
          </a:p>
          <a:p>
            <a:r>
              <a:rPr lang="en-GB" dirty="0"/>
              <a:t>Worst case scenario data,</a:t>
            </a:r>
          </a:p>
        </p:txBody>
      </p:sp>
    </p:spTree>
    <p:extLst>
      <p:ext uri="{BB962C8B-B14F-4D97-AF65-F5344CB8AC3E}">
        <p14:creationId xmlns:p14="http://schemas.microsoft.com/office/powerpoint/2010/main" val="91116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structures</a:t>
            </a:r>
          </a:p>
        </p:txBody>
      </p:sp>
      <p:sp>
        <p:nvSpPr>
          <p:cNvPr id="3" name="Content Placeholder 2"/>
          <p:cNvSpPr>
            <a:spLocks noGrp="1"/>
          </p:cNvSpPr>
          <p:nvPr>
            <p:ph idx="1"/>
          </p:nvPr>
        </p:nvSpPr>
        <p:spPr/>
        <p:txBody>
          <a:bodyPr>
            <a:normAutofit fontScale="92500" lnSpcReduction="10000"/>
          </a:bodyPr>
          <a:lstStyle/>
          <a:p>
            <a:r>
              <a:rPr lang="en-GB" dirty="0"/>
              <a:t>I have chosen to run my application on a simple 1d array specifically for ease and speed to develop into an application, However, with little to no effort the entire thing could be converted to run on lists of variable sizes.</a:t>
            </a:r>
          </a:p>
          <a:p>
            <a:r>
              <a:rPr lang="en-GB" dirty="0"/>
              <a:t>This could be accomplished by either simply converting the list to an array beforehand or extending the list class to handle the algorithms.</a:t>
            </a:r>
          </a:p>
          <a:p>
            <a:r>
              <a:rPr lang="en-GB" dirty="0"/>
              <a:t>Using a 1d array also allows me to do a lot of sorting very quickly and efficiently as I only have to move the pointer and not follow data links to go either way along the collection</a:t>
            </a:r>
          </a:p>
        </p:txBody>
      </p:sp>
    </p:spTree>
    <p:extLst>
      <p:ext uri="{BB962C8B-B14F-4D97-AF65-F5344CB8AC3E}">
        <p14:creationId xmlns:p14="http://schemas.microsoft.com/office/powerpoint/2010/main" val="214316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comparison</a:t>
            </a:r>
          </a:p>
        </p:txBody>
      </p:sp>
      <p:sp>
        <p:nvSpPr>
          <p:cNvPr id="3" name="Content Placeholder 2"/>
          <p:cNvSpPr>
            <a:spLocks noGrp="1"/>
          </p:cNvSpPr>
          <p:nvPr>
            <p:ph idx="1"/>
          </p:nvPr>
        </p:nvSpPr>
        <p:spPr/>
        <p:txBody>
          <a:bodyPr>
            <a:normAutofit lnSpcReduction="10000"/>
          </a:bodyPr>
          <a:lstStyle/>
          <a:p>
            <a:r>
              <a:rPr lang="en-GB" dirty="0"/>
              <a:t>First some obvious statements, the way the algorithms are implemented one fundamentally uses much less memory than the other the counting sort uses the original array as well as 2 more of the same size tripling the amount of memory required to run but the trade off is that it doesn’t use any comparisons whatsoever.</a:t>
            </a:r>
          </a:p>
          <a:p>
            <a:r>
              <a:rPr lang="en-GB" dirty="0"/>
              <a:t>The insertion sort (for these purposes) sorts by adding each element individually to the correct place in the array (rather than running on insert it runs once the array is full)</a:t>
            </a:r>
          </a:p>
        </p:txBody>
      </p:sp>
    </p:spTree>
    <p:extLst>
      <p:ext uri="{BB962C8B-B14F-4D97-AF65-F5344CB8AC3E}">
        <p14:creationId xmlns:p14="http://schemas.microsoft.com/office/powerpoint/2010/main" val="324281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comparison (averages over 2048 cycles)</a:t>
            </a:r>
          </a:p>
        </p:txBody>
      </p:sp>
      <p:sp>
        <p:nvSpPr>
          <p:cNvPr id="5" name="TextBox 4"/>
          <p:cNvSpPr txBox="1"/>
          <p:nvPr/>
        </p:nvSpPr>
        <p:spPr>
          <a:xfrm>
            <a:off x="1141413" y="1815548"/>
            <a:ext cx="3231804" cy="369332"/>
          </a:xfrm>
          <a:prstGeom prst="rect">
            <a:avLst/>
          </a:prstGeom>
          <a:noFill/>
        </p:spPr>
        <p:txBody>
          <a:bodyPr wrap="square" rtlCol="0">
            <a:spAutoFit/>
          </a:bodyPr>
          <a:lstStyle/>
          <a:p>
            <a:r>
              <a:rPr lang="en-GB" dirty="0"/>
              <a:t>Counting sort:</a:t>
            </a:r>
          </a:p>
        </p:txBody>
      </p:sp>
      <p:graphicFrame>
        <p:nvGraphicFramePr>
          <p:cNvPr id="6" name="Table 5"/>
          <p:cNvGraphicFramePr>
            <a:graphicFrameLocks noGrp="1"/>
          </p:cNvGraphicFramePr>
          <p:nvPr>
            <p:extLst>
              <p:ext uri="{D42A27DB-BD31-4B8C-83A1-F6EECF244321}">
                <p14:modId xmlns:p14="http://schemas.microsoft.com/office/powerpoint/2010/main" val="1085830896"/>
              </p:ext>
            </p:extLst>
          </p:nvPr>
        </p:nvGraphicFramePr>
        <p:xfrm>
          <a:off x="1141413" y="4668813"/>
          <a:ext cx="9906001" cy="1725470"/>
        </p:xfrm>
        <a:graphic>
          <a:graphicData uri="http://schemas.openxmlformats.org/drawingml/2006/table">
            <a:tbl>
              <a:tblPr firstRow="1" bandRow="1">
                <a:tableStyleId>{5C22544A-7EE6-4342-B048-85BDC9FD1C3A}</a:tableStyleId>
              </a:tblPr>
              <a:tblGrid>
                <a:gridCol w="1415143">
                  <a:extLst>
                    <a:ext uri="{9D8B030D-6E8A-4147-A177-3AD203B41FA5}">
                      <a16:colId xmlns:a16="http://schemas.microsoft.com/office/drawing/2014/main" val="758835758"/>
                    </a:ext>
                  </a:extLst>
                </a:gridCol>
                <a:gridCol w="1415143">
                  <a:extLst>
                    <a:ext uri="{9D8B030D-6E8A-4147-A177-3AD203B41FA5}">
                      <a16:colId xmlns:a16="http://schemas.microsoft.com/office/drawing/2014/main" val="791674252"/>
                    </a:ext>
                  </a:extLst>
                </a:gridCol>
                <a:gridCol w="1415143">
                  <a:extLst>
                    <a:ext uri="{9D8B030D-6E8A-4147-A177-3AD203B41FA5}">
                      <a16:colId xmlns:a16="http://schemas.microsoft.com/office/drawing/2014/main" val="1661563406"/>
                    </a:ext>
                  </a:extLst>
                </a:gridCol>
                <a:gridCol w="1415143">
                  <a:extLst>
                    <a:ext uri="{9D8B030D-6E8A-4147-A177-3AD203B41FA5}">
                      <a16:colId xmlns:a16="http://schemas.microsoft.com/office/drawing/2014/main" val="3153666025"/>
                    </a:ext>
                  </a:extLst>
                </a:gridCol>
                <a:gridCol w="1415143">
                  <a:extLst>
                    <a:ext uri="{9D8B030D-6E8A-4147-A177-3AD203B41FA5}">
                      <a16:colId xmlns:a16="http://schemas.microsoft.com/office/drawing/2014/main" val="2814845958"/>
                    </a:ext>
                  </a:extLst>
                </a:gridCol>
                <a:gridCol w="1415143">
                  <a:extLst>
                    <a:ext uri="{9D8B030D-6E8A-4147-A177-3AD203B41FA5}">
                      <a16:colId xmlns:a16="http://schemas.microsoft.com/office/drawing/2014/main" val="3116032244"/>
                    </a:ext>
                  </a:extLst>
                </a:gridCol>
                <a:gridCol w="1415143">
                  <a:extLst>
                    <a:ext uri="{9D8B030D-6E8A-4147-A177-3AD203B41FA5}">
                      <a16:colId xmlns:a16="http://schemas.microsoft.com/office/drawing/2014/main" val="2223966595"/>
                    </a:ext>
                  </a:extLst>
                </a:gridCol>
              </a:tblGrid>
              <a:tr h="318323">
                <a:tc>
                  <a:txBody>
                    <a:bodyPr/>
                    <a:lstStyle/>
                    <a:p>
                      <a:pPr algn="ctr"/>
                      <a:r>
                        <a:rPr lang="en-GB" sz="1400" dirty="0"/>
                        <a:t>Size</a:t>
                      </a:r>
                    </a:p>
                  </a:txBody>
                  <a:tcPr anchor="ctr"/>
                </a:tc>
                <a:tc>
                  <a:txBody>
                    <a:bodyPr/>
                    <a:lstStyle/>
                    <a:p>
                      <a:pPr algn="ctr"/>
                      <a:r>
                        <a:rPr lang="en-GB" sz="1400" dirty="0"/>
                        <a:t>512</a:t>
                      </a:r>
                    </a:p>
                  </a:txBody>
                  <a:tcPr anchor="ctr"/>
                </a:tc>
                <a:tc>
                  <a:txBody>
                    <a:bodyPr/>
                    <a:lstStyle/>
                    <a:p>
                      <a:pPr algn="ctr"/>
                      <a:r>
                        <a:rPr lang="en-GB" sz="1400" dirty="0"/>
                        <a:t>1024</a:t>
                      </a:r>
                    </a:p>
                  </a:txBody>
                  <a:tcPr anchor="ctr"/>
                </a:tc>
                <a:tc>
                  <a:txBody>
                    <a:bodyPr/>
                    <a:lstStyle/>
                    <a:p>
                      <a:pPr algn="ctr"/>
                      <a:r>
                        <a:rPr lang="en-GB" sz="1400" dirty="0"/>
                        <a:t>2048</a:t>
                      </a:r>
                    </a:p>
                  </a:txBody>
                  <a:tcPr anchor="ctr"/>
                </a:tc>
                <a:tc>
                  <a:txBody>
                    <a:bodyPr/>
                    <a:lstStyle/>
                    <a:p>
                      <a:pPr algn="ctr"/>
                      <a:r>
                        <a:rPr lang="en-GB" sz="1400" dirty="0"/>
                        <a:t>4096</a:t>
                      </a:r>
                    </a:p>
                  </a:txBody>
                  <a:tcPr anchor="ctr"/>
                </a:tc>
                <a:tc>
                  <a:txBody>
                    <a:bodyPr/>
                    <a:lstStyle/>
                    <a:p>
                      <a:pPr algn="ctr"/>
                      <a:r>
                        <a:rPr lang="en-GB" sz="1400" dirty="0"/>
                        <a:t>8192</a:t>
                      </a:r>
                    </a:p>
                  </a:txBody>
                  <a:tcPr anchor="ctr"/>
                </a:tc>
                <a:tc>
                  <a:txBody>
                    <a:bodyPr/>
                    <a:lstStyle/>
                    <a:p>
                      <a:pPr algn="ctr"/>
                      <a:r>
                        <a:rPr lang="en-GB" sz="1400" dirty="0"/>
                        <a:t>16394</a:t>
                      </a:r>
                    </a:p>
                  </a:txBody>
                  <a:tcPr anchor="ctr"/>
                </a:tc>
                <a:extLst>
                  <a:ext uri="{0D108BD9-81ED-4DB2-BD59-A6C34878D82A}">
                    <a16:rowId xmlns:a16="http://schemas.microsoft.com/office/drawing/2014/main" val="3677965493"/>
                  </a:ext>
                </a:extLst>
              </a:tr>
              <a:tr h="339244">
                <a:tc>
                  <a:txBody>
                    <a:bodyPr/>
                    <a:lstStyle/>
                    <a:p>
                      <a:pPr algn="ctr"/>
                      <a:r>
                        <a:rPr lang="en-GB" sz="1400" dirty="0"/>
                        <a:t>Almost Sorted</a:t>
                      </a:r>
                    </a:p>
                  </a:txBody>
                  <a:tcPr anchor="ctr"/>
                </a:tc>
                <a:tc>
                  <a:txBody>
                    <a:bodyPr/>
                    <a:lstStyle/>
                    <a:p>
                      <a:pPr algn="ctr"/>
                      <a:r>
                        <a:rPr lang="en-GB" sz="1400" dirty="0"/>
                        <a:t>2.467</a:t>
                      </a:r>
                    </a:p>
                  </a:txBody>
                  <a:tcPr anchor="ctr"/>
                </a:tc>
                <a:tc>
                  <a:txBody>
                    <a:bodyPr/>
                    <a:lstStyle/>
                    <a:p>
                      <a:pPr algn="ctr"/>
                      <a:r>
                        <a:rPr lang="en-GB" sz="1400" dirty="0"/>
                        <a:t>2.476</a:t>
                      </a:r>
                    </a:p>
                  </a:txBody>
                  <a:tcPr anchor="ctr"/>
                </a:tc>
                <a:tc>
                  <a:txBody>
                    <a:bodyPr/>
                    <a:lstStyle/>
                    <a:p>
                      <a:pPr algn="ctr"/>
                      <a:r>
                        <a:rPr lang="en-GB" sz="1400" dirty="0"/>
                        <a:t>2.491</a:t>
                      </a:r>
                    </a:p>
                  </a:txBody>
                  <a:tcPr anchor="ctr"/>
                </a:tc>
                <a:tc>
                  <a:txBody>
                    <a:bodyPr/>
                    <a:lstStyle/>
                    <a:p>
                      <a:pPr algn="ctr"/>
                      <a:r>
                        <a:rPr lang="en-GB" sz="1400" dirty="0"/>
                        <a:t>2.568</a:t>
                      </a:r>
                    </a:p>
                  </a:txBody>
                  <a:tcPr anchor="ctr"/>
                </a:tc>
                <a:tc>
                  <a:txBody>
                    <a:bodyPr/>
                    <a:lstStyle/>
                    <a:p>
                      <a:pPr algn="ctr"/>
                      <a:r>
                        <a:rPr lang="en-GB" sz="1400" dirty="0"/>
                        <a:t>2.807</a:t>
                      </a:r>
                    </a:p>
                  </a:txBody>
                  <a:tcPr anchor="ctr"/>
                </a:tc>
                <a:tc>
                  <a:txBody>
                    <a:bodyPr/>
                    <a:lstStyle/>
                    <a:p>
                      <a:pPr algn="ctr"/>
                      <a:r>
                        <a:rPr lang="en-GB" sz="1400" dirty="0"/>
                        <a:t>3.485</a:t>
                      </a:r>
                    </a:p>
                  </a:txBody>
                  <a:tcPr anchor="ctr"/>
                </a:tc>
                <a:extLst>
                  <a:ext uri="{0D108BD9-81ED-4DB2-BD59-A6C34878D82A}">
                    <a16:rowId xmlns:a16="http://schemas.microsoft.com/office/drawing/2014/main" val="3129471766"/>
                  </a:ext>
                </a:extLst>
              </a:tr>
              <a:tr h="304800">
                <a:tc>
                  <a:txBody>
                    <a:bodyPr/>
                    <a:lstStyle/>
                    <a:p>
                      <a:pPr algn="ctr"/>
                      <a:r>
                        <a:rPr lang="en-GB" sz="1400" dirty="0"/>
                        <a:t>Partitioned </a:t>
                      </a:r>
                    </a:p>
                  </a:txBody>
                  <a:tcPr anchor="ctr"/>
                </a:tc>
                <a:tc>
                  <a:txBody>
                    <a:bodyPr/>
                    <a:lstStyle/>
                    <a:p>
                      <a:pPr algn="ctr"/>
                      <a:r>
                        <a:rPr lang="en-GB" sz="1400" dirty="0"/>
                        <a:t>2.679</a:t>
                      </a:r>
                    </a:p>
                  </a:txBody>
                  <a:tcPr anchor="ctr"/>
                </a:tc>
                <a:tc>
                  <a:txBody>
                    <a:bodyPr/>
                    <a:lstStyle/>
                    <a:p>
                      <a:pPr algn="ctr"/>
                      <a:r>
                        <a:rPr lang="en-GB" sz="1400" dirty="0"/>
                        <a:t>3.416.</a:t>
                      </a:r>
                    </a:p>
                  </a:txBody>
                  <a:tcPr anchor="ctr"/>
                </a:tc>
                <a:tc>
                  <a:txBody>
                    <a:bodyPr/>
                    <a:lstStyle/>
                    <a:p>
                      <a:pPr algn="ctr"/>
                      <a:r>
                        <a:rPr lang="en-GB" sz="1400" dirty="0"/>
                        <a:t>7.750</a:t>
                      </a:r>
                    </a:p>
                  </a:txBody>
                  <a:tcPr anchor="ctr"/>
                </a:tc>
                <a:tc>
                  <a:txBody>
                    <a:bodyPr/>
                    <a:lstStyle/>
                    <a:p>
                      <a:pPr algn="ctr"/>
                      <a:r>
                        <a:rPr lang="en-GB" sz="1400" dirty="0"/>
                        <a:t>19.786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64.221</a:t>
                      </a:r>
                    </a:p>
                  </a:txBody>
                  <a:tcPr anchor="ctr"/>
                </a:tc>
                <a:tc>
                  <a:txBody>
                    <a:bodyPr/>
                    <a:lstStyle/>
                    <a:p>
                      <a:pPr algn="ctr"/>
                      <a:r>
                        <a:rPr lang="en-GB" sz="1400" dirty="0"/>
                        <a:t>305.856</a:t>
                      </a:r>
                    </a:p>
                  </a:txBody>
                  <a:tcPr anchor="ctr"/>
                </a:tc>
                <a:extLst>
                  <a:ext uri="{0D108BD9-81ED-4DB2-BD59-A6C34878D82A}">
                    <a16:rowId xmlns:a16="http://schemas.microsoft.com/office/drawing/2014/main" val="2505476993"/>
                  </a:ext>
                </a:extLst>
              </a:tr>
              <a:tr h="318323">
                <a:tc>
                  <a:txBody>
                    <a:bodyPr/>
                    <a:lstStyle/>
                    <a:p>
                      <a:pPr algn="ctr"/>
                      <a:r>
                        <a:rPr lang="en-GB" sz="1400" dirty="0"/>
                        <a:t>Random</a:t>
                      </a:r>
                    </a:p>
                  </a:txBody>
                  <a:tcPr anchor="ctr"/>
                </a:tc>
                <a:tc>
                  <a:txBody>
                    <a:bodyPr/>
                    <a:lstStyle/>
                    <a:p>
                      <a:pPr algn="ctr"/>
                      <a:r>
                        <a:rPr lang="en-GB" sz="1400" dirty="0"/>
                        <a:t>2.598</a:t>
                      </a:r>
                    </a:p>
                  </a:txBody>
                  <a:tcPr anchor="ctr"/>
                </a:tc>
                <a:tc>
                  <a:txBody>
                    <a:bodyPr/>
                    <a:lstStyle/>
                    <a:p>
                      <a:pPr algn="ctr"/>
                      <a:r>
                        <a:rPr lang="en-GB" sz="1400" dirty="0"/>
                        <a:t>2.934</a:t>
                      </a:r>
                    </a:p>
                  </a:txBody>
                  <a:tcPr anchor="ctr"/>
                </a:tc>
                <a:tc>
                  <a:txBody>
                    <a:bodyPr/>
                    <a:lstStyle/>
                    <a:p>
                      <a:pPr algn="ctr"/>
                      <a:r>
                        <a:rPr lang="en-GB" sz="1400" dirty="0"/>
                        <a:t>4.890</a:t>
                      </a:r>
                    </a:p>
                  </a:txBody>
                  <a:tcPr anchor="ctr"/>
                </a:tc>
                <a:tc>
                  <a:txBody>
                    <a:bodyPr/>
                    <a:lstStyle/>
                    <a:p>
                      <a:pPr algn="ctr"/>
                      <a:r>
                        <a:rPr lang="en-GB" sz="1400" dirty="0"/>
                        <a:t>11.117</a:t>
                      </a:r>
                    </a:p>
                  </a:txBody>
                  <a:tcPr anchor="ctr"/>
                </a:tc>
                <a:tc>
                  <a:txBody>
                    <a:bodyPr/>
                    <a:lstStyle/>
                    <a:p>
                      <a:pPr algn="ctr"/>
                      <a:r>
                        <a:rPr lang="en-GB" sz="1400" dirty="0"/>
                        <a:t>43.757</a:t>
                      </a:r>
                    </a:p>
                  </a:txBody>
                  <a:tcPr anchor="ctr"/>
                </a:tc>
                <a:tc>
                  <a:txBody>
                    <a:bodyPr/>
                    <a:lstStyle/>
                    <a:p>
                      <a:pPr algn="ctr"/>
                      <a:r>
                        <a:rPr lang="en-GB" sz="1400" dirty="0"/>
                        <a:t>130.963</a:t>
                      </a:r>
                    </a:p>
                  </a:txBody>
                  <a:tcPr anchor="ctr"/>
                </a:tc>
                <a:extLst>
                  <a:ext uri="{0D108BD9-81ED-4DB2-BD59-A6C34878D82A}">
                    <a16:rowId xmlns:a16="http://schemas.microsoft.com/office/drawing/2014/main" val="2228309455"/>
                  </a:ext>
                </a:extLst>
              </a:tr>
              <a:tr h="444780">
                <a:tc>
                  <a:txBody>
                    <a:bodyPr/>
                    <a:lstStyle/>
                    <a:p>
                      <a:pPr algn="ctr"/>
                      <a:r>
                        <a:rPr lang="en-GB" sz="1400" dirty="0"/>
                        <a:t>Worst Case</a:t>
                      </a:r>
                    </a:p>
                  </a:txBody>
                  <a:tcPr anchor="ctr"/>
                </a:tc>
                <a:tc>
                  <a:txBody>
                    <a:bodyPr/>
                    <a:lstStyle/>
                    <a:p>
                      <a:pPr algn="ctr"/>
                      <a:r>
                        <a:rPr lang="en-GB" sz="1400" dirty="0"/>
                        <a:t>2.729</a:t>
                      </a:r>
                    </a:p>
                  </a:txBody>
                  <a:tcPr anchor="ctr"/>
                </a:tc>
                <a:tc>
                  <a:txBody>
                    <a:bodyPr/>
                    <a:lstStyle/>
                    <a:p>
                      <a:pPr algn="ctr"/>
                      <a:r>
                        <a:rPr lang="en-GB" sz="1400" dirty="0"/>
                        <a:t>3.431</a:t>
                      </a:r>
                    </a:p>
                  </a:txBody>
                  <a:tcPr anchor="ctr"/>
                </a:tc>
                <a:tc>
                  <a:txBody>
                    <a:bodyPr/>
                    <a:lstStyle/>
                    <a:p>
                      <a:pPr algn="ctr"/>
                      <a:r>
                        <a:rPr lang="en-GB" sz="1400" dirty="0"/>
                        <a:t>7.836</a:t>
                      </a:r>
                    </a:p>
                  </a:txBody>
                  <a:tcPr anchor="ctr"/>
                </a:tc>
                <a:tc>
                  <a:txBody>
                    <a:bodyPr/>
                    <a:lstStyle/>
                    <a:p>
                      <a:pPr algn="ctr"/>
                      <a:r>
                        <a:rPr lang="en-GB" sz="1400" dirty="0"/>
                        <a:t>18.681</a:t>
                      </a:r>
                    </a:p>
                  </a:txBody>
                  <a:tcPr anchor="ctr"/>
                </a:tc>
                <a:tc>
                  <a:txBody>
                    <a:bodyPr/>
                    <a:lstStyle/>
                    <a:p>
                      <a:pPr algn="ctr"/>
                      <a:r>
                        <a:rPr lang="en-GB" sz="1400" dirty="0"/>
                        <a:t>78.529</a:t>
                      </a:r>
                    </a:p>
                  </a:txBody>
                  <a:tcPr anchor="ctr"/>
                </a:tc>
                <a:tc>
                  <a:txBody>
                    <a:bodyPr/>
                    <a:lstStyle/>
                    <a:p>
                      <a:pPr algn="ctr"/>
                      <a:r>
                        <a:rPr lang="en-GB" sz="1400" dirty="0"/>
                        <a:t>265.457</a:t>
                      </a:r>
                    </a:p>
                  </a:txBody>
                  <a:tcPr anchor="ctr"/>
                </a:tc>
                <a:extLst>
                  <a:ext uri="{0D108BD9-81ED-4DB2-BD59-A6C34878D82A}">
                    <a16:rowId xmlns:a16="http://schemas.microsoft.com/office/drawing/2014/main" val="3480812738"/>
                  </a:ext>
                </a:extLst>
              </a:tr>
            </a:tbl>
          </a:graphicData>
        </a:graphic>
      </p:graphicFrame>
      <p:sp>
        <p:nvSpPr>
          <p:cNvPr id="7" name="TextBox 6"/>
          <p:cNvSpPr txBox="1"/>
          <p:nvPr/>
        </p:nvSpPr>
        <p:spPr>
          <a:xfrm>
            <a:off x="1141413" y="4240696"/>
            <a:ext cx="2065613" cy="369332"/>
          </a:xfrm>
          <a:prstGeom prst="rect">
            <a:avLst/>
          </a:prstGeom>
          <a:noFill/>
        </p:spPr>
        <p:txBody>
          <a:bodyPr wrap="square" rtlCol="0">
            <a:spAutoFit/>
          </a:bodyPr>
          <a:lstStyle/>
          <a:p>
            <a:r>
              <a:rPr lang="en-GB" dirty="0"/>
              <a:t>Insertion sort:</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84774360"/>
              </p:ext>
            </p:extLst>
          </p:nvPr>
        </p:nvGraphicFramePr>
        <p:xfrm>
          <a:off x="1141413" y="2249488"/>
          <a:ext cx="9906001" cy="1854200"/>
        </p:xfrm>
        <a:graphic>
          <a:graphicData uri="http://schemas.openxmlformats.org/drawingml/2006/table">
            <a:tbl>
              <a:tblPr firstRow="1" bandRow="1">
                <a:tableStyleId>{5C22544A-7EE6-4342-B048-85BDC9FD1C3A}</a:tableStyleId>
              </a:tblPr>
              <a:tblGrid>
                <a:gridCol w="1415143">
                  <a:extLst>
                    <a:ext uri="{9D8B030D-6E8A-4147-A177-3AD203B41FA5}">
                      <a16:colId xmlns:a16="http://schemas.microsoft.com/office/drawing/2014/main" val="4242143929"/>
                    </a:ext>
                  </a:extLst>
                </a:gridCol>
                <a:gridCol w="1415143">
                  <a:extLst>
                    <a:ext uri="{9D8B030D-6E8A-4147-A177-3AD203B41FA5}">
                      <a16:colId xmlns:a16="http://schemas.microsoft.com/office/drawing/2014/main" val="2886448183"/>
                    </a:ext>
                  </a:extLst>
                </a:gridCol>
                <a:gridCol w="1415143">
                  <a:extLst>
                    <a:ext uri="{9D8B030D-6E8A-4147-A177-3AD203B41FA5}">
                      <a16:colId xmlns:a16="http://schemas.microsoft.com/office/drawing/2014/main" val="1055806498"/>
                    </a:ext>
                  </a:extLst>
                </a:gridCol>
                <a:gridCol w="1415143">
                  <a:extLst>
                    <a:ext uri="{9D8B030D-6E8A-4147-A177-3AD203B41FA5}">
                      <a16:colId xmlns:a16="http://schemas.microsoft.com/office/drawing/2014/main" val="2259344701"/>
                    </a:ext>
                  </a:extLst>
                </a:gridCol>
                <a:gridCol w="1415143">
                  <a:extLst>
                    <a:ext uri="{9D8B030D-6E8A-4147-A177-3AD203B41FA5}">
                      <a16:colId xmlns:a16="http://schemas.microsoft.com/office/drawing/2014/main" val="1628549887"/>
                    </a:ext>
                  </a:extLst>
                </a:gridCol>
                <a:gridCol w="1415143">
                  <a:extLst>
                    <a:ext uri="{9D8B030D-6E8A-4147-A177-3AD203B41FA5}">
                      <a16:colId xmlns:a16="http://schemas.microsoft.com/office/drawing/2014/main" val="3317195953"/>
                    </a:ext>
                  </a:extLst>
                </a:gridCol>
                <a:gridCol w="1415143">
                  <a:extLst>
                    <a:ext uri="{9D8B030D-6E8A-4147-A177-3AD203B41FA5}">
                      <a16:colId xmlns:a16="http://schemas.microsoft.com/office/drawing/2014/main" val="2390221841"/>
                    </a:ext>
                  </a:extLst>
                </a:gridCol>
              </a:tblGrid>
              <a:tr h="370840">
                <a:tc>
                  <a:txBody>
                    <a:bodyPr/>
                    <a:lstStyle/>
                    <a:p>
                      <a:pPr algn="ctr"/>
                      <a:r>
                        <a:rPr lang="en-GB" sz="1400" dirty="0"/>
                        <a:t>Size</a:t>
                      </a:r>
                    </a:p>
                  </a:txBody>
                  <a:tcPr anchor="ctr"/>
                </a:tc>
                <a:tc>
                  <a:txBody>
                    <a:bodyPr/>
                    <a:lstStyle/>
                    <a:p>
                      <a:pPr algn="ctr"/>
                      <a:r>
                        <a:rPr lang="en-GB" sz="1400" dirty="0"/>
                        <a:t>512</a:t>
                      </a:r>
                    </a:p>
                  </a:txBody>
                  <a:tcPr anchor="ctr"/>
                </a:tc>
                <a:tc>
                  <a:txBody>
                    <a:bodyPr/>
                    <a:lstStyle/>
                    <a:p>
                      <a:pPr algn="ctr"/>
                      <a:r>
                        <a:rPr lang="en-GB" sz="1400" dirty="0"/>
                        <a:t>1024</a:t>
                      </a:r>
                    </a:p>
                  </a:txBody>
                  <a:tcPr anchor="ctr"/>
                </a:tc>
                <a:tc>
                  <a:txBody>
                    <a:bodyPr/>
                    <a:lstStyle/>
                    <a:p>
                      <a:pPr algn="ctr"/>
                      <a:r>
                        <a:rPr lang="en-GB" sz="1400" dirty="0"/>
                        <a:t>2048</a:t>
                      </a:r>
                    </a:p>
                  </a:txBody>
                  <a:tcPr anchor="ctr"/>
                </a:tc>
                <a:tc>
                  <a:txBody>
                    <a:bodyPr/>
                    <a:lstStyle/>
                    <a:p>
                      <a:pPr algn="ctr"/>
                      <a:r>
                        <a:rPr lang="en-GB" sz="1400" dirty="0"/>
                        <a:t>4096</a:t>
                      </a:r>
                    </a:p>
                  </a:txBody>
                  <a:tcPr anchor="ctr"/>
                </a:tc>
                <a:tc>
                  <a:txBody>
                    <a:bodyPr/>
                    <a:lstStyle/>
                    <a:p>
                      <a:pPr algn="ctr"/>
                      <a:r>
                        <a:rPr lang="en-GB" sz="1400" dirty="0"/>
                        <a:t>8192</a:t>
                      </a:r>
                    </a:p>
                  </a:txBody>
                  <a:tcPr anchor="ctr"/>
                </a:tc>
                <a:tc>
                  <a:txBody>
                    <a:bodyPr/>
                    <a:lstStyle/>
                    <a:p>
                      <a:pPr algn="ctr"/>
                      <a:r>
                        <a:rPr lang="en-GB" sz="1400" dirty="0"/>
                        <a:t>16394</a:t>
                      </a:r>
                    </a:p>
                  </a:txBody>
                  <a:tcPr anchor="ctr"/>
                </a:tc>
                <a:extLst>
                  <a:ext uri="{0D108BD9-81ED-4DB2-BD59-A6C34878D82A}">
                    <a16:rowId xmlns:a16="http://schemas.microsoft.com/office/drawing/2014/main" val="2356458818"/>
                  </a:ext>
                </a:extLst>
              </a:tr>
              <a:tr h="370840">
                <a:tc>
                  <a:txBody>
                    <a:bodyPr/>
                    <a:lstStyle/>
                    <a:p>
                      <a:pPr algn="ctr"/>
                      <a:r>
                        <a:rPr lang="en-GB" sz="1400" dirty="0"/>
                        <a:t>Almost Sorted</a:t>
                      </a:r>
                    </a:p>
                  </a:txBody>
                  <a:tcPr anchor="ctr"/>
                </a:tc>
                <a:tc>
                  <a:txBody>
                    <a:bodyPr/>
                    <a:lstStyle/>
                    <a:p>
                      <a:pPr algn="ctr"/>
                      <a:r>
                        <a:rPr lang="en-GB" sz="1400" dirty="0"/>
                        <a:t>2.278</a:t>
                      </a:r>
                    </a:p>
                  </a:txBody>
                  <a:tcPr anchor="ctr"/>
                </a:tc>
                <a:tc>
                  <a:txBody>
                    <a:bodyPr/>
                    <a:lstStyle/>
                    <a:p>
                      <a:pPr algn="ctr"/>
                      <a:r>
                        <a:rPr lang="en-GB" sz="1400" dirty="0"/>
                        <a:t>2.522</a:t>
                      </a:r>
                    </a:p>
                  </a:txBody>
                  <a:tcPr anchor="ctr"/>
                </a:tc>
                <a:tc>
                  <a:txBody>
                    <a:bodyPr/>
                    <a:lstStyle/>
                    <a:p>
                      <a:pPr algn="ctr"/>
                      <a:r>
                        <a:rPr lang="en-GB" sz="1400" dirty="0"/>
                        <a:t>2.505</a:t>
                      </a:r>
                    </a:p>
                  </a:txBody>
                  <a:tcPr anchor="ctr"/>
                </a:tc>
                <a:tc>
                  <a:txBody>
                    <a:bodyPr/>
                    <a:lstStyle/>
                    <a:p>
                      <a:pPr algn="ctr"/>
                      <a:r>
                        <a:rPr lang="en-GB" sz="1400" dirty="0"/>
                        <a:t>2.539</a:t>
                      </a:r>
                    </a:p>
                  </a:txBody>
                  <a:tcPr anchor="ctr"/>
                </a:tc>
                <a:tc>
                  <a:txBody>
                    <a:bodyPr/>
                    <a:lstStyle/>
                    <a:p>
                      <a:pPr algn="ctr"/>
                      <a:r>
                        <a:rPr lang="en-GB" sz="1400" dirty="0"/>
                        <a:t>3.427</a:t>
                      </a:r>
                    </a:p>
                  </a:txBody>
                  <a:tcPr anchor="ctr"/>
                </a:tc>
                <a:tc>
                  <a:txBody>
                    <a:bodyPr/>
                    <a:lstStyle/>
                    <a:p>
                      <a:pPr algn="ctr"/>
                      <a:r>
                        <a:rPr lang="en-GB" sz="1400" dirty="0"/>
                        <a:t>4.028</a:t>
                      </a:r>
                    </a:p>
                  </a:txBody>
                  <a:tcPr anchor="ctr"/>
                </a:tc>
                <a:extLst>
                  <a:ext uri="{0D108BD9-81ED-4DB2-BD59-A6C34878D82A}">
                    <a16:rowId xmlns:a16="http://schemas.microsoft.com/office/drawing/2014/main" val="131643655"/>
                  </a:ext>
                </a:extLst>
              </a:tr>
              <a:tr h="370840">
                <a:tc>
                  <a:txBody>
                    <a:bodyPr/>
                    <a:lstStyle/>
                    <a:p>
                      <a:pPr algn="ctr"/>
                      <a:r>
                        <a:rPr lang="en-GB" sz="1400" dirty="0"/>
                        <a:t>Partitioned</a:t>
                      </a:r>
                    </a:p>
                  </a:txBody>
                  <a:tcPr anchor="ctr"/>
                </a:tc>
                <a:tc>
                  <a:txBody>
                    <a:bodyPr/>
                    <a:lstStyle/>
                    <a:p>
                      <a:pPr algn="ctr"/>
                      <a:r>
                        <a:rPr lang="en-GB" sz="1400" dirty="0"/>
                        <a:t>2.380</a:t>
                      </a:r>
                    </a:p>
                  </a:txBody>
                  <a:tcPr anchor="ctr"/>
                </a:tc>
                <a:tc>
                  <a:txBody>
                    <a:bodyPr/>
                    <a:lstStyle/>
                    <a:p>
                      <a:pPr algn="ctr"/>
                      <a:r>
                        <a:rPr lang="en-GB" sz="1400" dirty="0"/>
                        <a:t>2.473</a:t>
                      </a:r>
                    </a:p>
                  </a:txBody>
                  <a:tcPr anchor="ctr"/>
                </a:tc>
                <a:tc>
                  <a:txBody>
                    <a:bodyPr/>
                    <a:lstStyle/>
                    <a:p>
                      <a:pPr algn="ctr"/>
                      <a:r>
                        <a:rPr lang="en-GB" sz="1400" dirty="0"/>
                        <a:t>2.480</a:t>
                      </a:r>
                    </a:p>
                  </a:txBody>
                  <a:tcPr anchor="ctr"/>
                </a:tc>
                <a:tc>
                  <a:txBody>
                    <a:bodyPr/>
                    <a:lstStyle/>
                    <a:p>
                      <a:pPr algn="ctr"/>
                      <a:r>
                        <a:rPr lang="en-GB" sz="1400" dirty="0"/>
                        <a:t>2.527</a:t>
                      </a:r>
                    </a:p>
                  </a:txBody>
                  <a:tcPr anchor="ctr"/>
                </a:tc>
                <a:tc>
                  <a:txBody>
                    <a:bodyPr/>
                    <a:lstStyle/>
                    <a:p>
                      <a:pPr algn="ctr"/>
                      <a:r>
                        <a:rPr lang="en-GB" sz="1400" dirty="0"/>
                        <a:t>3.653</a:t>
                      </a:r>
                    </a:p>
                  </a:txBody>
                  <a:tcPr anchor="ctr"/>
                </a:tc>
                <a:tc>
                  <a:txBody>
                    <a:bodyPr/>
                    <a:lstStyle/>
                    <a:p>
                      <a:pPr algn="ctr"/>
                      <a:r>
                        <a:rPr lang="en-GB" sz="1400" dirty="0"/>
                        <a:t>4.062</a:t>
                      </a:r>
                    </a:p>
                  </a:txBody>
                  <a:tcPr anchor="ctr"/>
                </a:tc>
                <a:extLst>
                  <a:ext uri="{0D108BD9-81ED-4DB2-BD59-A6C34878D82A}">
                    <a16:rowId xmlns:a16="http://schemas.microsoft.com/office/drawing/2014/main" val="533291552"/>
                  </a:ext>
                </a:extLst>
              </a:tr>
              <a:tr h="370840">
                <a:tc>
                  <a:txBody>
                    <a:bodyPr/>
                    <a:lstStyle/>
                    <a:p>
                      <a:pPr algn="ctr"/>
                      <a:r>
                        <a:rPr lang="en-GB" sz="1400" dirty="0"/>
                        <a:t>Random</a:t>
                      </a:r>
                    </a:p>
                  </a:txBody>
                  <a:tcPr anchor="ctr"/>
                </a:tc>
                <a:tc>
                  <a:txBody>
                    <a:bodyPr/>
                    <a:lstStyle/>
                    <a:p>
                      <a:pPr algn="ctr"/>
                      <a:r>
                        <a:rPr lang="en-GB" sz="1400" dirty="0"/>
                        <a:t>2.569</a:t>
                      </a:r>
                    </a:p>
                  </a:txBody>
                  <a:tcPr anchor="ctr"/>
                </a:tc>
                <a:tc>
                  <a:txBody>
                    <a:bodyPr/>
                    <a:lstStyle/>
                    <a:p>
                      <a:pPr algn="ctr"/>
                      <a:r>
                        <a:rPr lang="en-GB" sz="1400" dirty="0"/>
                        <a:t>2.444</a:t>
                      </a:r>
                    </a:p>
                  </a:txBody>
                  <a:tcPr anchor="ctr"/>
                </a:tc>
                <a:tc>
                  <a:txBody>
                    <a:bodyPr/>
                    <a:lstStyle/>
                    <a:p>
                      <a:pPr algn="ctr"/>
                      <a:r>
                        <a:rPr lang="en-GB" sz="1400" dirty="0"/>
                        <a:t>2.593</a:t>
                      </a:r>
                    </a:p>
                  </a:txBody>
                  <a:tcPr anchor="ctr"/>
                </a:tc>
                <a:tc>
                  <a:txBody>
                    <a:bodyPr/>
                    <a:lstStyle/>
                    <a:p>
                      <a:pPr algn="ctr"/>
                      <a:r>
                        <a:rPr lang="en-GB" sz="1400" dirty="0"/>
                        <a:t>2.547</a:t>
                      </a:r>
                    </a:p>
                  </a:txBody>
                  <a:tcPr anchor="ctr"/>
                </a:tc>
                <a:tc>
                  <a:txBody>
                    <a:bodyPr/>
                    <a:lstStyle/>
                    <a:p>
                      <a:pPr algn="ctr"/>
                      <a:r>
                        <a:rPr lang="en-GB" sz="1400" dirty="0"/>
                        <a:t>3.228</a:t>
                      </a:r>
                    </a:p>
                  </a:txBody>
                  <a:tcPr anchor="ctr"/>
                </a:tc>
                <a:tc>
                  <a:txBody>
                    <a:bodyPr/>
                    <a:lstStyle/>
                    <a:p>
                      <a:pPr algn="ctr"/>
                      <a:r>
                        <a:rPr lang="en-GB" sz="1400" dirty="0"/>
                        <a:t>4.086</a:t>
                      </a:r>
                    </a:p>
                  </a:txBody>
                  <a:tcPr anchor="ctr"/>
                </a:tc>
                <a:extLst>
                  <a:ext uri="{0D108BD9-81ED-4DB2-BD59-A6C34878D82A}">
                    <a16:rowId xmlns:a16="http://schemas.microsoft.com/office/drawing/2014/main" val="588637596"/>
                  </a:ext>
                </a:extLst>
              </a:tr>
              <a:tr h="370840">
                <a:tc>
                  <a:txBody>
                    <a:bodyPr/>
                    <a:lstStyle/>
                    <a:p>
                      <a:pPr algn="ctr"/>
                      <a:r>
                        <a:rPr lang="en-GB" sz="1400" dirty="0"/>
                        <a:t>Worst Case</a:t>
                      </a:r>
                    </a:p>
                  </a:txBody>
                  <a:tcPr anchor="ctr"/>
                </a:tc>
                <a:tc>
                  <a:txBody>
                    <a:bodyPr/>
                    <a:lstStyle/>
                    <a:p>
                      <a:pPr algn="ctr"/>
                      <a:r>
                        <a:rPr lang="en-GB" sz="1400" dirty="0"/>
                        <a:t>2.545</a:t>
                      </a:r>
                    </a:p>
                  </a:txBody>
                  <a:tcPr anchor="ctr"/>
                </a:tc>
                <a:tc>
                  <a:txBody>
                    <a:bodyPr/>
                    <a:lstStyle/>
                    <a:p>
                      <a:pPr algn="ctr"/>
                      <a:r>
                        <a:rPr lang="en-GB" sz="1400" dirty="0"/>
                        <a:t>2.498</a:t>
                      </a:r>
                    </a:p>
                  </a:txBody>
                  <a:tcPr anchor="ctr"/>
                </a:tc>
                <a:tc>
                  <a:txBody>
                    <a:bodyPr/>
                    <a:lstStyle/>
                    <a:p>
                      <a:pPr algn="ctr"/>
                      <a:r>
                        <a:rPr lang="en-GB" sz="1400" dirty="0"/>
                        <a:t>2.509</a:t>
                      </a:r>
                    </a:p>
                  </a:txBody>
                  <a:tcPr anchor="ctr"/>
                </a:tc>
                <a:tc>
                  <a:txBody>
                    <a:bodyPr/>
                    <a:lstStyle/>
                    <a:p>
                      <a:pPr algn="ctr"/>
                      <a:r>
                        <a:rPr lang="en-GB" sz="1400" dirty="0"/>
                        <a:t>2.487</a:t>
                      </a:r>
                    </a:p>
                  </a:txBody>
                  <a:tcPr anchor="ctr"/>
                </a:tc>
                <a:tc>
                  <a:txBody>
                    <a:bodyPr/>
                    <a:lstStyle/>
                    <a:p>
                      <a:pPr algn="ctr"/>
                      <a:r>
                        <a:rPr lang="en-GB" sz="1400" dirty="0"/>
                        <a:t>3.682</a:t>
                      </a:r>
                    </a:p>
                  </a:txBody>
                  <a:tcPr anchor="ctr"/>
                </a:tc>
                <a:tc>
                  <a:txBody>
                    <a:bodyPr/>
                    <a:lstStyle/>
                    <a:p>
                      <a:pPr algn="ctr"/>
                      <a:r>
                        <a:rPr lang="en-GB" sz="1400" dirty="0"/>
                        <a:t>2.795</a:t>
                      </a:r>
                    </a:p>
                  </a:txBody>
                  <a:tcPr anchor="ctr"/>
                </a:tc>
                <a:extLst>
                  <a:ext uri="{0D108BD9-81ED-4DB2-BD59-A6C34878D82A}">
                    <a16:rowId xmlns:a16="http://schemas.microsoft.com/office/drawing/2014/main" val="1160511064"/>
                  </a:ext>
                </a:extLst>
              </a:tr>
            </a:tbl>
          </a:graphicData>
        </a:graphic>
      </p:graphicFrame>
    </p:spTree>
    <p:extLst>
      <p:ext uri="{BB962C8B-B14F-4D97-AF65-F5344CB8AC3E}">
        <p14:creationId xmlns:p14="http://schemas.microsoft.com/office/powerpoint/2010/main" val="191154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Report</a:t>
            </a:r>
          </a:p>
        </p:txBody>
      </p:sp>
      <p:sp>
        <p:nvSpPr>
          <p:cNvPr id="3" name="Content Placeholder 2"/>
          <p:cNvSpPr>
            <a:spLocks noGrp="1"/>
          </p:cNvSpPr>
          <p:nvPr>
            <p:ph idx="1"/>
          </p:nvPr>
        </p:nvSpPr>
        <p:spPr/>
        <p:txBody>
          <a:bodyPr/>
          <a:lstStyle/>
          <a:p>
            <a:r>
              <a:rPr lang="en-GB" dirty="0"/>
              <a:t>Once establishing that the numbers were pretty constant I turned down the number of cycles from 2048 to 512 so as I could actually get a detailed report on where the bottleneck's were. (leaving the averages at 2048 results in more than 2 hours worth of waiting on my laptop)</a:t>
            </a:r>
          </a:p>
        </p:txBody>
      </p:sp>
    </p:spTree>
    <p:extLst>
      <p:ext uri="{BB962C8B-B14F-4D97-AF65-F5344CB8AC3E}">
        <p14:creationId xmlns:p14="http://schemas.microsoft.com/office/powerpoint/2010/main" val="196497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411331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Hot path</a:t>
            </a:r>
          </a:p>
        </p:txBody>
      </p:sp>
      <p:pic>
        <p:nvPicPr>
          <p:cNvPr id="4" name="Content Placeholder 3"/>
          <p:cNvPicPr>
            <a:picLocks noGrp="1" noChangeAspect="1"/>
          </p:cNvPicPr>
          <p:nvPr>
            <p:ph idx="1"/>
          </p:nvPr>
        </p:nvPicPr>
        <p:blipFill>
          <a:blip r:embed="rId2"/>
          <a:stretch>
            <a:fillRect/>
          </a:stretch>
        </p:blipFill>
        <p:spPr>
          <a:xfrm>
            <a:off x="6803741" y="2545432"/>
            <a:ext cx="4067743" cy="2133898"/>
          </a:xfrm>
        </p:spPr>
      </p:pic>
      <p:sp>
        <p:nvSpPr>
          <p:cNvPr id="5" name="TextBox 4"/>
          <p:cNvSpPr txBox="1"/>
          <p:nvPr/>
        </p:nvSpPr>
        <p:spPr>
          <a:xfrm>
            <a:off x="1141413" y="1988841"/>
            <a:ext cx="4710747" cy="4247317"/>
          </a:xfrm>
          <a:prstGeom prst="rect">
            <a:avLst/>
          </a:prstGeom>
          <a:noFill/>
        </p:spPr>
        <p:txBody>
          <a:bodyPr wrap="square" rtlCol="0">
            <a:spAutoFit/>
          </a:bodyPr>
          <a:lstStyle/>
          <a:p>
            <a:r>
              <a:rPr lang="en-GB" dirty="0"/>
              <a:t>There were some odd discoveries when I checked the hottest lines in the programme </a:t>
            </a:r>
            <a:r>
              <a:rPr lang="en-GB" dirty="0" err="1"/>
              <a:t>eg</a:t>
            </a:r>
            <a:r>
              <a:rPr lang="en-GB" dirty="0"/>
              <a:t>:</a:t>
            </a:r>
            <a:br>
              <a:rPr lang="en-GB" dirty="0"/>
            </a:br>
            <a:br>
              <a:rPr lang="en-GB" dirty="0"/>
            </a:br>
            <a:r>
              <a:rPr lang="en-GB" dirty="0"/>
              <a:t>[</a:t>
            </a:r>
            <a:r>
              <a:rPr lang="en-GB" dirty="0" err="1"/>
              <a:t>i</a:t>
            </a:r>
            <a:r>
              <a:rPr lang="en-GB" dirty="0"/>
              <a:t> &lt; </a:t>
            </a:r>
            <a:r>
              <a:rPr lang="en-GB" dirty="0" err="1"/>
              <a:t>array.Length</a:t>
            </a:r>
            <a:r>
              <a:rPr lang="en-GB" dirty="0"/>
              <a:t>]</a:t>
            </a:r>
            <a:br>
              <a:rPr lang="en-GB" dirty="0"/>
            </a:br>
            <a:br>
              <a:rPr lang="en-GB" dirty="0"/>
            </a:br>
            <a:r>
              <a:rPr lang="en-GB" dirty="0"/>
              <a:t>I had not considered what tis property actually did, it would have to pull the length of the array from the stack and not the heap, so technically a slower form of access. To reduce this I could save off the length of the array before hand as in </a:t>
            </a:r>
            <a:br>
              <a:rPr lang="en-GB" dirty="0"/>
            </a:br>
            <a:br>
              <a:rPr lang="en-GB" dirty="0"/>
            </a:br>
            <a:r>
              <a:rPr lang="en-GB" dirty="0" err="1"/>
              <a:t>int</a:t>
            </a:r>
            <a:r>
              <a:rPr lang="en-GB" dirty="0"/>
              <a:t> length = </a:t>
            </a:r>
            <a:r>
              <a:rPr lang="en-GB" dirty="0" err="1"/>
              <a:t>array.Length</a:t>
            </a:r>
            <a:r>
              <a:rPr lang="en-GB" dirty="0"/>
              <a:t> </a:t>
            </a:r>
            <a:br>
              <a:rPr lang="en-GB" dirty="0"/>
            </a:br>
            <a:br>
              <a:rPr lang="en-GB" dirty="0"/>
            </a:br>
            <a:r>
              <a:rPr lang="en-GB" dirty="0"/>
              <a:t>This would save a slight amount of time as it wouldn't have to access the property each time.</a:t>
            </a:r>
          </a:p>
        </p:txBody>
      </p:sp>
    </p:spTree>
    <p:extLst>
      <p:ext uri="{BB962C8B-B14F-4D97-AF65-F5344CB8AC3E}">
        <p14:creationId xmlns:p14="http://schemas.microsoft.com/office/powerpoint/2010/main" val="3320848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2114</TotalTime>
  <Words>805</Words>
  <Application>Microsoft Office PowerPoint</Application>
  <PresentationFormat>Widescreen</PresentationFormat>
  <Paragraphs>138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Sorting algorithms</vt:lpstr>
      <vt:lpstr>The algorithms chosen</vt:lpstr>
      <vt:lpstr>The problem?</vt:lpstr>
      <vt:lpstr>Data structures</vt:lpstr>
      <vt:lpstr>The comparison</vt:lpstr>
      <vt:lpstr>The comparison (averages over 2048 cycles)</vt:lpstr>
      <vt:lpstr>The Report</vt:lpstr>
      <vt:lpstr>PowerPoint Presentation</vt:lpstr>
      <vt:lpstr>The Hot path</vt:lpstr>
      <vt:lpstr>The hot path</vt:lpstr>
      <vt:lpstr>The hot path</vt:lpstr>
      <vt:lpstr>The efficiency / complexity</vt:lpstr>
      <vt:lpstr>The efficiency / complexity</vt:lpstr>
      <vt:lpstr>The efficiency / complexity</vt:lpstr>
      <vt:lpstr>Conclusion and final points</vt:lpstr>
      <vt:lpstr>Conclusion and final points</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Scrachatron .</dc:creator>
  <cp:lastModifiedBy>Scrachatron .</cp:lastModifiedBy>
  <cp:revision>33</cp:revision>
  <dcterms:created xsi:type="dcterms:W3CDTF">2016-11-25T19:07:03Z</dcterms:created>
  <dcterms:modified xsi:type="dcterms:W3CDTF">2016-12-04T23:05:14Z</dcterms:modified>
</cp:coreProperties>
</file>