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31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4" r:id="rId12"/>
    <p:sldId id="493" r:id="rId13"/>
    <p:sldId id="495" r:id="rId14"/>
    <p:sldId id="496" r:id="rId15"/>
    <p:sldId id="436" r:id="rId16"/>
    <p:sldId id="437" r:id="rId17"/>
    <p:sldId id="444" r:id="rId18"/>
    <p:sldId id="441" r:id="rId19"/>
    <p:sldId id="445" r:id="rId20"/>
    <p:sldId id="455" r:id="rId21"/>
    <p:sldId id="446" r:id="rId22"/>
    <p:sldId id="456" r:id="rId23"/>
    <p:sldId id="497" r:id="rId24"/>
    <p:sldId id="447" r:id="rId25"/>
    <p:sldId id="460" r:id="rId26"/>
    <p:sldId id="461" r:id="rId27"/>
    <p:sldId id="462" r:id="rId28"/>
    <p:sldId id="463" r:id="rId2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D0D0D"/>
    <a:srgbClr val="B3FE6D"/>
    <a:srgbClr val="FFFE5F"/>
    <a:srgbClr val="FFFF66"/>
    <a:srgbClr val="D7E4BD"/>
    <a:srgbClr val="FFFF00"/>
    <a:srgbClr val="FFFFFF"/>
    <a:srgbClr val="432003"/>
    <a:srgbClr val="293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855" autoAdjust="0"/>
  </p:normalViewPr>
  <p:slideViewPr>
    <p:cSldViewPr>
      <p:cViewPr varScale="1">
        <p:scale>
          <a:sx n="71" d="100"/>
          <a:sy n="71" d="100"/>
        </p:scale>
        <p:origin x="15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E92F-6F75-4D2E-B8AA-A5A0B5F646E1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E3564-A7AC-451B-9B17-8A22063679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28D597E-499F-4EE3-A15C-E6C113E23683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08CCA3EA-F245-454D-A468-316D516C7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2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2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01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31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3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4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17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95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84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1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27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 y  changes based on independent variables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Dimensions   all the possible states of the independent variables</a:t>
            </a:r>
          </a:p>
          <a:p>
            <a:r>
              <a:rPr lang="en-US" baseline="0" dirty="0" smtClean="0">
                <a:sym typeface="Wingdings" panose="05000000000000000000" pitchFamily="2" charset="2"/>
              </a:rPr>
              <a:t>Measures  all the possible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3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6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5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37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4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9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A3EA-F245-454D-A468-316D516C7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505200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3276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71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BA0237A-8BA4-4DDB-9103-6516D776D9EB}" type="datetimeFigureOut">
              <a:rPr lang="en-US" smtClean="0"/>
              <a:pPr/>
              <a:t>9/4/2014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D7FA852-5CA3-4CE9-B333-6BDAF80882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Data Models (part 1)</a:t>
            </a:r>
            <a:br>
              <a:rPr lang="en-US" sz="3100" dirty="0" smtClean="0"/>
            </a:br>
            <a:r>
              <a:rPr lang="en-US" sz="3100" dirty="0" smtClean="0"/>
              <a:t>SI649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Eytan Adar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http://si649.cond.org +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CTools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 b="40000"/>
          <a:stretch>
            <a:fillRect/>
          </a:stretch>
        </p:blipFill>
        <p:spPr bwMode="auto">
          <a:xfrm>
            <a:off x="0" y="9144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33400" y="0"/>
            <a:ext cx="132588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</a:rPr>
              <a:t>Do Not Fuck With Graphic Designers</a:t>
            </a:r>
          </a:p>
          <a:p>
            <a:r>
              <a:rPr lang="en-US" sz="1400" i="1" dirty="0" smtClean="0">
                <a:solidFill>
                  <a:schemeClr val="bg1"/>
                </a:solidFill>
              </a:rPr>
              <a:t>Robert Palmer</a:t>
            </a:r>
          </a:p>
          <a:p>
            <a:r>
              <a:rPr lang="en-US" sz="1400" i="1" dirty="0" smtClean="0">
                <a:solidFill>
                  <a:schemeClr val="bg1"/>
                </a:solidFill>
              </a:rPr>
              <a:t>http://www.flickr.com/photos/robertpalmer/3743826461/</a:t>
            </a: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endParaRPr lang="en-US" sz="1400" i="1" dirty="0" smtClean="0">
              <a:solidFill>
                <a:schemeClr val="bg1"/>
              </a:solidFill>
            </a:endParaRPr>
          </a:p>
          <a:p>
            <a:r>
              <a:rPr lang="en-US" sz="1400" i="1" dirty="0" smtClean="0">
                <a:solidFill>
                  <a:schemeClr val="bg1"/>
                </a:solidFill>
              </a:rPr>
              <a:t>See also: http://infosthetics.com/archives/2010/01/chart_wars_the_political_power_of_data_visualization.html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5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skill we will develop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Identify the job, and job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Identify the visual comparisons that enable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Identify the best visual encoding/idioms that support those comparisons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Identify the best way to implement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72000"/>
            <a:ext cx="57023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9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66" y="2342444"/>
            <a:ext cx="4989513" cy="177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1055" y="4243779"/>
            <a:ext cx="161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Munzner</a:t>
            </a:r>
            <a:r>
              <a:rPr lang="en-US" dirty="0" smtClean="0">
                <a:solidFill>
                  <a:srgbClr val="FFFFFF"/>
                </a:solidFill>
              </a:rPr>
              <a:t>, 2009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26899" y="0"/>
            <a:ext cx="5217101" cy="6858000"/>
            <a:chOff x="3926899" y="0"/>
            <a:chExt cx="52171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0523" y="0"/>
              <a:ext cx="3133477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26899" y="6343512"/>
              <a:ext cx="189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Meyer et al.,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9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26899" y="0"/>
            <a:ext cx="5217101" cy="6858000"/>
            <a:chOff x="3926899" y="0"/>
            <a:chExt cx="52171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0523" y="0"/>
              <a:ext cx="3133477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26899" y="6343512"/>
              <a:ext cx="189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Meyer et al.,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5800812" y="1524000"/>
            <a:ext cx="3552898" cy="25908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26899" y="0"/>
            <a:ext cx="5217101" cy="6858000"/>
            <a:chOff x="3926899" y="0"/>
            <a:chExt cx="5217101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0523" y="0"/>
              <a:ext cx="3133477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926899" y="6343512"/>
              <a:ext cx="1892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</a:rPr>
                <a:t>Meyer et al., 2013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Freeform 22"/>
          <p:cNvSpPr/>
          <p:nvPr/>
        </p:nvSpPr>
        <p:spPr>
          <a:xfrm>
            <a:off x="1141003" y="1694329"/>
            <a:ext cx="1319809" cy="3724836"/>
          </a:xfrm>
          <a:custGeom>
            <a:avLst/>
            <a:gdLst>
              <a:gd name="connsiteX0" fmla="*/ 1319809 w 1319809"/>
              <a:gd name="connsiteY0" fmla="*/ 0 h 3724836"/>
              <a:gd name="connsiteX1" fmla="*/ 297832 w 1319809"/>
              <a:gd name="connsiteY1" fmla="*/ 524436 h 3724836"/>
              <a:gd name="connsiteX2" fmla="*/ 15444 w 1319809"/>
              <a:gd name="connsiteY2" fmla="*/ 1116106 h 3724836"/>
              <a:gd name="connsiteX3" fmla="*/ 176809 w 1319809"/>
              <a:gd name="connsiteY3" fmla="*/ 3160059 h 3724836"/>
              <a:gd name="connsiteX4" fmla="*/ 1319809 w 1319809"/>
              <a:gd name="connsiteY4" fmla="*/ 3724836 h 372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9809" h="3724836">
                <a:moveTo>
                  <a:pt x="1319809" y="0"/>
                </a:moveTo>
                <a:cubicBezTo>
                  <a:pt x="917517" y="169209"/>
                  <a:pt x="515226" y="338418"/>
                  <a:pt x="297832" y="524436"/>
                </a:cubicBezTo>
                <a:cubicBezTo>
                  <a:pt x="80438" y="710454"/>
                  <a:pt x="35614" y="676836"/>
                  <a:pt x="15444" y="1116106"/>
                </a:cubicBezTo>
                <a:cubicBezTo>
                  <a:pt x="-4726" y="1555376"/>
                  <a:pt x="-40585" y="2725271"/>
                  <a:pt x="176809" y="3160059"/>
                </a:cubicBezTo>
                <a:cubicBezTo>
                  <a:pt x="394203" y="3594847"/>
                  <a:pt x="1319809" y="3724836"/>
                  <a:pt x="1319809" y="3724836"/>
                </a:cubicBezTo>
              </a:path>
            </a:pathLst>
          </a:custGeom>
          <a:noFill/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1867" y="2819400"/>
            <a:ext cx="3429000" cy="1295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mapping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noProof="0" dirty="0" smtClean="0">
                <a:solidFill>
                  <a:schemeClr val="bg1"/>
                </a:solidFill>
              </a:rPr>
              <a:t>Visual encoding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</a:t>
            </a:r>
            <a:r>
              <a:rPr kumimoji="0" lang="en-US" sz="2000" b="0" i="0" u="none" strike="noStrike" kern="1200" cap="none" spc="0" normalizeH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metaphor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05170" y="76199"/>
            <a:ext cx="3819431" cy="4745482"/>
            <a:chOff x="2505170" y="76199"/>
            <a:chExt cx="3819431" cy="4745482"/>
          </a:xfrm>
        </p:grpSpPr>
        <p:cxnSp>
          <p:nvCxnSpPr>
            <p:cNvPr id="16" name="Straight Connector 15"/>
            <p:cNvCxnSpPr/>
            <p:nvPr/>
          </p:nvCxnSpPr>
          <p:spPr>
            <a:xfrm flipH="1" flipV="1">
              <a:off x="5553170" y="685800"/>
              <a:ext cx="771430" cy="129540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5334000" y="3124200"/>
              <a:ext cx="990601" cy="86970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2505170" y="76199"/>
              <a:ext cx="3048000" cy="3223649"/>
            </a:xfrm>
            <a:prstGeom prst="roundRect">
              <a:avLst/>
            </a:prstGeom>
            <a:solidFill>
              <a:srgbClr val="FFFE5F"/>
            </a:solidFill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682544" y="295718"/>
              <a:ext cx="3048000" cy="4525963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Task</a:t>
              </a:r>
            </a:p>
            <a:p>
              <a:pPr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accent1">
                      <a:lumMod val="75000"/>
                    </a:schemeClr>
                  </a:solidFill>
                </a:rPr>
                <a:t>Data</a:t>
              </a:r>
            </a:p>
            <a:p>
              <a:r>
                <a:rPr lang="en-US" sz="2000" dirty="0" smtClean="0">
                  <a:solidFill>
                    <a:srgbClr val="0D0D0D"/>
                  </a:solidFill>
                </a:rPr>
                <a:t>Count</a:t>
              </a:r>
            </a:p>
            <a:p>
              <a:r>
                <a:rPr lang="en-US" sz="2000" dirty="0" smtClean="0">
                  <a:solidFill>
                    <a:srgbClr val="0D0D0D"/>
                  </a:solidFill>
                </a:rPr>
                <a:t>Abstract type</a:t>
              </a:r>
            </a:p>
            <a:p>
              <a:pPr>
                <a:buFont typeface="Arial" pitchFamily="34" charset="0"/>
                <a:buNone/>
              </a:pPr>
              <a:r>
                <a:rPr lang="en-US" sz="2000" dirty="0" smtClean="0">
                  <a:solidFill>
                    <a:srgbClr val="0D0D0D"/>
                  </a:solidFill>
                </a:rPr>
                <a:t>	(nominal, ordinal, etc.)</a:t>
              </a:r>
            </a:p>
            <a:p>
              <a:r>
                <a:rPr lang="en-US" sz="2000" dirty="0" smtClean="0">
                  <a:solidFill>
                    <a:srgbClr val="0D0D0D"/>
                  </a:solidFill>
                </a:rPr>
                <a:t>Physical type </a:t>
              </a:r>
            </a:p>
            <a:p>
              <a:pPr>
                <a:buFont typeface="Arial" pitchFamily="34" charset="0"/>
                <a:buNone/>
              </a:pPr>
              <a:r>
                <a:rPr lang="en-US" sz="2000" dirty="0" smtClean="0">
                  <a:solidFill>
                    <a:srgbClr val="0D0D0D"/>
                  </a:solidFill>
                </a:rPr>
                <a:t>	(</a:t>
              </a:r>
              <a:r>
                <a:rPr lang="en-US" sz="2000" dirty="0" err="1" smtClean="0">
                  <a:solidFill>
                    <a:srgbClr val="0D0D0D"/>
                  </a:solidFill>
                </a:rPr>
                <a:t>int</a:t>
              </a:r>
              <a:r>
                <a:rPr lang="en-US" sz="2000" dirty="0" smtClean="0">
                  <a:solidFill>
                    <a:srgbClr val="0D0D0D"/>
                  </a:solidFill>
                </a:rPr>
                <a:t>, float, etc.)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77688" y="3703637"/>
            <a:ext cx="3823112" cy="4525963"/>
            <a:chOff x="2577688" y="3703637"/>
            <a:chExt cx="3823112" cy="4525963"/>
          </a:xfrm>
        </p:grpSpPr>
        <p:cxnSp>
          <p:nvCxnSpPr>
            <p:cNvPr id="22" name="Straight Connector 21"/>
            <p:cNvCxnSpPr/>
            <p:nvPr/>
          </p:nvCxnSpPr>
          <p:spPr>
            <a:xfrm flipH="1">
              <a:off x="5527557" y="4953000"/>
              <a:ext cx="873243" cy="898046"/>
            </a:xfrm>
            <a:prstGeom prst="line">
              <a:avLst/>
            </a:prstGeom>
            <a:ln w="571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577688" y="3703637"/>
              <a:ext cx="3823112" cy="4525963"/>
              <a:chOff x="2577688" y="3703637"/>
              <a:chExt cx="3823112" cy="4525963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>
                <a:off x="5527557" y="3703637"/>
                <a:ext cx="873243" cy="625578"/>
              </a:xfrm>
              <a:prstGeom prst="line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ounded Rectangle 13"/>
              <p:cNvSpPr/>
              <p:nvPr/>
            </p:nvSpPr>
            <p:spPr>
              <a:xfrm>
                <a:off x="2577688" y="4114800"/>
                <a:ext cx="3048000" cy="1824924"/>
              </a:xfrm>
              <a:prstGeom prst="roundRect">
                <a:avLst/>
              </a:prstGeom>
              <a:solidFill>
                <a:srgbClr val="B3FE6D"/>
              </a:solidFill>
              <a:ln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2895600" y="3703637"/>
                <a:ext cx="34290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Mark/Image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noProof="0" dirty="0" smtClean="0"/>
                  <a:t>Count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lang="en-US" sz="2000" noProof="0" dirty="0" smtClean="0"/>
                  <a:t>Visual channel</a:t>
                </a:r>
              </a:p>
              <a:p>
                <a:pPr marL="342900" indent="-342900">
                  <a:spcBef>
                    <a:spcPct val="20000"/>
                  </a:spcBef>
                  <a:buFont typeface="Arial" pitchFamily="34" charset="0"/>
                  <a:buChar char="•"/>
                </a:pPr>
                <a:r>
                  <a:rPr kumimoji="0" lang="en-US" sz="2000" b="0" i="0" u="none" strike="noStrike" kern="1200" cap="none" spc="0" normalizeH="0" baseline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Retinal</a:t>
                </a:r>
                <a:r>
                  <a:rPr kumimoji="0" lang="en-US" sz="2000" b="0" i="0" u="none" strike="noStrike" kern="1200" cap="none" spc="0" normalizeH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Variables</a:t>
                </a:r>
                <a:endPara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9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+ Information</a:t>
            </a:r>
          </a:p>
          <a:p>
            <a:r>
              <a:rPr lang="en-US" dirty="0" smtClean="0"/>
              <a:t>Images + Marks</a:t>
            </a:r>
          </a:p>
          <a:p>
            <a:r>
              <a:rPr lang="en-US" dirty="0" smtClean="0"/>
              <a:t>Well designed encodings (part 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tour of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</a:p>
          <a:p>
            <a:pPr lvl="1"/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Statistical</a:t>
            </a:r>
          </a:p>
          <a:p>
            <a:pPr lvl="1"/>
            <a:r>
              <a:rPr lang="en-US" dirty="0" smtClean="0"/>
              <a:t>Cube</a:t>
            </a:r>
          </a:p>
          <a:p>
            <a:r>
              <a:rPr lang="en-US" dirty="0" smtClean="0"/>
              <a:t>Taxonomies of Data</a:t>
            </a:r>
          </a:p>
          <a:p>
            <a:r>
              <a:rPr lang="en-US" dirty="0" smtClean="0"/>
              <a:t>Attributes of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D0D0D"/>
                </a:solidFill>
              </a:rPr>
              <a:t>But the line is fuzzy</a:t>
            </a:r>
            <a:endParaRPr lang="en-US" dirty="0">
              <a:solidFill>
                <a:srgbClr val="0D0D0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Models vs. Conceptual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1D</a:t>
            </a:r>
          </a:p>
          <a:p>
            <a:r>
              <a:rPr lang="en-US" dirty="0" smtClean="0"/>
              <a:t>1D</a:t>
            </a:r>
          </a:p>
          <a:p>
            <a:r>
              <a:rPr lang="en-US" dirty="0" smtClean="0"/>
              <a:t>3D</a:t>
            </a:r>
          </a:p>
          <a:p>
            <a:endParaRPr lang="en-US" dirty="0" smtClean="0"/>
          </a:p>
          <a:p>
            <a:r>
              <a:rPr lang="en-US" dirty="0" smtClean="0"/>
              <a:t>Low level descriptions</a:t>
            </a:r>
          </a:p>
          <a:p>
            <a:pPr lvl="1"/>
            <a:r>
              <a:rPr lang="en-US" dirty="0" smtClean="0"/>
              <a:t>Math: Sets with operations on them</a:t>
            </a:r>
          </a:p>
          <a:p>
            <a:pPr lvl="1"/>
            <a:r>
              <a:rPr lang="en-US" dirty="0" smtClean="0"/>
              <a:t>Example: integers with </a:t>
            </a:r>
            <a:r>
              <a:rPr lang="en-US" b="1" dirty="0" smtClean="0"/>
              <a:t>+</a:t>
            </a:r>
            <a:r>
              <a:rPr lang="en-US" dirty="0" smtClean="0"/>
              <a:t> and </a:t>
            </a:r>
            <a:r>
              <a:rPr lang="en-US" b="1" dirty="0" smtClean="0"/>
              <a:t>×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r>
              <a:rPr lang="en-US" dirty="0" smtClean="0"/>
              <a:t>Temperature</a:t>
            </a:r>
          </a:p>
          <a:p>
            <a:r>
              <a:rPr lang="en-US" dirty="0" smtClean="0"/>
              <a:t>Space</a:t>
            </a:r>
          </a:p>
          <a:p>
            <a:endParaRPr lang="en-US" dirty="0" smtClean="0"/>
          </a:p>
          <a:p>
            <a:r>
              <a:rPr lang="en-US" dirty="0" smtClean="0"/>
              <a:t>Mental constructions</a:t>
            </a:r>
          </a:p>
          <a:p>
            <a:pPr lvl="1"/>
            <a:r>
              <a:rPr lang="en-US" dirty="0" smtClean="0"/>
              <a:t>Include semantics and support reasoning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95400" y="2438400"/>
            <a:ext cx="513230" cy="0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95400" y="2819400"/>
            <a:ext cx="513230" cy="0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275230" y="3061824"/>
            <a:ext cx="533400" cy="609600"/>
            <a:chOff x="2362200" y="2971800"/>
            <a:chExt cx="533400" cy="60960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590800" y="2971800"/>
              <a:ext cx="0" cy="38100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362200" y="3365314"/>
              <a:ext cx="251012" cy="21608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590800" y="3359058"/>
              <a:ext cx="304800" cy="6256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23412" r="68387" b="50488"/>
          <a:stretch/>
        </p:blipFill>
        <p:spPr>
          <a:xfrm rot="5400000">
            <a:off x="422065" y="5455233"/>
            <a:ext cx="990600" cy="17899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r="68387" b="76044"/>
          <a:stretch/>
        </p:blipFill>
        <p:spPr>
          <a:xfrm rot="5400000">
            <a:off x="7813783" y="5528717"/>
            <a:ext cx="990600" cy="1642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Records are fixed length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/>
              <a:t>Relation is schema (metadata) and table of data (i.e., tuples</a:t>
            </a:r>
            <a:r>
              <a:rPr lang="en-US" dirty="0" smtClean="0"/>
              <a:t>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Database </a:t>
            </a:r>
            <a:r>
              <a:rPr lang="en-US" dirty="0"/>
              <a:t>is a collection of </a:t>
            </a:r>
            <a:r>
              <a:rPr lang="en-US" dirty="0" smtClean="0"/>
              <a:t>relations</a:t>
            </a:r>
            <a:endParaRPr lang="en-US" dirty="0"/>
          </a:p>
          <a:p>
            <a:r>
              <a:rPr lang="en-US" dirty="0" smtClean="0"/>
              <a:t>Columns (attributes) have a domain (type)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4572000"/>
          <a:ext cx="7086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Employee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hired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525531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Sally</a:t>
                      </a:r>
                      <a:r>
                        <a:rPr lang="en-US" baseline="0" dirty="0" smtClean="0"/>
                        <a:t> Jenkins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1/2/2008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324234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 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3/5/2009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231144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 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5/9/1997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223423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Saget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9/27/2005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0695" y="4876800"/>
            <a:ext cx="97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Tuple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4495800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Schema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556876">
            <a:off x="4243873" y="4102075"/>
            <a:ext cx="99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 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556876">
            <a:off x="5470730" y="4104947"/>
            <a:ext cx="112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Integer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556876">
            <a:off x="7122578" y="4104947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Date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sym typeface="Wingdings" pitchFamily="2" charset="2"/>
              </a:rPr>
              <a:t>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Last time…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 [</a:t>
            </a:r>
            <a:r>
              <a:rPr lang="en-US" dirty="0" err="1" smtClean="0"/>
              <a:t>codd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transformed through SQL</a:t>
            </a:r>
          </a:p>
          <a:p>
            <a:pPr lvl="1"/>
            <a:r>
              <a:rPr lang="en-US" dirty="0" smtClean="0"/>
              <a:t>Selection (SELECT)</a:t>
            </a:r>
          </a:p>
          <a:p>
            <a:pPr lvl="1"/>
            <a:r>
              <a:rPr lang="en-US" dirty="0" smtClean="0"/>
              <a:t>Projection (WHERE)</a:t>
            </a:r>
          </a:p>
          <a:p>
            <a:pPr lvl="1"/>
            <a:r>
              <a:rPr lang="en-US" dirty="0" smtClean="0"/>
              <a:t>Sorting (ORDER BY)</a:t>
            </a:r>
          </a:p>
          <a:p>
            <a:pPr lvl="1"/>
            <a:r>
              <a:rPr lang="en-US" dirty="0" smtClean="0"/>
              <a:t>Aggregation (GROUP BY)</a:t>
            </a:r>
          </a:p>
          <a:p>
            <a:pPr lvl="1"/>
            <a:r>
              <a:rPr lang="en-US" dirty="0" smtClean="0"/>
              <a:t>Set operations (UNION,…)</a:t>
            </a:r>
          </a:p>
          <a:p>
            <a:pPr lvl="1"/>
            <a:r>
              <a:rPr lang="en-US" dirty="0" smtClean="0"/>
              <a:t>Join (INNER JOIN)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or measurements</a:t>
            </a:r>
          </a:p>
          <a:p>
            <a:r>
              <a:rPr lang="en-US" dirty="0" smtClean="0"/>
              <a:t>Categories or factors or dimensions</a:t>
            </a:r>
          </a:p>
          <a:p>
            <a:r>
              <a:rPr lang="en-US" dirty="0" smtClean="0"/>
              <a:t>Observations or cases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733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Placebo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450mg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August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Generally trying to model systems</a:t>
            </a:r>
          </a:p>
          <a:p>
            <a:pPr lvl="1"/>
            <a:r>
              <a:rPr lang="en-US" dirty="0" smtClean="0"/>
              <a:t>Independent versus Dependent</a:t>
            </a:r>
          </a:p>
          <a:p>
            <a:pPr lvl="2"/>
            <a:r>
              <a:rPr lang="en-US" dirty="0" smtClean="0"/>
              <a:t>Example: y= f(</a:t>
            </a:r>
            <a:r>
              <a:rPr lang="en-US" dirty="0" err="1" smtClean="0"/>
              <a:t>x,a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Dimensions: domain(x) </a:t>
            </a:r>
            <a:r>
              <a:rPr lang="en-US" b="1" dirty="0" smtClean="0"/>
              <a:t>×</a:t>
            </a:r>
            <a:r>
              <a:rPr lang="en-US" dirty="0" smtClean="0"/>
              <a:t> domain(a)</a:t>
            </a:r>
          </a:p>
          <a:p>
            <a:pPr lvl="2"/>
            <a:r>
              <a:rPr lang="en-US" dirty="0" smtClean="0"/>
              <a:t>Measures: range(y)</a:t>
            </a:r>
          </a:p>
          <a:p>
            <a:r>
              <a:rPr lang="en-US" dirty="0" smtClean="0"/>
              <a:t>Dimensions: discrete variables describing data (dates, categories, etc.)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indep</a:t>
            </a:r>
            <a:r>
              <a:rPr lang="en-US" dirty="0" smtClean="0">
                <a:sym typeface="Wingdings" pitchFamily="2" charset="2"/>
              </a:rPr>
              <a:t>. variables</a:t>
            </a:r>
          </a:p>
          <a:p>
            <a:r>
              <a:rPr lang="en-US" dirty="0" smtClean="0">
                <a:sym typeface="Wingdings" pitchFamily="2" charset="2"/>
              </a:rPr>
              <a:t>Measures: values that can be aggregated  dependent variables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125271"/>
              </p:ext>
            </p:extLst>
          </p:nvPr>
        </p:nvGraphicFramePr>
        <p:xfrm>
          <a:off x="5791200" y="2514600"/>
          <a:ext cx="304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A=15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A=20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B=16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B=23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04840"/>
              </p:ext>
            </p:extLst>
          </p:nvPr>
        </p:nvGraphicFramePr>
        <p:xfrm>
          <a:off x="6553200" y="2514600"/>
          <a:ext cx="228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A=10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A=15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A=20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3999"/>
            <a:ext cx="52578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I have two drugs A and B that I can adjust (independent variables)</a:t>
            </a:r>
          </a:p>
          <a:p>
            <a:r>
              <a:rPr lang="en-US" sz="2000" dirty="0" smtClean="0"/>
              <a:t>I can measure the impact on your white blood cells C (dependent variable)</a:t>
            </a:r>
          </a:p>
          <a:p>
            <a:pPr marL="457200" lvl="1" indent="0">
              <a:buNone/>
            </a:pPr>
            <a:r>
              <a:rPr lang="en-US" sz="1600" dirty="0" smtClean="0"/>
              <a:t>		</a:t>
            </a:r>
            <a:r>
              <a:rPr lang="en-US" sz="2000" dirty="0" smtClean="0"/>
              <a:t>C = f(A,B)</a:t>
            </a:r>
          </a:p>
          <a:p>
            <a:r>
              <a:rPr lang="en-US" sz="2000" dirty="0" smtClean="0"/>
              <a:t>The possible dosage for A is 10,15 or 20 Mg</a:t>
            </a:r>
          </a:p>
          <a:p>
            <a:r>
              <a:rPr lang="en-US" sz="2000" dirty="0" smtClean="0"/>
              <a:t>The possible dosage for B is 16 or 23 Mg</a:t>
            </a:r>
          </a:p>
          <a:p>
            <a:r>
              <a:rPr lang="en-US" sz="2000" dirty="0" smtClean="0"/>
              <a:t>There are 6 possible combinations of A and B</a:t>
            </a:r>
          </a:p>
          <a:p>
            <a:pPr lvl="1"/>
            <a:r>
              <a:rPr lang="en-US" sz="2000" i="1" dirty="0" smtClean="0"/>
              <a:t>domain</a:t>
            </a:r>
          </a:p>
          <a:p>
            <a:r>
              <a:rPr lang="en-US" sz="2000" dirty="0" smtClean="0"/>
              <a:t>Your white blood cell count can </a:t>
            </a:r>
            <a:r>
              <a:rPr lang="en-US" sz="2000" i="1" dirty="0" smtClean="0"/>
              <a:t>range</a:t>
            </a:r>
            <a:r>
              <a:rPr lang="en-US" sz="2000" dirty="0" smtClean="0"/>
              <a:t> from 3.5 – 10.5 billion cells/L</a:t>
            </a:r>
          </a:p>
          <a:p>
            <a:pPr lvl="1"/>
            <a:r>
              <a:rPr lang="en-US" sz="2000" i="1" dirty="0" smtClean="0"/>
              <a:t>measure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28249"/>
              </p:ext>
            </p:extLst>
          </p:nvPr>
        </p:nvGraphicFramePr>
        <p:xfrm>
          <a:off x="5791200" y="2514600"/>
          <a:ext cx="304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A=15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A=20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B=16</a:t>
                      </a:r>
                      <a:endParaRPr lang="en-US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20,16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B=23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20,23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553200" y="2819400"/>
            <a:ext cx="2286000" cy="1152247"/>
            <a:chOff x="6172200" y="2819400"/>
            <a:chExt cx="2286000" cy="1152247"/>
          </a:xfrm>
        </p:grpSpPr>
        <p:sp>
          <p:nvSpPr>
            <p:cNvPr id="8" name="Rounded Rectangle 7"/>
            <p:cNvSpPr/>
            <p:nvPr/>
          </p:nvSpPr>
          <p:spPr>
            <a:xfrm>
              <a:off x="6172200" y="2819400"/>
              <a:ext cx="2286000" cy="838200"/>
            </a:xfrm>
            <a:prstGeom prst="roundRect">
              <a:avLst/>
            </a:prstGeom>
            <a:solidFill>
              <a:srgbClr val="F79646">
                <a:alpha val="38039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1232" y="3602315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domain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94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447800"/>
            <a:ext cx="91440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7950" y="1824038"/>
            <a:ext cx="38481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629400" y="6519446"/>
            <a:ext cx="1794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Adapted from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Heer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534191"/>
            <a:ext cx="9144000" cy="3323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the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343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Rolling-up: grouping along desired dimension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year, age, sum(people)</a:t>
            </a:r>
          </a:p>
          <a:p>
            <a:pPr>
              <a:buNone/>
            </a:pPr>
            <a:r>
              <a:rPr lang="en-US" dirty="0" smtClean="0"/>
              <a:t>FROM census</a:t>
            </a:r>
          </a:p>
          <a:p>
            <a:pPr>
              <a:buNone/>
            </a:pPr>
            <a:r>
              <a:rPr lang="en-US" dirty="0" smtClean="0"/>
              <a:t>GROUP BY year, age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45" y="3534191"/>
            <a:ext cx="5866667" cy="33238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38712" y="6519446"/>
            <a:ext cx="1794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Adapted from </a:t>
            </a:r>
            <a:r>
              <a:rPr lang="en-US" sz="1600" dirty="0" err="1" smtClean="0"/>
              <a:t>Heer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385982" y="3609179"/>
            <a:ext cx="2952730" cy="30492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62"/>
          <a:stretch>
            <a:fillRect/>
          </a:stretch>
        </p:blipFill>
        <p:spPr bwMode="auto">
          <a:xfrm>
            <a:off x="1676400" y="1524000"/>
            <a:ext cx="58674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24600" y="6519446"/>
            <a:ext cx="1794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Adapted from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Heer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the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Drill-down: split into more dimensions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year,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age</a:t>
            </a:r>
            <a:r>
              <a:rPr lang="en-US" dirty="0" smtClean="0"/>
              <a:t>, </a:t>
            </a:r>
            <a:r>
              <a:rPr lang="en-US" dirty="0" err="1" smtClean="0"/>
              <a:t>marital_status</a:t>
            </a:r>
            <a:r>
              <a:rPr lang="en-US" dirty="0" smtClean="0"/>
              <a:t>, sum(people)</a:t>
            </a:r>
          </a:p>
          <a:p>
            <a:pPr>
              <a:buNone/>
            </a:pPr>
            <a:r>
              <a:rPr lang="en-US" dirty="0" smtClean="0"/>
              <a:t>FROM census</a:t>
            </a:r>
          </a:p>
          <a:p>
            <a:pPr>
              <a:buNone/>
            </a:pPr>
            <a:r>
              <a:rPr lang="en-US" dirty="0" smtClean="0"/>
              <a:t>GROUP BY year, 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age</a:t>
            </a:r>
            <a:r>
              <a:rPr lang="en-US" dirty="0" smtClean="0"/>
              <a:t>, </a:t>
            </a:r>
            <a:r>
              <a:rPr lang="en-US" dirty="0" err="1" smtClean="0"/>
              <a:t>marital_status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6519446"/>
            <a:ext cx="1794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Adapted from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Heer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47800"/>
            <a:ext cx="91440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162"/>
          <a:stretch>
            <a:fillRect/>
          </a:stretch>
        </p:blipFill>
        <p:spPr bwMode="auto">
          <a:xfrm>
            <a:off x="1676400" y="1524000"/>
            <a:ext cx="58674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91000" y="1905000"/>
            <a:ext cx="1905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Roll Up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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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Drill Down</a:t>
            </a:r>
          </a:p>
          <a:p>
            <a:pPr algn="ctr"/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6519446"/>
            <a:ext cx="1794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Adapted from </a:t>
            </a:r>
            <a:r>
              <a:rPr lang="en-US" sz="16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Heer</a:t>
            </a:r>
            <a:endParaRPr lang="en-US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 descr="http://upload.wikimedia.org/wikipedia/commons/a/a1/Playfair_piechar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5189"/>
            <a:ext cx="9144000" cy="5114611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381000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bg1"/>
                </a:solidFill>
              </a:rPr>
              <a:t>Some history: </a:t>
            </a:r>
            <a:r>
              <a:rPr lang="en-US" sz="1600" i="1" dirty="0" err="1" smtClean="0">
                <a:solidFill>
                  <a:schemeClr val="bg1"/>
                </a:solidFill>
              </a:rPr>
              <a:t>Playfair</a:t>
            </a:r>
            <a:r>
              <a:rPr lang="en-US" sz="1600" i="1" dirty="0" smtClean="0">
                <a:solidFill>
                  <a:schemeClr val="bg1"/>
                </a:solidFill>
              </a:rPr>
              <a:t>, 1786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5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examples…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76400" y="1447800"/>
          <a:ext cx="6110328" cy="4978402"/>
        </p:xfrm>
        <a:graphic>
          <a:graphicData uri="http://schemas.openxmlformats.org/drawingml/2006/table">
            <a:tbl>
              <a:tblPr/>
              <a:tblGrid>
                <a:gridCol w="763791"/>
                <a:gridCol w="763791"/>
                <a:gridCol w="763791"/>
                <a:gridCol w="763791"/>
                <a:gridCol w="763791"/>
                <a:gridCol w="763791"/>
                <a:gridCol w="763791"/>
                <a:gridCol w="763791"/>
              </a:tblGrid>
              <a:tr h="312615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II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III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IV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10.0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10.0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9.14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10.0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7.46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6.58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6.95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8.14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6.77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5.76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13.0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7.58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13.0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8.74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13.0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12.74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7.71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9.0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8.81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9.0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8.77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9.0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7.11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8.84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11.0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8.33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11.0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9.26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11.0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7.81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8.47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14.0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9.96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14.0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8.10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14.0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8.84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7.04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6.0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7.24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6.0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6.13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6.0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6.08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5.25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4.26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3.10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5.39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19.0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12.50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12.0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10.84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12.0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9.13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12.0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8.15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5.56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4.82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7.26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6.42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7.91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5.0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5.68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5.0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4.74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5.0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5.73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8.0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6.89</a:t>
                      </a:r>
                    </a:p>
                  </a:txBody>
                  <a:tcPr marL="78154" marR="78154" marT="39077" marB="390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Anscombe’s</a:t>
            </a:r>
            <a:r>
              <a:rPr lang="en-US" dirty="0" smtClean="0"/>
              <a:t> Quartet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438400"/>
            <a:ext cx="9144000" cy="2590800"/>
          </a:xfrm>
          <a:prstGeom prst="rect">
            <a:avLst/>
          </a:prstGeom>
          <a:solidFill>
            <a:srgbClr val="4F81BD">
              <a:alpha val="9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/>
              <a:t>x</a:t>
            </a:r>
            <a:r>
              <a:rPr lang="en-US" sz="2400" b="1" dirty="0" smtClean="0"/>
              <a:t> mean  = 9,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 variance = 11, </a:t>
            </a:r>
          </a:p>
          <a:p>
            <a:pPr algn="ctr"/>
            <a:r>
              <a:rPr lang="en-US" sz="2400" b="1" i="1" dirty="0" smtClean="0"/>
              <a:t>y</a:t>
            </a:r>
            <a:r>
              <a:rPr lang="en-US" sz="2400" b="1" dirty="0" smtClean="0"/>
              <a:t> mean = 7.5,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 variance = 4.12</a:t>
            </a:r>
          </a:p>
          <a:p>
            <a:pPr algn="ctr"/>
            <a:r>
              <a:rPr lang="en-US" sz="2400" b="1" dirty="0" smtClean="0"/>
              <a:t>Correlation = 0.816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Regression: 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 = 3 + .5</a:t>
            </a:r>
            <a:r>
              <a:rPr lang="en-US" sz="2400" b="1" i="1" dirty="0" smtClean="0"/>
              <a:t>x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6852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33400"/>
            <a:ext cx="3822700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533400"/>
            <a:ext cx="3822700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657600"/>
            <a:ext cx="3822700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3657600"/>
            <a:ext cx="3822700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240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</a:t>
            </a:r>
          </a:p>
          <a:p>
            <a:r>
              <a:rPr lang="en-US" dirty="0" smtClean="0"/>
              <a:t>Analyze</a:t>
            </a:r>
          </a:p>
          <a:p>
            <a:r>
              <a:rPr lang="en-US" dirty="0" smtClean="0"/>
              <a:t>Communicate</a:t>
            </a:r>
          </a:p>
          <a:p>
            <a:r>
              <a:rPr lang="en-US" dirty="0" smtClean="0"/>
              <a:t>Inspire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02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04800" y="5334000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French Train Schedule, in </a:t>
            </a:r>
            <a:r>
              <a:rPr lang="en-US" sz="1400" i="1" dirty="0" err="1" smtClean="0">
                <a:solidFill>
                  <a:schemeClr val="bg1"/>
                </a:solidFill>
              </a:rPr>
              <a:t>Tufte</a:t>
            </a:r>
            <a:r>
              <a:rPr lang="en-US" sz="1400" i="1" dirty="0" smtClean="0">
                <a:solidFill>
                  <a:schemeClr val="bg1"/>
                </a:solidFill>
              </a:rPr>
              <a:t> 2001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2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 b="294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68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7871</TotalTime>
  <Words>727</Words>
  <Application>Microsoft Office PowerPoint</Application>
  <PresentationFormat>On-screen Show (4:3)</PresentationFormat>
  <Paragraphs>377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Office Theme</vt:lpstr>
      <vt:lpstr>Data Models (part 1) SI649</vt:lpstr>
      <vt:lpstr>Last time…</vt:lpstr>
      <vt:lpstr>PowerPoint Presentation</vt:lpstr>
      <vt:lpstr>Some examples…</vt:lpstr>
      <vt:lpstr>Anscombe’s Quartet</vt:lpstr>
      <vt:lpstr>PowerPoint Presentation</vt:lpstr>
      <vt:lpstr>High level functions</vt:lpstr>
      <vt:lpstr>PowerPoint Presentation</vt:lpstr>
      <vt:lpstr>PowerPoint Presentation</vt:lpstr>
      <vt:lpstr>PowerPoint Presentation</vt:lpstr>
      <vt:lpstr>The skill we will develop</vt:lpstr>
      <vt:lpstr>PowerPoint Presentation</vt:lpstr>
      <vt:lpstr>PowerPoint Presentation</vt:lpstr>
      <vt:lpstr>PowerPoint Presentation</vt:lpstr>
      <vt:lpstr>Today’s Topics</vt:lpstr>
      <vt:lpstr>Data</vt:lpstr>
      <vt:lpstr>Quick tour of data</vt:lpstr>
      <vt:lpstr>Data Models vs. Conceptual Models</vt:lpstr>
      <vt:lpstr>Relational</vt:lpstr>
      <vt:lpstr>Relational Algebra [codd]</vt:lpstr>
      <vt:lpstr>Statistical</vt:lpstr>
      <vt:lpstr>Statistical Models</vt:lpstr>
      <vt:lpstr>Example</vt:lpstr>
      <vt:lpstr>Cube</vt:lpstr>
      <vt:lpstr>Dissecting the cube</vt:lpstr>
      <vt:lpstr>Cube</vt:lpstr>
      <vt:lpstr>Dissecting the cube</vt:lpstr>
      <vt:lpstr>Cube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Eytan Adar</dc:creator>
  <cp:lastModifiedBy>Adar, Eytan</cp:lastModifiedBy>
  <cp:revision>554</cp:revision>
  <dcterms:created xsi:type="dcterms:W3CDTF">2010-09-17T17:22:47Z</dcterms:created>
  <dcterms:modified xsi:type="dcterms:W3CDTF">2014-09-04T04:29:34Z</dcterms:modified>
</cp:coreProperties>
</file>