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D0D0D"/>
    <a:srgbClr val="B3FE6D"/>
    <a:srgbClr val="FFFE5F"/>
    <a:srgbClr val="FFFF66"/>
    <a:srgbClr val="D7E4BD"/>
    <a:srgbClr val="FFFF00"/>
    <a:srgbClr val="FFFFFF"/>
    <a:srgbClr val="432003"/>
    <a:srgbClr val="293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55" autoAdjust="0"/>
  </p:normalViewPr>
  <p:slideViewPr>
    <p:cSldViewPr>
      <p:cViewPr varScale="1">
        <p:scale>
          <a:sx n="71" d="100"/>
          <a:sy n="71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E92F-6F75-4D2E-B8AA-A5A0B5F646E1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E3564-A7AC-451B-9B17-8A2206367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9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28D597E-499F-4EE3-A15C-E6C113E23683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8CCA3EA-F245-454D-A468-316D516C7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43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5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71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08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7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50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16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 = not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1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55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6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3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94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9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3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8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3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505200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27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71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Data Models (part 3)</a:t>
            </a:r>
            <a:br>
              <a:rPr lang="en-US" sz="3100" dirty="0" smtClean="0"/>
            </a:br>
            <a:r>
              <a:rPr lang="en-US" sz="3100" dirty="0" smtClean="0"/>
              <a:t>SI649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Eytan Adar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http://si649.cond.org +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CTools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Encoding (Well Designed)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Bertin’s</a:t>
            </a:r>
            <a:r>
              <a:rPr lang="en-US" dirty="0" smtClean="0"/>
              <a:t> “Levels of Organization”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371600"/>
          <a:ext cx="42672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980"/>
                <a:gridCol w="586740"/>
                <a:gridCol w="64008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Position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Texture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Color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Orientation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Shape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34200" y="6248400"/>
            <a:ext cx="1794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Adapted from </a:t>
            </a:r>
            <a:r>
              <a:rPr lang="en-US" sz="1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Heer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286000"/>
            <a:ext cx="2581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895600"/>
            <a:ext cx="25812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0" y="2362200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O: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2895600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Q: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3352800"/>
            <a:ext cx="1186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Not as good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Mackinlay’s</a:t>
            </a:r>
            <a:r>
              <a:rPr lang="en-US" dirty="0" smtClean="0"/>
              <a:t> APT</a:t>
            </a:r>
          </a:p>
          <a:p>
            <a:r>
              <a:rPr lang="en-US" dirty="0" smtClean="0"/>
              <a:t>Exponential number of possible encodings</a:t>
            </a:r>
          </a:p>
          <a:p>
            <a:r>
              <a:rPr lang="en-US" dirty="0" smtClean="0"/>
              <a:t>Consistency:</a:t>
            </a:r>
          </a:p>
          <a:p>
            <a:pPr lvl="1"/>
            <a:r>
              <a:rPr lang="en-US" dirty="0" smtClean="0"/>
              <a:t>Properties of the image (visual variables) should match the properties of the data</a:t>
            </a:r>
          </a:p>
          <a:p>
            <a:r>
              <a:rPr lang="en-US" dirty="0" smtClean="0"/>
              <a:t>Importance ordering:</a:t>
            </a:r>
          </a:p>
          <a:p>
            <a:pPr lvl="1"/>
            <a:r>
              <a:rPr lang="en-US" dirty="0" smtClean="0"/>
              <a:t>Encode the most important information in the most effective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Expressiveness</a:t>
            </a:r>
          </a:p>
          <a:p>
            <a:pPr lvl="1"/>
            <a:r>
              <a:rPr lang="en-US" dirty="0" smtClean="0"/>
              <a:t>A set of facts is expressible in a visualization if the visualization expresses all the facts in the set of data and only the facts in the data</a:t>
            </a:r>
          </a:p>
          <a:p>
            <a:r>
              <a:rPr lang="en-US" dirty="0" smtClean="0"/>
              <a:t>Effectiveness</a:t>
            </a:r>
          </a:p>
          <a:p>
            <a:pPr lvl="1"/>
            <a:r>
              <a:rPr lang="en-US" dirty="0" smtClean="0"/>
              <a:t>A visualization is more effective if the information conveyed by one visualization is more readily perceived than the information in another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visualizations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8961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2057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Expresses relation between mileage and price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2819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not expresses relation of </a:t>
            </a:r>
            <a:r>
              <a:rPr lang="en-US" i="1" dirty="0" smtClean="0"/>
              <a:t>specific</a:t>
            </a:r>
            <a:r>
              <a:rPr lang="en-US" dirty="0" smtClean="0"/>
              <a:t> cars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7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visualizations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371600"/>
            <a:ext cx="6921500" cy="515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057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Expresses relation between mileage and price + supports comparison of cars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048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Over-expresses if we don’t care about specific cars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2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71600"/>
            <a:ext cx="6781800" cy="5285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visualizations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1447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Expressive, but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effective!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876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19800" y="54102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Mackinlay</a:t>
            </a:r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, Automating the Design of Graphical Presentations of Relational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9589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of Perceptual 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47800"/>
            <a:ext cx="9144000" cy="45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Mackinlay’s</a:t>
            </a:r>
            <a:r>
              <a:rPr lang="en-US" dirty="0" smtClean="0"/>
              <a:t> APT</a:t>
            </a:r>
          </a:p>
          <a:p>
            <a:endParaRPr lang="en-US" dirty="0" smtClean="0"/>
          </a:p>
          <a:p>
            <a:r>
              <a:rPr lang="en-US" dirty="0" smtClean="0"/>
              <a:t>Search the design space given input data</a:t>
            </a:r>
          </a:p>
          <a:p>
            <a:r>
              <a:rPr lang="en-US" dirty="0" smtClean="0"/>
              <a:t>Limits:</a:t>
            </a:r>
          </a:p>
          <a:p>
            <a:pPr lvl="1"/>
            <a:r>
              <a:rPr lang="en-US" dirty="0" smtClean="0"/>
              <a:t>Does not cover many visualization techniques</a:t>
            </a:r>
          </a:p>
          <a:p>
            <a:pPr lvl="1"/>
            <a:r>
              <a:rPr lang="en-US" dirty="0" smtClean="0"/>
              <a:t>Or deal with interaction</a:t>
            </a:r>
          </a:p>
        </p:txBody>
      </p:sp>
    </p:spTree>
    <p:extLst>
      <p:ext uri="{BB962C8B-B14F-4D97-AF65-F5344CB8AC3E}">
        <p14:creationId xmlns:p14="http://schemas.microsoft.com/office/powerpoint/2010/main" val="36475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26899" y="0"/>
            <a:ext cx="5217101" cy="6858000"/>
            <a:chOff x="3926899" y="0"/>
            <a:chExt cx="52171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0523" y="0"/>
              <a:ext cx="3133477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26899" y="6343512"/>
              <a:ext cx="1892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Meyer et al.,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Freeform 22"/>
          <p:cNvSpPr/>
          <p:nvPr/>
        </p:nvSpPr>
        <p:spPr>
          <a:xfrm>
            <a:off x="1141003" y="1694329"/>
            <a:ext cx="1319809" cy="3724836"/>
          </a:xfrm>
          <a:custGeom>
            <a:avLst/>
            <a:gdLst>
              <a:gd name="connsiteX0" fmla="*/ 1319809 w 1319809"/>
              <a:gd name="connsiteY0" fmla="*/ 0 h 3724836"/>
              <a:gd name="connsiteX1" fmla="*/ 297832 w 1319809"/>
              <a:gd name="connsiteY1" fmla="*/ 524436 h 3724836"/>
              <a:gd name="connsiteX2" fmla="*/ 15444 w 1319809"/>
              <a:gd name="connsiteY2" fmla="*/ 1116106 h 3724836"/>
              <a:gd name="connsiteX3" fmla="*/ 176809 w 1319809"/>
              <a:gd name="connsiteY3" fmla="*/ 3160059 h 3724836"/>
              <a:gd name="connsiteX4" fmla="*/ 1319809 w 1319809"/>
              <a:gd name="connsiteY4" fmla="*/ 3724836 h 372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09" h="3724836">
                <a:moveTo>
                  <a:pt x="1319809" y="0"/>
                </a:moveTo>
                <a:cubicBezTo>
                  <a:pt x="917517" y="169209"/>
                  <a:pt x="515226" y="338418"/>
                  <a:pt x="297832" y="524436"/>
                </a:cubicBezTo>
                <a:cubicBezTo>
                  <a:pt x="80438" y="710454"/>
                  <a:pt x="35614" y="676836"/>
                  <a:pt x="15444" y="1116106"/>
                </a:cubicBezTo>
                <a:cubicBezTo>
                  <a:pt x="-4726" y="1555376"/>
                  <a:pt x="-40585" y="2725271"/>
                  <a:pt x="176809" y="3160059"/>
                </a:cubicBezTo>
                <a:cubicBezTo>
                  <a:pt x="394203" y="3594847"/>
                  <a:pt x="1319809" y="3724836"/>
                  <a:pt x="1319809" y="3724836"/>
                </a:cubicBezTo>
              </a:path>
            </a:pathLst>
          </a:custGeom>
          <a:noFill/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867" y="2819400"/>
            <a:ext cx="3429000" cy="1295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mapping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noProof="0" dirty="0" smtClean="0">
                <a:solidFill>
                  <a:schemeClr val="bg1"/>
                </a:solidFill>
              </a:rPr>
              <a:t>Visual encoding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</a:t>
            </a: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metaphor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05170" y="76199"/>
            <a:ext cx="3819431" cy="4745482"/>
            <a:chOff x="2505170" y="76199"/>
            <a:chExt cx="3819431" cy="4745482"/>
          </a:xfrm>
        </p:grpSpPr>
        <p:cxnSp>
          <p:nvCxnSpPr>
            <p:cNvPr id="16" name="Straight Connector 15"/>
            <p:cNvCxnSpPr/>
            <p:nvPr/>
          </p:nvCxnSpPr>
          <p:spPr>
            <a:xfrm flipH="1" flipV="1">
              <a:off x="5553170" y="685800"/>
              <a:ext cx="771430" cy="129540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334000" y="3124200"/>
              <a:ext cx="990601" cy="8697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505170" y="76199"/>
              <a:ext cx="3048000" cy="3223649"/>
            </a:xfrm>
            <a:prstGeom prst="roundRect">
              <a:avLst/>
            </a:prstGeom>
            <a:solidFill>
              <a:srgbClr val="FFFE5F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682544" y="295718"/>
              <a:ext cx="3048000" cy="4525963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sz="2800" dirty="0" smtClean="0">
                  <a:solidFill>
                    <a:schemeClr val="accent1">
                      <a:lumMod val="75000"/>
                    </a:schemeClr>
                  </a:solidFill>
                </a:rPr>
                <a:t>Task</a:t>
              </a:r>
            </a:p>
            <a:p>
              <a:pPr>
                <a:buFont typeface="Arial" pitchFamily="34" charset="0"/>
                <a:buNone/>
              </a:pPr>
              <a:r>
                <a:rPr lang="en-US" sz="2800" dirty="0" smtClean="0">
                  <a:solidFill>
                    <a:schemeClr val="accent1">
                      <a:lumMod val="75000"/>
                    </a:schemeClr>
                  </a:solidFill>
                </a:rPr>
                <a:t>Data</a:t>
              </a:r>
            </a:p>
            <a:p>
              <a:r>
                <a:rPr lang="en-US" sz="2000" dirty="0" smtClean="0">
                  <a:solidFill>
                    <a:srgbClr val="0D0D0D"/>
                  </a:solidFill>
                </a:rPr>
                <a:t>Count</a:t>
              </a:r>
            </a:p>
            <a:p>
              <a:r>
                <a:rPr lang="en-US" sz="2000" dirty="0" smtClean="0">
                  <a:solidFill>
                    <a:srgbClr val="0D0D0D"/>
                  </a:solidFill>
                </a:rPr>
                <a:t>Abstract type</a:t>
              </a:r>
            </a:p>
            <a:p>
              <a:pPr>
                <a:buFont typeface="Arial" pitchFamily="34" charset="0"/>
                <a:buNone/>
              </a:pPr>
              <a:r>
                <a:rPr lang="en-US" sz="2000" dirty="0" smtClean="0">
                  <a:solidFill>
                    <a:srgbClr val="0D0D0D"/>
                  </a:solidFill>
                </a:rPr>
                <a:t>	(nominal, ordinal, etc.)</a:t>
              </a:r>
            </a:p>
            <a:p>
              <a:r>
                <a:rPr lang="en-US" sz="2000" dirty="0" smtClean="0">
                  <a:solidFill>
                    <a:srgbClr val="0D0D0D"/>
                  </a:solidFill>
                </a:rPr>
                <a:t>Physical type </a:t>
              </a:r>
            </a:p>
            <a:p>
              <a:pPr>
                <a:buFont typeface="Arial" pitchFamily="34" charset="0"/>
                <a:buNone/>
              </a:pPr>
              <a:r>
                <a:rPr lang="en-US" sz="2000" dirty="0" smtClean="0">
                  <a:solidFill>
                    <a:srgbClr val="0D0D0D"/>
                  </a:solidFill>
                </a:rPr>
                <a:t>	(</a:t>
              </a:r>
              <a:r>
                <a:rPr lang="en-US" sz="2000" dirty="0" err="1" smtClean="0">
                  <a:solidFill>
                    <a:srgbClr val="0D0D0D"/>
                  </a:solidFill>
                </a:rPr>
                <a:t>int</a:t>
              </a:r>
              <a:r>
                <a:rPr lang="en-US" sz="2000" dirty="0" smtClean="0">
                  <a:solidFill>
                    <a:srgbClr val="0D0D0D"/>
                  </a:solidFill>
                </a:rPr>
                <a:t>, float, etc.)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77688" y="3703637"/>
            <a:ext cx="3823112" cy="4525963"/>
            <a:chOff x="2577688" y="3703637"/>
            <a:chExt cx="3823112" cy="4525963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5527557" y="4953000"/>
              <a:ext cx="873243" cy="898046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577688" y="3703637"/>
              <a:ext cx="3823112" cy="4525963"/>
              <a:chOff x="2577688" y="3703637"/>
              <a:chExt cx="3823112" cy="4525963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5527557" y="3703637"/>
                <a:ext cx="873243" cy="625578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ounded Rectangle 13"/>
              <p:cNvSpPr/>
              <p:nvPr/>
            </p:nvSpPr>
            <p:spPr>
              <a:xfrm>
                <a:off x="2577688" y="4114800"/>
                <a:ext cx="3048000" cy="1824924"/>
              </a:xfrm>
              <a:prstGeom prst="roundRect">
                <a:avLst/>
              </a:prstGeom>
              <a:solidFill>
                <a:srgbClr val="B3FE6D"/>
              </a:solidFill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2895600" y="3703637"/>
                <a:ext cx="34290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Mark/Image</a:t>
                </a:r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noProof="0" dirty="0" smtClean="0"/>
                  <a:t>Count</a:t>
                </a:r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noProof="0" dirty="0" smtClean="0"/>
                  <a:t>Visual channel</a:t>
                </a:r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kumimoji="0" lang="en-US" sz="2000" b="0" i="0" u="none" strike="noStrike" kern="1200" cap="none" spc="0" normalizeH="0" baseline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Retinal</a:t>
                </a:r>
                <a:r>
                  <a:rPr kumimoji="0" lang="en-US" sz="2000" b="0" i="0" u="none" strike="noStrike" kern="1200" cap="none" spc="0" normalizeH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Variables</a:t>
                </a:r>
                <a:endPara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121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of data</a:t>
            </a:r>
          </a:p>
          <a:p>
            <a:pPr lvl="1"/>
            <a:r>
              <a:rPr lang="en-US" dirty="0" smtClean="0"/>
              <a:t>Conceptual model</a:t>
            </a:r>
          </a:p>
          <a:p>
            <a:pPr lvl="1"/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Data types and taxonomies</a:t>
            </a:r>
          </a:p>
          <a:p>
            <a:r>
              <a:rPr lang="en-US" dirty="0" smtClean="0"/>
              <a:t>Data to image encodings</a:t>
            </a:r>
          </a:p>
          <a:p>
            <a:r>
              <a:rPr lang="en-US" dirty="0" smtClean="0"/>
              <a:t>Design space for image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things to know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Nominal, Ordinal, Quantitative</a:t>
            </a:r>
          </a:p>
          <a:p>
            <a:pPr lvl="1"/>
            <a:r>
              <a:rPr lang="en-US" dirty="0" smtClean="0"/>
              <a:t>Which “operations” are allowed</a:t>
            </a:r>
          </a:p>
          <a:p>
            <a:r>
              <a:rPr lang="en-US" dirty="0" smtClean="0"/>
              <a:t>Marks</a:t>
            </a:r>
          </a:p>
          <a:p>
            <a:r>
              <a:rPr lang="en-US" dirty="0" smtClean="0"/>
              <a:t>Retinal variables</a:t>
            </a:r>
          </a:p>
          <a:p>
            <a:pPr lvl="1"/>
            <a:r>
              <a:rPr lang="en-US" dirty="0" smtClean="0"/>
              <a:t>Colors, position, shape, etc.</a:t>
            </a:r>
          </a:p>
          <a:p>
            <a:r>
              <a:rPr lang="en-US" dirty="0" smtClean="0"/>
              <a:t>Expressiveness</a:t>
            </a:r>
          </a:p>
          <a:p>
            <a:pPr lvl="1"/>
            <a:r>
              <a:rPr lang="en-US" dirty="0" smtClean="0"/>
              <a:t>Best design choices that support the comparisons (and only those that we want to support)</a:t>
            </a:r>
          </a:p>
          <a:p>
            <a:r>
              <a:rPr lang="en-US" dirty="0" smtClean="0"/>
              <a:t>Effectiveness</a:t>
            </a:r>
          </a:p>
          <a:p>
            <a:pPr lvl="1"/>
            <a:r>
              <a:rPr lang="en-US" dirty="0" smtClean="0"/>
              <a:t>Best (perceptual way) to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3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mark?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10000" y="2362200"/>
            <a:ext cx="1066800" cy="1066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0" y="3088340"/>
            <a:ext cx="533400" cy="58189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907616" y="4666129"/>
            <a:ext cx="1493184" cy="1008530"/>
          </a:xfrm>
          <a:custGeom>
            <a:avLst/>
            <a:gdLst>
              <a:gd name="connsiteX0" fmla="*/ 1049431 w 1493184"/>
              <a:gd name="connsiteY0" fmla="*/ 0 h 1008530"/>
              <a:gd name="connsiteX1" fmla="*/ 1049431 w 1493184"/>
              <a:gd name="connsiteY1" fmla="*/ 0 h 1008530"/>
              <a:gd name="connsiteX2" fmla="*/ 928408 w 1493184"/>
              <a:gd name="connsiteY2" fmla="*/ 13447 h 1008530"/>
              <a:gd name="connsiteX3" fmla="*/ 753596 w 1493184"/>
              <a:gd name="connsiteY3" fmla="*/ 53789 h 1008530"/>
              <a:gd name="connsiteX4" fmla="*/ 605678 w 1493184"/>
              <a:gd name="connsiteY4" fmla="*/ 67236 h 1008530"/>
              <a:gd name="connsiteX5" fmla="*/ 471208 w 1493184"/>
              <a:gd name="connsiteY5" fmla="*/ 94130 h 1008530"/>
              <a:gd name="connsiteX6" fmla="*/ 403972 w 1493184"/>
              <a:gd name="connsiteY6" fmla="*/ 107577 h 1008530"/>
              <a:gd name="connsiteX7" fmla="*/ 175372 w 1493184"/>
              <a:gd name="connsiteY7" fmla="*/ 174812 h 1008530"/>
              <a:gd name="connsiteX8" fmla="*/ 108137 w 1493184"/>
              <a:gd name="connsiteY8" fmla="*/ 215153 h 1008530"/>
              <a:gd name="connsiteX9" fmla="*/ 27455 w 1493184"/>
              <a:gd name="connsiteY9" fmla="*/ 268942 h 1008530"/>
              <a:gd name="connsiteX10" fmla="*/ 14008 w 1493184"/>
              <a:gd name="connsiteY10" fmla="*/ 430306 h 1008530"/>
              <a:gd name="connsiteX11" fmla="*/ 27455 w 1493184"/>
              <a:gd name="connsiteY11" fmla="*/ 457200 h 1008530"/>
              <a:gd name="connsiteX12" fmla="*/ 161925 w 1493184"/>
              <a:gd name="connsiteY12" fmla="*/ 766483 h 1008530"/>
              <a:gd name="connsiteX13" fmla="*/ 296396 w 1493184"/>
              <a:gd name="connsiteY13" fmla="*/ 874059 h 1008530"/>
              <a:gd name="connsiteX14" fmla="*/ 350184 w 1493184"/>
              <a:gd name="connsiteY14" fmla="*/ 900953 h 1008530"/>
              <a:gd name="connsiteX15" fmla="*/ 861172 w 1493184"/>
              <a:gd name="connsiteY15" fmla="*/ 1008530 h 1008530"/>
              <a:gd name="connsiteX16" fmla="*/ 1116666 w 1493184"/>
              <a:gd name="connsiteY16" fmla="*/ 981636 h 1008530"/>
              <a:gd name="connsiteX17" fmla="*/ 1183902 w 1493184"/>
              <a:gd name="connsiteY17" fmla="*/ 941295 h 1008530"/>
              <a:gd name="connsiteX18" fmla="*/ 1237690 w 1493184"/>
              <a:gd name="connsiteY18" fmla="*/ 874059 h 1008530"/>
              <a:gd name="connsiteX19" fmla="*/ 1278031 w 1493184"/>
              <a:gd name="connsiteY19" fmla="*/ 833718 h 1008530"/>
              <a:gd name="connsiteX20" fmla="*/ 1318372 w 1493184"/>
              <a:gd name="connsiteY20" fmla="*/ 779930 h 1008530"/>
              <a:gd name="connsiteX21" fmla="*/ 1493184 w 1493184"/>
              <a:gd name="connsiteY21" fmla="*/ 537883 h 1008530"/>
              <a:gd name="connsiteX22" fmla="*/ 1452843 w 1493184"/>
              <a:gd name="connsiteY22" fmla="*/ 336177 h 1008530"/>
              <a:gd name="connsiteX23" fmla="*/ 1412502 w 1493184"/>
              <a:gd name="connsiteY23" fmla="*/ 255495 h 1008530"/>
              <a:gd name="connsiteX24" fmla="*/ 1358713 w 1493184"/>
              <a:gd name="connsiteY24" fmla="*/ 161365 h 1008530"/>
              <a:gd name="connsiteX25" fmla="*/ 968749 w 1493184"/>
              <a:gd name="connsiteY25" fmla="*/ 0 h 100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93184" h="1008530">
                <a:moveTo>
                  <a:pt x="1049431" y="0"/>
                </a:moveTo>
                <a:lnTo>
                  <a:pt x="1049431" y="0"/>
                </a:lnTo>
                <a:cubicBezTo>
                  <a:pt x="1009090" y="4482"/>
                  <a:pt x="968380" y="6393"/>
                  <a:pt x="928408" y="13447"/>
                </a:cubicBezTo>
                <a:cubicBezTo>
                  <a:pt x="857144" y="26023"/>
                  <a:pt x="820912" y="45375"/>
                  <a:pt x="753596" y="53789"/>
                </a:cubicBezTo>
                <a:cubicBezTo>
                  <a:pt x="704469" y="59930"/>
                  <a:pt x="654848" y="61451"/>
                  <a:pt x="605678" y="67236"/>
                </a:cubicBezTo>
                <a:cubicBezTo>
                  <a:pt x="521686" y="77117"/>
                  <a:pt x="541334" y="78547"/>
                  <a:pt x="471208" y="94130"/>
                </a:cubicBezTo>
                <a:cubicBezTo>
                  <a:pt x="448896" y="99088"/>
                  <a:pt x="426220" y="102342"/>
                  <a:pt x="403972" y="107577"/>
                </a:cubicBezTo>
                <a:cubicBezTo>
                  <a:pt x="332470" y="124401"/>
                  <a:pt x="244767" y="140115"/>
                  <a:pt x="175372" y="174812"/>
                </a:cubicBezTo>
                <a:cubicBezTo>
                  <a:pt x="151995" y="186500"/>
                  <a:pt x="130187" y="201121"/>
                  <a:pt x="108137" y="215153"/>
                </a:cubicBezTo>
                <a:cubicBezTo>
                  <a:pt x="80868" y="232506"/>
                  <a:pt x="27455" y="268942"/>
                  <a:pt x="27455" y="268942"/>
                </a:cubicBezTo>
                <a:cubicBezTo>
                  <a:pt x="-2683" y="359353"/>
                  <a:pt x="-9274" y="337180"/>
                  <a:pt x="14008" y="430306"/>
                </a:cubicBezTo>
                <a:cubicBezTo>
                  <a:pt x="16439" y="440030"/>
                  <a:pt x="22973" y="448235"/>
                  <a:pt x="27455" y="457200"/>
                </a:cubicBezTo>
                <a:lnTo>
                  <a:pt x="161925" y="766483"/>
                </a:lnTo>
                <a:cubicBezTo>
                  <a:pt x="204631" y="803088"/>
                  <a:pt x="246580" y="845593"/>
                  <a:pt x="296396" y="874059"/>
                </a:cubicBezTo>
                <a:cubicBezTo>
                  <a:pt x="313800" y="884004"/>
                  <a:pt x="350184" y="900953"/>
                  <a:pt x="350184" y="900953"/>
                </a:cubicBezTo>
                <a:lnTo>
                  <a:pt x="861172" y="1008530"/>
                </a:lnTo>
                <a:cubicBezTo>
                  <a:pt x="864155" y="1008259"/>
                  <a:pt x="1092023" y="989219"/>
                  <a:pt x="1116666" y="981636"/>
                </a:cubicBezTo>
                <a:cubicBezTo>
                  <a:pt x="1141647" y="973950"/>
                  <a:pt x="1161490" y="954742"/>
                  <a:pt x="1183902" y="941295"/>
                </a:cubicBezTo>
                <a:cubicBezTo>
                  <a:pt x="1201831" y="918883"/>
                  <a:pt x="1218790" y="895659"/>
                  <a:pt x="1237690" y="874059"/>
                </a:cubicBezTo>
                <a:cubicBezTo>
                  <a:pt x="1250213" y="859747"/>
                  <a:pt x="1265655" y="848157"/>
                  <a:pt x="1278031" y="833718"/>
                </a:cubicBezTo>
                <a:cubicBezTo>
                  <a:pt x="1292616" y="816702"/>
                  <a:pt x="1318372" y="779930"/>
                  <a:pt x="1318372" y="779930"/>
                </a:cubicBezTo>
                <a:lnTo>
                  <a:pt x="1493184" y="537883"/>
                </a:lnTo>
                <a:cubicBezTo>
                  <a:pt x="1465230" y="286292"/>
                  <a:pt x="1500518" y="526878"/>
                  <a:pt x="1452843" y="336177"/>
                </a:cubicBezTo>
                <a:cubicBezTo>
                  <a:pt x="1436321" y="270090"/>
                  <a:pt x="1452464" y="295457"/>
                  <a:pt x="1412502" y="255495"/>
                </a:cubicBezTo>
                <a:lnTo>
                  <a:pt x="1358713" y="161365"/>
                </a:lnTo>
                <a:lnTo>
                  <a:pt x="968749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667000" y="3429000"/>
            <a:ext cx="914400" cy="14478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5-Point Star 9"/>
          <p:cNvSpPr/>
          <p:nvPr/>
        </p:nvSpPr>
        <p:spPr>
          <a:xfrm>
            <a:off x="6248400" y="1295400"/>
            <a:ext cx="1066800" cy="1066800"/>
          </a:xfrm>
          <a:prstGeom prst="star5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914400" y="2819400"/>
            <a:ext cx="838200" cy="1143000"/>
          </a:xfrm>
          <a:prstGeom prst="up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marks represent?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“things”</a:t>
            </a:r>
          </a:p>
          <a:p>
            <a:pPr lvl="2"/>
            <a:r>
              <a:rPr lang="en-US" dirty="0" smtClean="0"/>
              <a:t>person/place/company/etc.</a:t>
            </a:r>
          </a:p>
          <a:p>
            <a:pPr lvl="1"/>
            <a:r>
              <a:rPr lang="en-US" dirty="0" smtClean="0"/>
              <a:t>“properties of things”</a:t>
            </a:r>
          </a:p>
          <a:p>
            <a:pPr lvl="2"/>
            <a:r>
              <a:rPr lang="en-US" dirty="0" smtClean="0"/>
              <a:t>weight/population/etc.</a:t>
            </a:r>
          </a:p>
          <a:p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Is a friend, is a parent, is in the same club, is after, etc.</a:t>
            </a:r>
          </a:p>
        </p:txBody>
      </p:sp>
    </p:spTree>
    <p:extLst>
      <p:ext uri="{BB962C8B-B14F-4D97-AF65-F5344CB8AC3E}">
        <p14:creationId xmlns:p14="http://schemas.microsoft.com/office/powerpoint/2010/main" val="271755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Bertin’s</a:t>
            </a:r>
            <a:r>
              <a:rPr lang="en-US" dirty="0" smtClean="0"/>
              <a:t> </a:t>
            </a:r>
            <a:r>
              <a:rPr lang="en-US" dirty="0" err="1" smtClean="0"/>
              <a:t>Semiology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perceived as a set of signs</a:t>
            </a:r>
          </a:p>
          <a:p>
            <a:r>
              <a:rPr lang="en-US" dirty="0" smtClean="0"/>
              <a:t>Sender encodes information in signs</a:t>
            </a:r>
          </a:p>
          <a:p>
            <a:r>
              <a:rPr lang="en-US" dirty="0" smtClean="0"/>
              <a:t>Receiver decodes information from signs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733800"/>
            <a:ext cx="2438400" cy="23622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52800" y="3657601"/>
            <a:ext cx="52578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Encode</a:t>
            </a:r>
            <a:r>
              <a:rPr lang="en-US" sz="3200" dirty="0" smtClean="0">
                <a:solidFill>
                  <a:schemeClr val="bg1"/>
                </a:solidFill>
              </a:rPr>
              <a:t> quantitative variables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A,B, and C and distinguishable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is between A and C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 is twice as long as AB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5421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+A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64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+B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+C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1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Encoding Variables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Primitives</a:t>
            </a:r>
          </a:p>
          <a:p>
            <a:pPr lvl="1"/>
            <a:r>
              <a:rPr lang="en-US" dirty="0" smtClean="0"/>
              <a:t>Points, lines, areas, volumes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Visual/retinal variables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905000"/>
            <a:ext cx="37242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56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Encoding Variables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Position (2D)</a:t>
            </a:r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Value</a:t>
            </a:r>
          </a:p>
          <a:p>
            <a:r>
              <a:rPr lang="en-US" dirty="0" smtClean="0"/>
              <a:t>Texture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Orientation</a:t>
            </a:r>
          </a:p>
          <a:p>
            <a:r>
              <a:rPr lang="en-US" dirty="0" smtClean="0"/>
              <a:t>Shape</a:t>
            </a:r>
          </a:p>
          <a:p>
            <a:r>
              <a:rPr lang="en-US" dirty="0" smtClean="0"/>
              <a:t>(Transparency, Blur, etc.)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905000"/>
            <a:ext cx="37242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774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Continuous (Q)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Ordered (O)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Categorical (N)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600200"/>
            <a:ext cx="3200400" cy="2053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886200"/>
            <a:ext cx="3200400" cy="54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724400"/>
            <a:ext cx="3400926" cy="36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5105400"/>
            <a:ext cx="3352800" cy="89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76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data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165623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14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7872</TotalTime>
  <Words>489</Words>
  <Application>Microsoft Office PowerPoint</Application>
  <PresentationFormat>On-screen Show (4:3)</PresentationFormat>
  <Paragraphs>159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Data Models (part 3) SI649</vt:lpstr>
      <vt:lpstr>PowerPoint Presentation</vt:lpstr>
      <vt:lpstr>What’s a mark?</vt:lpstr>
      <vt:lpstr>What do marks represent?</vt:lpstr>
      <vt:lpstr>Bertin’s Semiology</vt:lpstr>
      <vt:lpstr>Visual Encoding Variables</vt:lpstr>
      <vt:lpstr>Visual Encoding Variables</vt:lpstr>
      <vt:lpstr>Mappings</vt:lpstr>
      <vt:lpstr>Encoding data</vt:lpstr>
      <vt:lpstr>Encoding (Well Designed)</vt:lpstr>
      <vt:lpstr>Bertin’s “Levels of Organization”</vt:lpstr>
      <vt:lpstr>Automated Solution</vt:lpstr>
      <vt:lpstr>Criteria of algorithm</vt:lpstr>
      <vt:lpstr>Automatic visualizations</vt:lpstr>
      <vt:lpstr>Automatic visualizations</vt:lpstr>
      <vt:lpstr>Automatic visualizations</vt:lpstr>
      <vt:lpstr>PowerPoint Presentation</vt:lpstr>
      <vt:lpstr>Ranking of Perceptual Tasks</vt:lpstr>
      <vt:lpstr>Automated Solution</vt:lpstr>
      <vt:lpstr>Summary</vt:lpstr>
      <vt:lpstr>Keys things to know about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Eytan Adar</dc:creator>
  <cp:lastModifiedBy>Adar, Eytan</cp:lastModifiedBy>
  <cp:revision>556</cp:revision>
  <dcterms:created xsi:type="dcterms:W3CDTF">2010-09-17T17:22:47Z</dcterms:created>
  <dcterms:modified xsi:type="dcterms:W3CDTF">2014-09-04T04:30:10Z</dcterms:modified>
</cp:coreProperties>
</file>