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74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75" r:id="rId11"/>
    <p:sldId id="434" r:id="rId12"/>
    <p:sldId id="439" r:id="rId13"/>
    <p:sldId id="430" r:id="rId14"/>
    <p:sldId id="432" r:id="rId15"/>
    <p:sldId id="438" r:id="rId16"/>
    <p:sldId id="479" r:id="rId17"/>
    <p:sldId id="476" r:id="rId18"/>
    <p:sldId id="477" r:id="rId19"/>
    <p:sldId id="478" r:id="rId20"/>
    <p:sldId id="44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41" r:id="rId31"/>
    <p:sldId id="442" r:id="rId32"/>
    <p:sldId id="460" r:id="rId33"/>
    <p:sldId id="461" r:id="rId34"/>
    <p:sldId id="462" r:id="rId35"/>
    <p:sldId id="463" r:id="rId36"/>
    <p:sldId id="464" r:id="rId37"/>
    <p:sldId id="472" r:id="rId38"/>
    <p:sldId id="473" r:id="rId39"/>
    <p:sldId id="480" r:id="rId40"/>
    <p:sldId id="481" r:id="rId41"/>
    <p:sldId id="482" r:id="rId42"/>
    <p:sldId id="483" r:id="rId43"/>
    <p:sldId id="484" r:id="rId44"/>
    <p:sldId id="471" r:id="rId45"/>
    <p:sldId id="465" r:id="rId46"/>
    <p:sldId id="466" r:id="rId47"/>
    <p:sldId id="467" r:id="rId48"/>
    <p:sldId id="468" r:id="rId49"/>
    <p:sldId id="449" r:id="rId5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76211" autoAdjust="0"/>
  </p:normalViewPr>
  <p:slideViewPr>
    <p:cSldViewPr>
      <p:cViewPr varScale="1">
        <p:scale>
          <a:sx n="81" d="100"/>
          <a:sy n="81" d="100"/>
        </p:scale>
        <p:origin x="16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9043D-E2B2-4421-B7CF-CE7867870D5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F87CD-68CF-433E-882D-EC4AE0BC6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11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28D597E-499F-4EE3-A15C-E6C113E23683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CCA3EA-F245-454D-A468-316D516C7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= [2,4,5]</a:t>
            </a:r>
          </a:p>
          <a:p>
            <a:r>
              <a:rPr lang="en-US" dirty="0" smtClean="0"/>
              <a:t>X[4]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505200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71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A0237A-8BA4-4DDB-9103-6516D776D9E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Introduction to 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SI649/EECS548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September 19/20, </a:t>
            </a:r>
            <a:r>
              <a:rPr lang="en-US" dirty="0" smtClean="0"/>
              <a:t>2016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http://si649.cond.org + Canvas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4275"/>
            <a:ext cx="8229600" cy="1143000"/>
          </a:xfrm>
        </p:spPr>
        <p:txBody>
          <a:bodyPr/>
          <a:lstStyle/>
          <a:p>
            <a:r>
              <a:rPr lang="en-US" dirty="0" smtClean="0"/>
              <a:t>A note on semicolons “;”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9837"/>
            <a:ext cx="8229600" cy="4525963"/>
          </a:xfrm>
        </p:spPr>
        <p:txBody>
          <a:bodyPr/>
          <a:lstStyle/>
          <a:p>
            <a:r>
              <a:rPr lang="en-US" dirty="0" smtClean="0"/>
              <a:t>Not strictly needed</a:t>
            </a:r>
          </a:p>
          <a:p>
            <a:r>
              <a:rPr lang="en-US" dirty="0" smtClean="0"/>
              <a:t>Probably a good idea anyway</a:t>
            </a:r>
          </a:p>
        </p:txBody>
      </p:sp>
    </p:spTree>
    <p:extLst>
      <p:ext uri="{BB962C8B-B14F-4D97-AF65-F5344CB8AC3E}">
        <p14:creationId xmlns:p14="http://schemas.microsoft.com/office/powerpoint/2010/main" val="16923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Some Examples/Weirdness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828800" y="1600200"/>
            <a:ext cx="4038600" cy="4525963"/>
          </a:xfrm>
        </p:spPr>
        <p:txBody>
          <a:bodyPr>
            <a:noAutofit/>
          </a:bodyPr>
          <a:lstStyle/>
          <a:p>
            <a:pPr marL="457200" lvl="1" indent="0" algn="r">
              <a:buNone/>
            </a:pPr>
            <a:r>
              <a:rPr lang="en-US" dirty="0" err="1" smtClean="0"/>
              <a:t>x</a:t>
            </a:r>
            <a:r>
              <a:rPr lang="en-US" dirty="0" smtClean="0"/>
              <a:t> = 5</a:t>
            </a:r>
          </a:p>
          <a:p>
            <a:pPr marL="457200" lvl="1" indent="0" algn="r">
              <a:buNone/>
            </a:pPr>
            <a:r>
              <a:rPr lang="en-US" dirty="0" err="1" smtClean="0"/>
              <a:t>typeof(x</a:t>
            </a:r>
            <a:r>
              <a:rPr lang="en-US" dirty="0" smtClean="0"/>
              <a:t>)</a:t>
            </a:r>
          </a:p>
          <a:p>
            <a:pPr marL="457200" lvl="1" indent="0" algn="r">
              <a:buNone/>
            </a:pPr>
            <a:r>
              <a:rPr lang="en-US" dirty="0" err="1" smtClean="0"/>
              <a:t>z</a:t>
            </a:r>
            <a:r>
              <a:rPr lang="en-US" dirty="0" smtClean="0"/>
              <a:t> = 4</a:t>
            </a:r>
          </a:p>
          <a:p>
            <a:pPr marL="457200" lvl="1" indent="0" algn="r">
              <a:buNone/>
            </a:pPr>
            <a:r>
              <a:rPr lang="en-US" dirty="0" err="1" smtClean="0"/>
              <a:t>x+z</a:t>
            </a:r>
            <a:endParaRPr lang="en-US" dirty="0" smtClean="0"/>
          </a:p>
          <a:p>
            <a:pPr marL="457200" lvl="1" indent="0" algn="r">
              <a:buNone/>
            </a:pPr>
            <a:r>
              <a:rPr lang="en-US" dirty="0" smtClean="0"/>
              <a:t>txt = "</a:t>
            </a:r>
            <a:r>
              <a:rPr lang="en-US" dirty="0" err="1" smtClean="0"/>
              <a:t>foo</a:t>
            </a:r>
            <a:r>
              <a:rPr lang="en-US" dirty="0" smtClean="0"/>
              <a:t>”</a:t>
            </a:r>
          </a:p>
          <a:p>
            <a:pPr marL="457200" lvl="1" indent="0" algn="r">
              <a:buNone/>
            </a:pPr>
            <a:r>
              <a:rPr lang="en-US" dirty="0" err="1" smtClean="0"/>
              <a:t>typeof(txt</a:t>
            </a:r>
            <a:r>
              <a:rPr lang="en-US" dirty="0" smtClean="0"/>
              <a:t>)</a:t>
            </a:r>
          </a:p>
          <a:p>
            <a:pPr marL="457200" lvl="1" indent="0" algn="r">
              <a:buNone/>
            </a:pPr>
            <a:r>
              <a:rPr lang="en-US" dirty="0" smtClean="0"/>
              <a:t>txt + </a:t>
            </a:r>
            <a:r>
              <a:rPr lang="en-US" dirty="0" err="1" smtClean="0"/>
              <a:t>x</a:t>
            </a:r>
            <a:r>
              <a:rPr lang="en-US" dirty="0" smtClean="0"/>
              <a:t>  </a:t>
            </a:r>
            <a:endParaRPr lang="en-US" sz="2600" dirty="0" smtClean="0"/>
          </a:p>
          <a:p>
            <a:pPr marL="457200" lvl="1" indent="0" algn="r">
              <a:buNone/>
            </a:pPr>
            <a:r>
              <a:rPr lang="en-US" dirty="0" smtClean="0"/>
              <a:t>txt + 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z</a:t>
            </a:r>
            <a:endParaRPr lang="en-US" dirty="0" smtClean="0"/>
          </a:p>
          <a:p>
            <a:pPr marL="457200" lvl="1" indent="0" algn="r">
              <a:buNone/>
            </a:pPr>
            <a:r>
              <a:rPr lang="en-US" dirty="0" smtClean="0"/>
              <a:t>txt + (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z</a:t>
            </a:r>
            <a:r>
              <a:rPr lang="en-US" dirty="0" smtClean="0"/>
              <a:t>)</a:t>
            </a:r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752600" y="1600200"/>
            <a:ext cx="71628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x is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“number”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z is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txt is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“string”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+ means append,  x gets converted: “foo5”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“foo54”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precedence, x + z executed first: “foo9”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(the </a:t>
            </a:r>
            <a:r>
              <a:rPr lang="en-US" dirty="0" smtClean="0"/>
              <a:t>usual…mostly)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x</a:t>
            </a:r>
            <a:r>
              <a:rPr lang="en-US" dirty="0" smtClean="0"/>
              <a:t> = [2,4,5]</a:t>
            </a:r>
          </a:p>
          <a:p>
            <a:r>
              <a:rPr lang="en-US" dirty="0" smtClean="0"/>
              <a:t>x[0]</a:t>
            </a:r>
          </a:p>
          <a:p>
            <a:r>
              <a:rPr lang="en-US" dirty="0" smtClean="0"/>
              <a:t>x[1] = 1</a:t>
            </a:r>
          </a:p>
          <a:p>
            <a:r>
              <a:rPr lang="en-US" dirty="0" smtClean="0"/>
              <a:t>x[4]=6</a:t>
            </a:r>
          </a:p>
          <a:p>
            <a:r>
              <a:rPr lang="en-US" dirty="0" err="1" smtClean="0"/>
              <a:t>x.length</a:t>
            </a:r>
            <a:endParaRPr lang="en-US" dirty="0" smtClean="0"/>
          </a:p>
          <a:p>
            <a:r>
              <a:rPr lang="en-US" dirty="0" smtClean="0"/>
              <a:t>x.pop()</a:t>
            </a:r>
          </a:p>
          <a:p>
            <a:r>
              <a:rPr lang="en-US" dirty="0" err="1" smtClean="0"/>
              <a:t>x.shift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x.push</a:t>
            </a:r>
            <a:r>
              <a:rPr lang="en-US" dirty="0" smtClean="0"/>
              <a:t>(“</a:t>
            </a:r>
            <a:r>
              <a:rPr lang="en-US" dirty="0" err="1" smtClean="0"/>
              <a:t>foo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x.indexOf</a:t>
            </a:r>
            <a:r>
              <a:rPr lang="en-US" dirty="0" smtClean="0"/>
              <a:t>(5)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362200" y="1524000"/>
            <a:ext cx="716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x is </a:t>
            </a: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[2,4,5]</a:t>
            </a: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</a:t>
            </a: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Returns 2</a:t>
            </a: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x is now [2,1,5]</a:t>
            </a:r>
            <a:endParaRPr lang="en-US" sz="27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x is now [2,1,5,undefined,6]</a:t>
            </a:r>
            <a:endParaRPr lang="en-US" sz="27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returns 5 (but! top “index” is 4)</a:t>
            </a:r>
            <a:endParaRPr lang="en-US" sz="27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Returns 6, x is [2,1,5,</a:t>
            </a:r>
            <a:r>
              <a:rPr lang="en-US" sz="2700" dirty="0" smtClean="0">
                <a:solidFill>
                  <a:srgbClr val="FF0000"/>
                </a:solidFill>
                <a:sym typeface="Wingdings" pitchFamily="2" charset="2"/>
              </a:rPr>
              <a:t>undefined</a:t>
            </a: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]</a:t>
            </a:r>
            <a:endParaRPr lang="en-US" sz="27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Returns 2, x is [1,5,</a:t>
            </a:r>
            <a:r>
              <a:rPr lang="en-US" sz="2700" dirty="0" smtClean="0">
                <a:solidFill>
                  <a:srgbClr val="FF0000"/>
                </a:solidFill>
                <a:sym typeface="Wingdings" pitchFamily="2" charset="2"/>
              </a:rPr>
              <a:t>undefined</a:t>
            </a: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]</a:t>
            </a:r>
            <a:endParaRPr lang="en-US" sz="27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x is [1,5,undefined,foo]</a:t>
            </a:r>
            <a:endParaRPr lang="en-US" sz="27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</a:t>
            </a: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“where is 5?” </a:t>
            </a:r>
            <a:r>
              <a:rPr lang="en-US" sz="27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index 1</a:t>
            </a:r>
            <a:endParaRPr lang="en-US" sz="27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x</a:t>
            </a:r>
            <a:r>
              <a:rPr lang="en-US" dirty="0" smtClean="0"/>
              <a:t> = 5</a:t>
            </a:r>
          </a:p>
          <a:p>
            <a:r>
              <a:rPr lang="en-US" dirty="0" err="1" smtClean="0"/>
              <a:t>x</a:t>
            </a:r>
            <a:r>
              <a:rPr lang="en-US" dirty="0" smtClean="0"/>
              <a:t> &lt; 4</a:t>
            </a:r>
          </a:p>
          <a:p>
            <a:r>
              <a:rPr lang="en-US" dirty="0" err="1" smtClean="0"/>
              <a:t>x</a:t>
            </a:r>
            <a:r>
              <a:rPr lang="en-US" dirty="0" smtClean="0"/>
              <a:t> &gt; 2  </a:t>
            </a:r>
          </a:p>
          <a:p>
            <a:r>
              <a:rPr lang="en-US" dirty="0" smtClean="0"/>
              <a:t>((x &gt; 4) &amp;&amp; (x &lt; 10))</a:t>
            </a:r>
          </a:p>
          <a:p>
            <a:r>
              <a:rPr lang="en-US" dirty="0" smtClean="0"/>
              <a:t>x == 5</a:t>
            </a:r>
          </a:p>
          <a:p>
            <a:r>
              <a:rPr lang="en-US" dirty="0" smtClean="0"/>
              <a:t>x == “5”</a:t>
            </a:r>
          </a:p>
          <a:p>
            <a:r>
              <a:rPr lang="en-US" dirty="0" err="1" smtClean="0"/>
              <a:t>x</a:t>
            </a:r>
            <a:r>
              <a:rPr lang="en-US" dirty="0" smtClean="0"/>
              <a:t> == 8</a:t>
            </a:r>
          </a:p>
          <a:p>
            <a:r>
              <a:rPr lang="en-US" dirty="0" err="1" smtClean="0"/>
              <a:t>x</a:t>
            </a:r>
            <a:r>
              <a:rPr lang="en-US" dirty="0" smtClean="0"/>
              <a:t> === 5</a:t>
            </a:r>
          </a:p>
          <a:p>
            <a:r>
              <a:rPr lang="en-US" dirty="0" smtClean="0"/>
              <a:t>x === “5”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505200" y="1537855"/>
            <a:ext cx="716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x is 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false</a:t>
            </a: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true</a:t>
            </a:r>
            <a:endParaRPr lang="en-US" sz="3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true</a:t>
            </a: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true (is x equal to 5?)</a:t>
            </a:r>
            <a:endParaRPr lang="en-US" sz="3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true! (converts types)</a:t>
            </a:r>
            <a:endParaRPr lang="en-US" sz="3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false</a:t>
            </a:r>
            <a:endParaRPr lang="en-US" sz="3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</a:t>
            </a:r>
            <a:r>
              <a:rPr lang="en-US" sz="3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t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rue (value AND type same)</a:t>
            </a:r>
            <a:endParaRPr lang="en-US" sz="3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 false! (only value </a:t>
            </a:r>
            <a:r>
              <a:rPr lang="en-US" sz="3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same)</a:t>
            </a:r>
            <a:endParaRPr lang="en-US" sz="3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sz="3000" dirty="0"/>
          </a:p>
        </p:txBody>
      </p:sp>
      <p:sp>
        <p:nvSpPr>
          <p:cNvPr id="5" name="Freeform 4"/>
          <p:cNvSpPr/>
          <p:nvPr/>
        </p:nvSpPr>
        <p:spPr>
          <a:xfrm>
            <a:off x="70520" y="4085112"/>
            <a:ext cx="440119" cy="1341911"/>
          </a:xfrm>
          <a:custGeom>
            <a:avLst/>
            <a:gdLst>
              <a:gd name="connsiteX0" fmla="*/ 356992 w 440119"/>
              <a:gd name="connsiteY0" fmla="*/ 1341911 h 1341911"/>
              <a:gd name="connsiteX1" fmla="*/ 732 w 440119"/>
              <a:gd name="connsiteY1" fmla="*/ 593766 h 1341911"/>
              <a:gd name="connsiteX2" fmla="*/ 440119 w 440119"/>
              <a:gd name="connsiteY2" fmla="*/ 0 h 134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119" h="1341911">
                <a:moveTo>
                  <a:pt x="356992" y="1341911"/>
                </a:moveTo>
                <a:cubicBezTo>
                  <a:pt x="171934" y="1079664"/>
                  <a:pt x="-13123" y="817418"/>
                  <a:pt x="732" y="593766"/>
                </a:cubicBezTo>
                <a:cubicBezTo>
                  <a:pt x="14587" y="370114"/>
                  <a:pt x="227353" y="185057"/>
                  <a:pt x="440119" y="0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If/Else/Else if </a:t>
            </a:r>
          </a:p>
          <a:p>
            <a:pPr lvl="1"/>
            <a:r>
              <a:rPr lang="en-US" dirty="0" smtClean="0"/>
              <a:t>Same as everywhere else:</a:t>
            </a:r>
          </a:p>
          <a:p>
            <a:pPr lvl="2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x</a:t>
            </a:r>
            <a:r>
              <a:rPr lang="en-US" dirty="0" smtClean="0"/>
              <a:t> &lt; 5) {</a:t>
            </a:r>
          </a:p>
          <a:p>
            <a:pPr lvl="2">
              <a:buNone/>
            </a:pPr>
            <a:r>
              <a:rPr lang="en-US" dirty="0" smtClean="0"/>
              <a:t>	// do something</a:t>
            </a:r>
          </a:p>
          <a:p>
            <a:pPr lvl="2">
              <a:buNone/>
            </a:pPr>
            <a:r>
              <a:rPr lang="en-US" dirty="0" smtClean="0"/>
              <a:t>} else if (</a:t>
            </a:r>
            <a:r>
              <a:rPr lang="en-US" dirty="0" err="1" smtClean="0"/>
              <a:t>x</a:t>
            </a:r>
            <a:r>
              <a:rPr lang="en-US" dirty="0" smtClean="0"/>
              <a:t> &lt; 10) {</a:t>
            </a:r>
          </a:p>
          <a:p>
            <a:pPr lvl="2">
              <a:buNone/>
            </a:pPr>
            <a:r>
              <a:rPr lang="en-US" dirty="0" smtClean="0"/>
              <a:t>	 // do something else</a:t>
            </a:r>
          </a:p>
          <a:p>
            <a:pPr lvl="2">
              <a:buNone/>
            </a:pPr>
            <a:r>
              <a:rPr lang="en-US" dirty="0" smtClean="0"/>
              <a:t>} else {</a:t>
            </a:r>
          </a:p>
          <a:p>
            <a:pPr lvl="2">
              <a:buNone/>
            </a:pPr>
            <a:r>
              <a:rPr lang="en-US" dirty="0" smtClean="0"/>
              <a:t>	// do yet another thing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loops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n</a:t>
            </a:r>
            <a:r>
              <a:rPr lang="en-US" dirty="0" smtClean="0"/>
              <a:t> = 0 ;  </a:t>
            </a:r>
            <a:r>
              <a:rPr lang="en-US" dirty="0" err="1" smtClean="0"/>
              <a:t>n</a:t>
            </a:r>
            <a:r>
              <a:rPr lang="en-US" dirty="0" smtClean="0"/>
              <a:t> &lt; 4 ; </a:t>
            </a:r>
            <a:r>
              <a:rPr lang="en-US" dirty="0" err="1" smtClean="0"/>
              <a:t>n</a:t>
            </a:r>
            <a:r>
              <a:rPr lang="en-US" dirty="0" smtClean="0"/>
              <a:t>++) { …</a:t>
            </a:r>
          </a:p>
          <a:p>
            <a:r>
              <a:rPr lang="en-US" dirty="0" smtClean="0"/>
              <a:t>While</a:t>
            </a:r>
          </a:p>
          <a:p>
            <a:pPr lvl="1"/>
            <a:r>
              <a:rPr lang="en-US" dirty="0" err="1" smtClean="0"/>
              <a:t>while(n</a:t>
            </a:r>
            <a:r>
              <a:rPr lang="en-US" dirty="0" smtClean="0"/>
              <a:t> &gt; 1 ) {</a:t>
            </a:r>
            <a:r>
              <a:rPr lang="en-US" dirty="0" err="1" smtClean="0"/>
              <a:t>n</a:t>
            </a:r>
            <a:r>
              <a:rPr lang="en-US" dirty="0" smtClean="0"/>
              <a:t>--; …</a:t>
            </a:r>
          </a:p>
          <a:p>
            <a:r>
              <a:rPr lang="en-US" dirty="0" smtClean="0"/>
              <a:t>For each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idx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 </a:t>
            </a:r>
            <a:r>
              <a:rPr lang="en-US" dirty="0" err="1" smtClean="0"/>
              <a:t>someArray</a:t>
            </a:r>
            <a:r>
              <a:rPr lang="en-US" dirty="0" smtClean="0"/>
              <a:t>) { …</a:t>
            </a:r>
          </a:p>
          <a:p>
            <a:pPr lvl="2"/>
            <a:r>
              <a:rPr lang="en-US" dirty="0" smtClean="0"/>
              <a:t>Gets you the index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of</a:t>
            </a:r>
            <a:r>
              <a:rPr lang="en-US" dirty="0" smtClean="0"/>
              <a:t> </a:t>
            </a:r>
            <a:r>
              <a:rPr lang="en-US" dirty="0" err="1"/>
              <a:t>someArray</a:t>
            </a:r>
            <a:r>
              <a:rPr lang="en-US" dirty="0"/>
              <a:t>) { …</a:t>
            </a:r>
          </a:p>
          <a:p>
            <a:pPr lvl="2"/>
            <a:r>
              <a:rPr lang="en-US" dirty="0" smtClean="0"/>
              <a:t>Gets you the </a:t>
            </a:r>
            <a:r>
              <a:rPr lang="en-US" dirty="0" smtClean="0"/>
              <a:t>value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versus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 = [“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apple”,”pear”,”peach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fruits) …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dirty="0" smtClean="0"/>
              <a:t> is set to 0, 1, and then 2 as we loop</a:t>
            </a:r>
          </a:p>
          <a:p>
            <a:pPr lvl="1"/>
            <a:r>
              <a:rPr lang="en-US" dirty="0" smtClean="0"/>
              <a:t>If you want to actual value:  fruits[</a:t>
            </a:r>
            <a:r>
              <a:rPr lang="en-US" dirty="0" err="1" smtClean="0"/>
              <a:t>idx</a:t>
            </a:r>
            <a:r>
              <a:rPr lang="en-US" dirty="0" smtClean="0"/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(fruit </a:t>
            </a:r>
            <a:r>
              <a:rPr lang="en-US" sz="2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fruits)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r>
              <a:rPr lang="en-US" dirty="0" smtClean="0"/>
              <a:t> is set to “apple”, “pear” and then “peach” as we loop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info here: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://developer.mozilla.org/</a:t>
            </a:r>
            <a:r>
              <a:rPr lang="en-US" dirty="0" err="1"/>
              <a:t>en</a:t>
            </a:r>
            <a:r>
              <a:rPr lang="en-US" dirty="0"/>
              <a:t>-US/docs/Web/JavaScript/Reference/Statements/for...of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 structure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>
                <a:solidFill>
                  <a:srgbClr val="C3D69B"/>
                </a:solidFill>
              </a:rPr>
              <a:t>functionName</a:t>
            </a:r>
            <a:r>
              <a:rPr lang="en-US" dirty="0" smtClean="0">
                <a:solidFill>
                  <a:srgbClr val="C3D69B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var1, var2,…, </a:t>
            </a:r>
            <a:r>
              <a:rPr lang="en-US" dirty="0" err="1" smtClean="0">
                <a:solidFill>
                  <a:srgbClr val="FF6600"/>
                </a:solidFill>
              </a:rPr>
              <a:t>varN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// do something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return(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returnVal</a:t>
            </a:r>
            <a:r>
              <a:rPr lang="en-US" dirty="0" smtClean="0"/>
              <a:t>); // optional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>
                <a:solidFill>
                  <a:srgbClr val="C3D69B"/>
                </a:solidFill>
              </a:rPr>
              <a:t>test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rgbClr val="FF6600"/>
                </a:solidFill>
              </a:rPr>
              <a:t>firstNum,secondNum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if (</a:t>
            </a:r>
            <a:r>
              <a:rPr lang="en-US" dirty="0" err="1" smtClean="0"/>
              <a:t>firstNum</a:t>
            </a:r>
            <a:r>
              <a:rPr lang="en-US" dirty="0" smtClean="0"/>
              <a:t>&gt;</a:t>
            </a:r>
            <a:r>
              <a:rPr lang="en-US" dirty="0" err="1" smtClean="0"/>
              <a:t>secondNum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return(firstNum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 else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return(secondNum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test(4,5)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use as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displaymessage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alert("Hello</a:t>
            </a:r>
            <a:r>
              <a:rPr lang="en-US" dirty="0" smtClean="0"/>
              <a:t> World!");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&lt;form&gt;</a:t>
            </a:r>
          </a:p>
          <a:p>
            <a:pPr>
              <a:buNone/>
            </a:pPr>
            <a:r>
              <a:rPr lang="en-US" dirty="0" smtClean="0"/>
              <a:t>&lt;input type="button" value="Click me!"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displaymessage</a:t>
            </a:r>
            <a:r>
              <a:rPr lang="en-US" dirty="0" smtClean="0"/>
              <a:t>()" /&gt;</a:t>
            </a:r>
          </a:p>
          <a:p>
            <a:pPr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1905000" y="4191000"/>
            <a:ext cx="762000" cy="60960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4572000" y="4191000"/>
            <a:ext cx="762000" cy="60960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6019800" y="4191000"/>
            <a:ext cx="762000" cy="60960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800" y="3657600"/>
            <a:ext cx="127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Object type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37338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3810000"/>
            <a:ext cx="124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 to do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5778500"/>
            <a:ext cx="4724400" cy="1079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828800"/>
            <a:ext cx="3962400" cy="14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7772400" cy="1470025"/>
          </a:xfrm>
        </p:spPr>
        <p:txBody>
          <a:bodyPr/>
          <a:lstStyle/>
          <a:p>
            <a:r>
              <a:rPr lang="en-US" dirty="0" smtClean="0"/>
              <a:t>This part is going to be boring for some of you… sorry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8343" y="3505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This part is going to be scary for some of you… sorry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err="1" smtClean="0"/>
              <a:t>someArray</a:t>
            </a:r>
            <a:r>
              <a:rPr lang="en-US" dirty="0" smtClean="0"/>
              <a:t> = [2,4,"foo"];</a:t>
            </a:r>
          </a:p>
          <a:p>
            <a:pPr>
              <a:buNone/>
            </a:pPr>
            <a:r>
              <a:rPr lang="en-US" dirty="0" smtClean="0"/>
              <a:t>for (x in </a:t>
            </a:r>
            <a:r>
              <a:rPr lang="en-US" dirty="0" err="1" smtClean="0"/>
              <a:t>someArray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// we go through this loop once per array element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 err="1" smtClean="0">
                <a:solidFill>
                  <a:srgbClr val="E46C0A"/>
                </a:solidFill>
              </a:rPr>
              <a:t>x</a:t>
            </a:r>
            <a:r>
              <a:rPr lang="en-US" dirty="0" smtClean="0">
                <a:solidFill>
                  <a:srgbClr val="E46C0A"/>
                </a:solidFill>
              </a:rPr>
              <a:t> takes on the index value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document.write(someArray[x</a:t>
            </a:r>
            <a:r>
              <a:rPr lang="en-US" dirty="0" smtClean="0"/>
              <a:t>]+"&lt;</a:t>
            </a:r>
            <a:r>
              <a:rPr lang="en-US" dirty="0" err="1" smtClean="0"/>
              <a:t>br</a:t>
            </a:r>
            <a:r>
              <a:rPr lang="en-US" dirty="0" smtClean="0"/>
              <a:t>/&gt;");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6237" y="4800600"/>
            <a:ext cx="6767763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Something a </a:t>
            </a:r>
            <a:r>
              <a:rPr lang="en-US" i="1" dirty="0" smtClean="0"/>
              <a:t>little</a:t>
            </a:r>
            <a:r>
              <a:rPr lang="en-US" dirty="0" smtClean="0"/>
              <a:t> more interesting…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597" y="1074737"/>
            <a:ext cx="8229600" cy="4525963"/>
          </a:xfrm>
        </p:spPr>
        <p:txBody>
          <a:bodyPr/>
          <a:lstStyle/>
          <a:p>
            <a:r>
              <a:rPr lang="en-US" dirty="0" smtClean="0"/>
              <a:t>Let’s draw a bar chart</a:t>
            </a:r>
          </a:p>
          <a:p>
            <a:pPr lvl="1"/>
            <a:r>
              <a:rPr lang="en-US" dirty="0" smtClean="0"/>
              <a:t>Given some array as input [1,5,2,5,4]</a:t>
            </a:r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2743200" y="2819400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3310786" y="1709011"/>
            <a:ext cx="2613764" cy="3352455"/>
            <a:chOff x="2929786" y="1709011"/>
            <a:chExt cx="2613764" cy="3352455"/>
          </a:xfrm>
        </p:grpSpPr>
        <p:sp>
          <p:nvSpPr>
            <p:cNvPr id="7" name="Oval 6"/>
            <p:cNvSpPr/>
            <p:nvPr/>
          </p:nvSpPr>
          <p:spPr>
            <a:xfrm>
              <a:off x="5162550" y="1709011"/>
              <a:ext cx="381000" cy="4572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flipH="1">
              <a:off x="2929786" y="1937611"/>
              <a:ext cx="2232764" cy="3123855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743200" y="5791200"/>
            <a:ext cx="1797608" cy="750332"/>
            <a:chOff x="2362200" y="5791200"/>
            <a:chExt cx="1797608" cy="750332"/>
          </a:xfrm>
        </p:grpSpPr>
        <p:sp>
          <p:nvSpPr>
            <p:cNvPr id="6" name="Right Brace 5"/>
            <p:cNvSpPr/>
            <p:nvPr/>
          </p:nvSpPr>
          <p:spPr>
            <a:xfrm rot="5400000">
              <a:off x="2667000" y="5715000"/>
              <a:ext cx="381000" cy="533400"/>
            </a:xfrm>
            <a:prstGeom prst="rightBrac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62200" y="6172200"/>
              <a:ext cx="179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width = 10 </a:t>
              </a:r>
              <a:r>
                <a:rPr lang="en-US" dirty="0" smtClean="0">
                  <a:solidFill>
                    <a:schemeClr val="bg1"/>
                  </a:solidFill>
                </a:rPr>
                <a:t>pixels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5791200"/>
            <a:ext cx="880690" cy="750332"/>
            <a:chOff x="2743200" y="5791200"/>
            <a:chExt cx="880690" cy="750332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3009900" y="5829300"/>
              <a:ext cx="381000" cy="304800"/>
            </a:xfrm>
            <a:prstGeom prst="rightBrac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200" y="6172200"/>
              <a:ext cx="88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5 pixels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77100" y="3657600"/>
            <a:ext cx="1463539" cy="1905000"/>
            <a:chOff x="6896100" y="3657600"/>
            <a:chExt cx="1463539" cy="1905000"/>
          </a:xfrm>
        </p:grpSpPr>
        <p:sp>
          <p:nvSpPr>
            <p:cNvPr id="18" name="Right Brace 17"/>
            <p:cNvSpPr/>
            <p:nvPr/>
          </p:nvSpPr>
          <p:spPr>
            <a:xfrm>
              <a:off x="6896100" y="3657600"/>
              <a:ext cx="419100" cy="1905000"/>
            </a:xfrm>
            <a:prstGeom prst="rightBrace">
              <a:avLst>
                <a:gd name="adj1" fmla="val 6655"/>
                <a:gd name="adj2" fmla="val 49161"/>
              </a:avLst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1930" y="4148435"/>
              <a:ext cx="9977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height =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value </a:t>
              </a:r>
              <a:r>
                <a:rPr lang="en-US" dirty="0" smtClean="0">
                  <a:solidFill>
                    <a:schemeClr val="bg1"/>
                  </a:solidFill>
                </a:rPr>
                <a:t>* 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10 </a:t>
              </a:r>
              <a:r>
                <a:rPr lang="en-US" dirty="0" smtClean="0">
                  <a:solidFill>
                    <a:schemeClr val="bg1"/>
                  </a:solidFill>
                </a:rPr>
                <a:t>pixels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9851" y="2848213"/>
            <a:ext cx="2035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Encode number as a rectangle…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Rectangle has a starting position (</a:t>
            </a:r>
            <a:r>
              <a:rPr lang="en-US" dirty="0" err="1" smtClean="0">
                <a:solidFill>
                  <a:srgbClr val="FFC000"/>
                </a:solidFill>
              </a:rPr>
              <a:t>x,y</a:t>
            </a:r>
            <a:r>
              <a:rPr lang="en-US" dirty="0" smtClean="0">
                <a:solidFill>
                  <a:srgbClr val="FFC000"/>
                </a:solidFill>
              </a:rPr>
              <a:t>) and a height/width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So: for every array element we need to generate 4 numbers to tell </a:t>
            </a:r>
            <a:r>
              <a:rPr lang="en-US" dirty="0" err="1" smtClean="0">
                <a:solidFill>
                  <a:srgbClr val="FFC000"/>
                </a:solidFill>
              </a:rPr>
              <a:t>javascript</a:t>
            </a:r>
            <a:r>
              <a:rPr lang="en-US" dirty="0" smtClean="0">
                <a:solidFill>
                  <a:srgbClr val="FFC000"/>
                </a:solidFill>
              </a:rPr>
              <a:t> where to draw</a:t>
            </a:r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95997" y="2848213"/>
            <a:ext cx="722770" cy="2714387"/>
            <a:chOff x="2195997" y="2848213"/>
            <a:chExt cx="722770" cy="2714387"/>
          </a:xfrm>
        </p:grpSpPr>
        <p:sp>
          <p:nvSpPr>
            <p:cNvPr id="21" name="Right Brace 20"/>
            <p:cNvSpPr/>
            <p:nvPr/>
          </p:nvSpPr>
          <p:spPr>
            <a:xfrm rot="10800000">
              <a:off x="2537767" y="2848213"/>
              <a:ext cx="381000" cy="2714387"/>
            </a:xfrm>
            <a:prstGeom prst="rightBrac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1823298" y="4059987"/>
              <a:ext cx="1114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100 </a:t>
              </a:r>
              <a:r>
                <a:rPr lang="en-US" dirty="0" smtClean="0">
                  <a:solidFill>
                    <a:schemeClr val="bg1"/>
                  </a:solidFill>
                </a:rPr>
                <a:t>pixels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11143" y="2030531"/>
            <a:ext cx="1521314" cy="697732"/>
            <a:chOff x="2442323" y="5367469"/>
            <a:chExt cx="1521314" cy="697732"/>
          </a:xfrm>
        </p:grpSpPr>
        <p:sp>
          <p:nvSpPr>
            <p:cNvPr id="24" name="Right Brace 23"/>
            <p:cNvSpPr/>
            <p:nvPr/>
          </p:nvSpPr>
          <p:spPr>
            <a:xfrm rot="16200000">
              <a:off x="2909764" y="5771984"/>
              <a:ext cx="381000" cy="205433"/>
            </a:xfrm>
            <a:prstGeom prst="rightBrac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42323" y="5367469"/>
              <a:ext cx="152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(10 + 5)*index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762000"/>
            <a:ext cx="7696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&lt;html&gt;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&lt;body&gt;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&lt;canvas id="canvas" width=“200" height=“400"&gt;&lt;/canvas&gt;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&lt;script type="text/</a:t>
            </a:r>
            <a:r>
              <a:rPr lang="en-US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"&gt;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canvas = </a:t>
            </a:r>
            <a:r>
              <a:rPr lang="en-US" sz="2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2400" dirty="0" smtClean="0">
                <a:solidFill>
                  <a:schemeClr val="bg1"/>
                </a:solidFill>
              </a:rPr>
              <a:t>("canvas");  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context = </a:t>
            </a:r>
            <a:r>
              <a:rPr lang="en-US" sz="2400" dirty="0" err="1" smtClean="0">
                <a:solidFill>
                  <a:schemeClr val="bg1"/>
                </a:solidFill>
              </a:rPr>
              <a:t>canvas.getContext</a:t>
            </a:r>
            <a:r>
              <a:rPr lang="en-US" sz="2400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data = [1,5,2,5,4];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context.fillStyle</a:t>
            </a:r>
            <a:r>
              <a:rPr lang="en-US" sz="2400" dirty="0" smtClean="0">
                <a:solidFill>
                  <a:schemeClr val="bg1"/>
                </a:solidFill>
              </a:rPr>
              <a:t> = "</a:t>
            </a:r>
            <a:r>
              <a:rPr lang="en-US" sz="2400" dirty="0" err="1" smtClean="0">
                <a:solidFill>
                  <a:schemeClr val="bg1"/>
                </a:solidFill>
              </a:rPr>
              <a:t>rgb</a:t>
            </a:r>
            <a:r>
              <a:rPr lang="en-US" sz="2400" dirty="0" smtClean="0">
                <a:solidFill>
                  <a:schemeClr val="bg1"/>
                </a:solidFill>
              </a:rPr>
              <a:t>(200,0,0)"; 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for (</a:t>
            </a:r>
            <a:r>
              <a:rPr lang="en-US" sz="2400" dirty="0" err="1" smtClean="0">
                <a:solidFill>
                  <a:schemeClr val="bg1"/>
                </a:solidFill>
              </a:rPr>
              <a:t>idx</a:t>
            </a:r>
            <a:r>
              <a:rPr lang="en-US" sz="2400" dirty="0" smtClean="0">
                <a:solidFill>
                  <a:schemeClr val="bg1"/>
                </a:solidFill>
              </a:rPr>
              <a:t> in data)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</a:t>
            </a:r>
            <a:r>
              <a:rPr lang="en-US" sz="2400" dirty="0" err="1" smtClean="0">
                <a:solidFill>
                  <a:schemeClr val="bg1"/>
                </a:solidFill>
              </a:rPr>
              <a:t>context.fillRect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</a:rPr>
              <a:t>idx</a:t>
            </a:r>
            <a:r>
              <a:rPr lang="en-US" sz="2400" dirty="0" smtClean="0">
                <a:solidFill>
                  <a:schemeClr val="bg1"/>
                </a:solidFill>
              </a:rPr>
              <a:t>*15, 100, 10, -data[</a:t>
            </a:r>
            <a:r>
              <a:rPr lang="en-US" sz="2400" dirty="0" err="1" smtClean="0">
                <a:solidFill>
                  <a:schemeClr val="bg1"/>
                </a:solidFill>
              </a:rPr>
              <a:t>idx</a:t>
            </a:r>
            <a:r>
              <a:rPr lang="en-US" sz="2400" dirty="0" smtClean="0">
                <a:solidFill>
                  <a:schemeClr val="bg1"/>
                </a:solidFill>
              </a:rPr>
              <a:t>]*10);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&lt;/script&gt;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&lt;/body&gt;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&lt;/html&gt; 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43600" y="2895600"/>
            <a:ext cx="2293587" cy="597932"/>
            <a:chOff x="5638800" y="2971800"/>
            <a:chExt cx="2293587" cy="597932"/>
          </a:xfrm>
        </p:grpSpPr>
        <p:cxnSp>
          <p:nvCxnSpPr>
            <p:cNvPr id="3" name="Straight Arrow Connector 2"/>
            <p:cNvCxnSpPr/>
            <p:nvPr/>
          </p:nvCxnSpPr>
          <p:spPr>
            <a:xfrm rot="10800000">
              <a:off x="5638800" y="2971800"/>
              <a:ext cx="762000" cy="152400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248400" y="3200400"/>
              <a:ext cx="168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Grab the canvas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57600" y="3276600"/>
            <a:ext cx="2454679" cy="597932"/>
            <a:chOff x="4800600" y="2971800"/>
            <a:chExt cx="2454679" cy="597932"/>
          </a:xfrm>
        </p:grpSpPr>
        <p:cxnSp>
          <p:nvCxnSpPr>
            <p:cNvPr id="11" name="Straight Arrow Connector 10"/>
            <p:cNvCxnSpPr/>
            <p:nvPr/>
          </p:nvCxnSpPr>
          <p:spPr>
            <a:xfrm rot="10800000">
              <a:off x="4800600" y="2971800"/>
              <a:ext cx="1524000" cy="304800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48400" y="3200400"/>
              <a:ext cx="1006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Our data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86201" y="3733800"/>
            <a:ext cx="5257799" cy="521732"/>
            <a:chOff x="3429001" y="2895600"/>
            <a:chExt cx="5257799" cy="521732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rot="10800000">
              <a:off x="3429001" y="2895600"/>
              <a:ext cx="3036679" cy="337066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465679" y="3048000"/>
              <a:ext cx="2221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Want things to be red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4114800"/>
            <a:ext cx="990600" cy="902732"/>
            <a:chOff x="6248400" y="2667000"/>
            <a:chExt cx="990600" cy="90273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553200" y="2667000"/>
              <a:ext cx="685800" cy="533400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248400" y="3200400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Loop*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24200" y="4648200"/>
            <a:ext cx="1110369" cy="1436132"/>
            <a:chOff x="6248400" y="2133600"/>
            <a:chExt cx="1110369" cy="1436132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6057900" y="2628900"/>
              <a:ext cx="1066800" cy="76200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48400" y="3200400"/>
              <a:ext cx="111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X location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38600" y="4495800"/>
            <a:ext cx="1102353" cy="1436132"/>
            <a:chOff x="6248400" y="2133600"/>
            <a:chExt cx="1102353" cy="1436132"/>
          </a:xfrm>
        </p:grpSpPr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6057900" y="2628900"/>
              <a:ext cx="1066800" cy="76200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248400" y="3200400"/>
              <a:ext cx="110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Y location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29200" y="4495800"/>
            <a:ext cx="1332875" cy="1436132"/>
            <a:chOff x="5943600" y="2057400"/>
            <a:chExt cx="1332875" cy="1436132"/>
          </a:xfrm>
        </p:grpSpPr>
        <p:cxnSp>
          <p:nvCxnSpPr>
            <p:cNvPr id="35" name="Straight Arrow Connector 34"/>
            <p:cNvCxnSpPr/>
            <p:nvPr/>
          </p:nvCxnSpPr>
          <p:spPr>
            <a:xfrm rot="16200000" flipV="1">
              <a:off x="5676900" y="2324100"/>
              <a:ext cx="1143000" cy="609600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553200" y="3124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width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77000" y="4572000"/>
            <a:ext cx="1465412" cy="1436132"/>
            <a:chOff x="5943600" y="2057400"/>
            <a:chExt cx="1465412" cy="1436132"/>
          </a:xfrm>
        </p:grpSpPr>
        <p:cxnSp>
          <p:nvCxnSpPr>
            <p:cNvPr id="39" name="Straight Arrow Connector 38"/>
            <p:cNvCxnSpPr/>
            <p:nvPr/>
          </p:nvCxnSpPr>
          <p:spPr>
            <a:xfrm rot="16200000" flipV="1">
              <a:off x="5676900" y="2324100"/>
              <a:ext cx="1143000" cy="609600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553200" y="3124200"/>
              <a:ext cx="855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height 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19600" y="6488668"/>
            <a:ext cx="406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will range from 0 to length of data-1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5410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04800" y="1524000"/>
            <a:ext cx="594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data = [1,5,2,5,4];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 in data)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context.fillRect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*15</a:t>
            </a:r>
            <a:r>
              <a:rPr lang="en-US" dirty="0" smtClean="0">
                <a:solidFill>
                  <a:schemeClr val="bg1"/>
                </a:solidFill>
              </a:rPr>
              <a:t>,  // x position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// y position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// width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]*10</a:t>
            </a:r>
            <a:r>
              <a:rPr lang="en-US" dirty="0" smtClean="0">
                <a:solidFill>
                  <a:schemeClr val="bg1"/>
                </a:solidFill>
              </a:rPr>
              <a:t>); // height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Remember: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will go from 0 to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86400" y="1600200"/>
            <a:ext cx="29718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5410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04800" y="1524000"/>
            <a:ext cx="5943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data = [1,5,2,5,4];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 in data)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context.fillRect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*15, 100, 10, -data[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]*10);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 1: 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0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data[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is 1</a:t>
            </a: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x is at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* 15 = 0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y is at 100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width is 10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height is at 1 * 10 = 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00" y="1600200"/>
            <a:ext cx="24384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05211" y="1256694"/>
            <a:ext cx="1899023" cy="2448407"/>
          </a:xfrm>
          <a:custGeom>
            <a:avLst/>
            <a:gdLst>
              <a:gd name="connsiteX0" fmla="*/ 798602 w 1899023"/>
              <a:gd name="connsiteY0" fmla="*/ 2448407 h 2448407"/>
              <a:gd name="connsiteX1" fmla="*/ 1891132 w 1899023"/>
              <a:gd name="connsiteY1" fmla="*/ 358350 h 2448407"/>
              <a:gd name="connsiteX2" fmla="*/ 299838 w 1899023"/>
              <a:gd name="connsiteY2" fmla="*/ 2090 h 2448407"/>
              <a:gd name="connsiteX3" fmla="*/ 2955 w 1899023"/>
              <a:gd name="connsiteY3" fmla="*/ 358350 h 244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023" h="2448407">
                <a:moveTo>
                  <a:pt x="798602" y="2448407"/>
                </a:moveTo>
                <a:cubicBezTo>
                  <a:pt x="1386430" y="1607238"/>
                  <a:pt x="1974259" y="766069"/>
                  <a:pt x="1891132" y="358350"/>
                </a:cubicBezTo>
                <a:cubicBezTo>
                  <a:pt x="1808005" y="-49369"/>
                  <a:pt x="614534" y="2090"/>
                  <a:pt x="299838" y="2090"/>
                </a:cubicBezTo>
                <a:cubicBezTo>
                  <a:pt x="-14858" y="2090"/>
                  <a:pt x="-5952" y="180220"/>
                  <a:pt x="2955" y="358350"/>
                </a:cubicBezTo>
              </a:path>
            </a:pathLst>
          </a:custGeom>
          <a:noFill/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2589" y="1568001"/>
            <a:ext cx="3058011" cy="2013399"/>
            <a:chOff x="5552589" y="1568001"/>
            <a:chExt cx="3058011" cy="201339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95753" y="1600200"/>
              <a:ext cx="0" cy="19812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2589" y="156800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0,0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595753" y="1600200"/>
              <a:ext cx="301484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81943" y="3317448"/>
            <a:ext cx="3064680" cy="1408931"/>
            <a:chOff x="2481943" y="3317448"/>
            <a:chExt cx="3064680" cy="1408931"/>
          </a:xfrm>
        </p:grpSpPr>
        <p:sp>
          <p:nvSpPr>
            <p:cNvPr id="14" name="TextBox 13"/>
            <p:cNvSpPr txBox="1"/>
            <p:nvPr/>
          </p:nvSpPr>
          <p:spPr>
            <a:xfrm>
              <a:off x="4836172" y="331744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0,100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048000" y="3581400"/>
              <a:ext cx="1788172" cy="839775"/>
            </a:xfrm>
            <a:prstGeom prst="straightConnector1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2481943" y="3681351"/>
              <a:ext cx="2755075" cy="1045028"/>
            </a:xfrm>
            <a:custGeom>
              <a:avLst/>
              <a:gdLst>
                <a:gd name="connsiteX0" fmla="*/ 0 w 2755075"/>
                <a:gd name="connsiteY0" fmla="*/ 1045028 h 1045028"/>
                <a:gd name="connsiteX1" fmla="*/ 2232561 w 2755075"/>
                <a:gd name="connsiteY1" fmla="*/ 736270 h 1045028"/>
                <a:gd name="connsiteX2" fmla="*/ 2755075 w 2755075"/>
                <a:gd name="connsiteY2" fmla="*/ 0 h 10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5075" h="1045028">
                  <a:moveTo>
                    <a:pt x="0" y="1045028"/>
                  </a:moveTo>
                  <a:cubicBezTo>
                    <a:pt x="886691" y="977734"/>
                    <a:pt x="1773382" y="910441"/>
                    <a:pt x="2232561" y="736270"/>
                  </a:cubicBezTo>
                  <a:cubicBezTo>
                    <a:pt x="2691740" y="562099"/>
                    <a:pt x="2671948" y="83127"/>
                    <a:pt x="2755075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05694" y="3817937"/>
            <a:ext cx="3904307" cy="1181575"/>
            <a:chOff x="2505694" y="3817937"/>
            <a:chExt cx="3904307" cy="1181575"/>
          </a:xfrm>
        </p:grpSpPr>
        <p:sp>
          <p:nvSpPr>
            <p:cNvPr id="18" name="TextBox 17"/>
            <p:cNvSpPr txBox="1"/>
            <p:nvPr/>
          </p:nvSpPr>
          <p:spPr>
            <a:xfrm>
              <a:off x="5191398" y="4236509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Width = 10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ight Brace 18"/>
            <p:cNvSpPr/>
            <p:nvPr/>
          </p:nvSpPr>
          <p:spPr>
            <a:xfrm rot="5400000">
              <a:off x="5584170" y="3811804"/>
              <a:ext cx="381000" cy="393265"/>
            </a:xfrm>
            <a:prstGeom prst="rightBrac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505694" y="4583875"/>
              <a:ext cx="3704389" cy="415637"/>
            </a:xfrm>
            <a:custGeom>
              <a:avLst/>
              <a:gdLst>
                <a:gd name="connsiteX0" fmla="*/ 0 w 3704389"/>
                <a:gd name="connsiteY0" fmla="*/ 415637 h 415637"/>
                <a:gd name="connsiteX1" fmla="*/ 3206337 w 3704389"/>
                <a:gd name="connsiteY1" fmla="*/ 308759 h 415637"/>
                <a:gd name="connsiteX2" fmla="*/ 3645724 w 3704389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4389" h="415637">
                  <a:moveTo>
                    <a:pt x="0" y="415637"/>
                  </a:moveTo>
                  <a:cubicBezTo>
                    <a:pt x="1299358" y="396834"/>
                    <a:pt x="2598716" y="378032"/>
                    <a:pt x="3206337" y="308759"/>
                  </a:cubicBezTo>
                  <a:cubicBezTo>
                    <a:pt x="3813958" y="239486"/>
                    <a:pt x="3729841" y="119743"/>
                    <a:pt x="3645724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98223" y="3139318"/>
            <a:ext cx="4211798" cy="2183917"/>
            <a:chOff x="3598223" y="3139318"/>
            <a:chExt cx="4211798" cy="2183917"/>
          </a:xfrm>
        </p:grpSpPr>
        <p:sp>
          <p:nvSpPr>
            <p:cNvPr id="11" name="Right Brace 10"/>
            <p:cNvSpPr/>
            <p:nvPr/>
          </p:nvSpPr>
          <p:spPr>
            <a:xfrm>
              <a:off x="6029001" y="3145777"/>
              <a:ext cx="381000" cy="39326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0001" y="3139318"/>
              <a:ext cx="1258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Height = 10</a:t>
              </a:r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598223" y="3467595"/>
              <a:ext cx="4211798" cy="1855640"/>
            </a:xfrm>
            <a:custGeom>
              <a:avLst/>
              <a:gdLst>
                <a:gd name="connsiteX0" fmla="*/ 0 w 4211798"/>
                <a:gd name="connsiteY0" fmla="*/ 1828800 h 1855640"/>
                <a:gd name="connsiteX1" fmla="*/ 3930733 w 4211798"/>
                <a:gd name="connsiteY1" fmla="*/ 1603169 h 1855640"/>
                <a:gd name="connsiteX2" fmla="*/ 3586348 w 4211798"/>
                <a:gd name="connsiteY2" fmla="*/ 0 h 185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11798" h="1855640">
                  <a:moveTo>
                    <a:pt x="0" y="1828800"/>
                  </a:moveTo>
                  <a:cubicBezTo>
                    <a:pt x="1666504" y="1868384"/>
                    <a:pt x="3333008" y="1907969"/>
                    <a:pt x="3930733" y="1603169"/>
                  </a:cubicBezTo>
                  <a:cubicBezTo>
                    <a:pt x="4528458" y="1298369"/>
                    <a:pt x="4057403" y="649184"/>
                    <a:pt x="3586348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5410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04800" y="1524000"/>
            <a:ext cx="5943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data = [1,5,2,5,4];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 in data)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context.fillRect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*15, 100, 10, -data[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]*10);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 2: 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1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data[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is 5</a:t>
            </a: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x is at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* 15 = 15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y is at 100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width is 10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height is at 5* 10 = 50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9400" y="1600200"/>
            <a:ext cx="18288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691909" y="1256694"/>
            <a:ext cx="1712325" cy="2448407"/>
          </a:xfrm>
          <a:custGeom>
            <a:avLst/>
            <a:gdLst>
              <a:gd name="connsiteX0" fmla="*/ 798602 w 1899023"/>
              <a:gd name="connsiteY0" fmla="*/ 2448407 h 2448407"/>
              <a:gd name="connsiteX1" fmla="*/ 1891132 w 1899023"/>
              <a:gd name="connsiteY1" fmla="*/ 358350 h 2448407"/>
              <a:gd name="connsiteX2" fmla="*/ 299838 w 1899023"/>
              <a:gd name="connsiteY2" fmla="*/ 2090 h 2448407"/>
              <a:gd name="connsiteX3" fmla="*/ 2955 w 1899023"/>
              <a:gd name="connsiteY3" fmla="*/ 358350 h 244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023" h="2448407">
                <a:moveTo>
                  <a:pt x="798602" y="2448407"/>
                </a:moveTo>
                <a:cubicBezTo>
                  <a:pt x="1386430" y="1607238"/>
                  <a:pt x="1974259" y="766069"/>
                  <a:pt x="1891132" y="358350"/>
                </a:cubicBezTo>
                <a:cubicBezTo>
                  <a:pt x="1808005" y="-49369"/>
                  <a:pt x="614534" y="2090"/>
                  <a:pt x="299838" y="2090"/>
                </a:cubicBezTo>
                <a:cubicBezTo>
                  <a:pt x="-14858" y="2090"/>
                  <a:pt x="-5952" y="180220"/>
                  <a:pt x="2955" y="358350"/>
                </a:cubicBezTo>
              </a:path>
            </a:pathLst>
          </a:custGeom>
          <a:noFill/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52589" y="1568001"/>
            <a:ext cx="3058011" cy="2013399"/>
            <a:chOff x="5552589" y="1568001"/>
            <a:chExt cx="3058011" cy="201339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595753" y="1600200"/>
              <a:ext cx="0" cy="19812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52589" y="156800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0,0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595753" y="1600200"/>
              <a:ext cx="301484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81944" y="3306862"/>
            <a:ext cx="4597209" cy="1419517"/>
            <a:chOff x="2481944" y="3306862"/>
            <a:chExt cx="3027336" cy="1419517"/>
          </a:xfrm>
        </p:grpSpPr>
        <p:sp>
          <p:nvSpPr>
            <p:cNvPr id="12" name="TextBox 11"/>
            <p:cNvSpPr txBox="1"/>
            <p:nvPr/>
          </p:nvSpPr>
          <p:spPr>
            <a:xfrm>
              <a:off x="4681809" y="3306862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15,100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048000" y="3581400"/>
              <a:ext cx="1788172" cy="839775"/>
            </a:xfrm>
            <a:prstGeom prst="straightConnector1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2481944" y="3681351"/>
              <a:ext cx="2354229" cy="1045028"/>
            </a:xfrm>
            <a:custGeom>
              <a:avLst/>
              <a:gdLst>
                <a:gd name="connsiteX0" fmla="*/ 0 w 2755075"/>
                <a:gd name="connsiteY0" fmla="*/ 1045028 h 1045028"/>
                <a:gd name="connsiteX1" fmla="*/ 2232561 w 2755075"/>
                <a:gd name="connsiteY1" fmla="*/ 736270 h 1045028"/>
                <a:gd name="connsiteX2" fmla="*/ 2755075 w 2755075"/>
                <a:gd name="connsiteY2" fmla="*/ 0 h 10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5075" h="1045028">
                  <a:moveTo>
                    <a:pt x="0" y="1045028"/>
                  </a:moveTo>
                  <a:cubicBezTo>
                    <a:pt x="886691" y="977734"/>
                    <a:pt x="1773382" y="910441"/>
                    <a:pt x="2232561" y="736270"/>
                  </a:cubicBezTo>
                  <a:cubicBezTo>
                    <a:pt x="2691740" y="562099"/>
                    <a:pt x="2671948" y="83127"/>
                    <a:pt x="2755075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81943" y="3675731"/>
            <a:ext cx="4500371" cy="1300807"/>
            <a:chOff x="1909630" y="3817937"/>
            <a:chExt cx="4500371" cy="1300807"/>
          </a:xfrm>
        </p:grpSpPr>
        <p:sp>
          <p:nvSpPr>
            <p:cNvPr id="16" name="TextBox 15"/>
            <p:cNvSpPr txBox="1"/>
            <p:nvPr/>
          </p:nvSpPr>
          <p:spPr>
            <a:xfrm>
              <a:off x="5191398" y="4236509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Width = 10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5584170" y="3811804"/>
              <a:ext cx="381000" cy="393265"/>
            </a:xfrm>
            <a:prstGeom prst="rightBrac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909630" y="4583875"/>
              <a:ext cx="4300453" cy="534869"/>
            </a:xfrm>
            <a:custGeom>
              <a:avLst/>
              <a:gdLst>
                <a:gd name="connsiteX0" fmla="*/ 0 w 3704389"/>
                <a:gd name="connsiteY0" fmla="*/ 415637 h 415637"/>
                <a:gd name="connsiteX1" fmla="*/ 3206337 w 3704389"/>
                <a:gd name="connsiteY1" fmla="*/ 308759 h 415637"/>
                <a:gd name="connsiteX2" fmla="*/ 3645724 w 3704389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4389" h="415637">
                  <a:moveTo>
                    <a:pt x="0" y="415637"/>
                  </a:moveTo>
                  <a:cubicBezTo>
                    <a:pt x="1299358" y="396834"/>
                    <a:pt x="2598716" y="378032"/>
                    <a:pt x="3206337" y="308759"/>
                  </a:cubicBezTo>
                  <a:cubicBezTo>
                    <a:pt x="3813958" y="239486"/>
                    <a:pt x="3729841" y="119743"/>
                    <a:pt x="3645724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98223" y="1676401"/>
            <a:ext cx="4635544" cy="3646834"/>
            <a:chOff x="3598223" y="1676401"/>
            <a:chExt cx="4635544" cy="3646834"/>
          </a:xfrm>
        </p:grpSpPr>
        <p:sp>
          <p:nvSpPr>
            <p:cNvPr id="22" name="Right Brace 21"/>
            <p:cNvSpPr/>
            <p:nvPr/>
          </p:nvSpPr>
          <p:spPr>
            <a:xfrm>
              <a:off x="6608123" y="1676401"/>
              <a:ext cx="381000" cy="181512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75602" y="2387332"/>
              <a:ext cx="1258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Height = 50</a:t>
              </a:r>
              <a:endParaRPr lang="en-US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598223" y="3467595"/>
              <a:ext cx="4211798" cy="1855640"/>
            </a:xfrm>
            <a:custGeom>
              <a:avLst/>
              <a:gdLst>
                <a:gd name="connsiteX0" fmla="*/ 0 w 4211798"/>
                <a:gd name="connsiteY0" fmla="*/ 1828800 h 1855640"/>
                <a:gd name="connsiteX1" fmla="*/ 3930733 w 4211798"/>
                <a:gd name="connsiteY1" fmla="*/ 1603169 h 1855640"/>
                <a:gd name="connsiteX2" fmla="*/ 3586348 w 4211798"/>
                <a:gd name="connsiteY2" fmla="*/ 0 h 185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11798" h="1855640">
                  <a:moveTo>
                    <a:pt x="0" y="1828800"/>
                  </a:moveTo>
                  <a:cubicBezTo>
                    <a:pt x="1666504" y="1868384"/>
                    <a:pt x="3333008" y="1907969"/>
                    <a:pt x="3930733" y="1603169"/>
                  </a:cubicBezTo>
                  <a:cubicBezTo>
                    <a:pt x="4528458" y="1298369"/>
                    <a:pt x="4057403" y="649184"/>
                    <a:pt x="3586348" y="0"/>
                  </a:cubicBezTo>
                </a:path>
              </a:pathLst>
            </a:custGeom>
            <a:noFill/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5410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04800" y="1524000"/>
            <a:ext cx="5943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data = [1,5,2,5,4];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 in data)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context.fillRect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*15, 100, 10, -data[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]*10);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 3: 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2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data[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is 2</a:t>
            </a: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x is at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* 15 = 30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y is at 100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width is 10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height is at 2* 10 = 20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62800" y="1600200"/>
            <a:ext cx="12954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828800" y="1256694"/>
            <a:ext cx="1575434" cy="2448407"/>
          </a:xfrm>
          <a:custGeom>
            <a:avLst/>
            <a:gdLst>
              <a:gd name="connsiteX0" fmla="*/ 798602 w 1899023"/>
              <a:gd name="connsiteY0" fmla="*/ 2448407 h 2448407"/>
              <a:gd name="connsiteX1" fmla="*/ 1891132 w 1899023"/>
              <a:gd name="connsiteY1" fmla="*/ 358350 h 2448407"/>
              <a:gd name="connsiteX2" fmla="*/ 299838 w 1899023"/>
              <a:gd name="connsiteY2" fmla="*/ 2090 h 2448407"/>
              <a:gd name="connsiteX3" fmla="*/ 2955 w 1899023"/>
              <a:gd name="connsiteY3" fmla="*/ 358350 h 244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023" h="2448407">
                <a:moveTo>
                  <a:pt x="798602" y="2448407"/>
                </a:moveTo>
                <a:cubicBezTo>
                  <a:pt x="1386430" y="1607238"/>
                  <a:pt x="1974259" y="766069"/>
                  <a:pt x="1891132" y="358350"/>
                </a:cubicBezTo>
                <a:cubicBezTo>
                  <a:pt x="1808005" y="-49369"/>
                  <a:pt x="614534" y="2090"/>
                  <a:pt x="299838" y="2090"/>
                </a:cubicBezTo>
                <a:cubicBezTo>
                  <a:pt x="-14858" y="2090"/>
                  <a:pt x="-5952" y="180220"/>
                  <a:pt x="2955" y="358350"/>
                </a:cubicBezTo>
              </a:path>
            </a:pathLst>
          </a:custGeom>
          <a:noFill/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5410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04800" y="1524000"/>
            <a:ext cx="5943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data = [1,5,2,5,4];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 in data)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context.fillRect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*15, 100, 10, -data[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]*10);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 4: 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?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data[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is ?</a:t>
            </a: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x is at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* 15 = ?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y is at ?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width is ?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height is at 2* 10 = 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9000" y="1600200"/>
            <a:ext cx="12192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5410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04800" y="1524000"/>
            <a:ext cx="5943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data = [1,5,2,5,4];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 in data)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context.fillRect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*15, 100, 10, -data[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]*10);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 4: 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3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data[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is 5</a:t>
            </a: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x is at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* 15 = 45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y is at 100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width is 10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Rectangle height is at 5 * 10 = 50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72400" y="1600200"/>
            <a:ext cx="6858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981200" y="1256694"/>
            <a:ext cx="1423034" cy="2448407"/>
          </a:xfrm>
          <a:custGeom>
            <a:avLst/>
            <a:gdLst>
              <a:gd name="connsiteX0" fmla="*/ 798602 w 1899023"/>
              <a:gd name="connsiteY0" fmla="*/ 2448407 h 2448407"/>
              <a:gd name="connsiteX1" fmla="*/ 1891132 w 1899023"/>
              <a:gd name="connsiteY1" fmla="*/ 358350 h 2448407"/>
              <a:gd name="connsiteX2" fmla="*/ 299838 w 1899023"/>
              <a:gd name="connsiteY2" fmla="*/ 2090 h 2448407"/>
              <a:gd name="connsiteX3" fmla="*/ 2955 w 1899023"/>
              <a:gd name="connsiteY3" fmla="*/ 358350 h 244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023" h="2448407">
                <a:moveTo>
                  <a:pt x="798602" y="2448407"/>
                </a:moveTo>
                <a:cubicBezTo>
                  <a:pt x="1386430" y="1607238"/>
                  <a:pt x="1974259" y="766069"/>
                  <a:pt x="1891132" y="358350"/>
                </a:cubicBezTo>
                <a:cubicBezTo>
                  <a:pt x="1808005" y="-49369"/>
                  <a:pt x="614534" y="2090"/>
                  <a:pt x="299838" y="2090"/>
                </a:cubicBezTo>
                <a:cubicBezTo>
                  <a:pt x="-14858" y="2090"/>
                  <a:pt x="-5952" y="180220"/>
                  <a:pt x="2955" y="358350"/>
                </a:cubicBezTo>
              </a:path>
            </a:pathLst>
          </a:custGeom>
          <a:noFill/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 and JSON…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are you making me program?</a:t>
            </a:r>
          </a:p>
          <a:p>
            <a:pPr lvl="1"/>
            <a:r>
              <a:rPr lang="en-US" dirty="0" smtClean="0"/>
              <a:t>Without building, you’re making an </a:t>
            </a:r>
            <a:r>
              <a:rPr lang="en-US" dirty="0" err="1" smtClean="0"/>
              <a:t>infographic</a:t>
            </a:r>
            <a:endParaRPr lang="en-US" dirty="0" smtClean="0"/>
          </a:p>
          <a:p>
            <a:r>
              <a:rPr lang="en-US" dirty="0" smtClean="0"/>
              <a:t>Why are you making me learn JavaScript?</a:t>
            </a:r>
          </a:p>
          <a:p>
            <a:pPr lvl="1"/>
            <a:r>
              <a:rPr lang="en-US" dirty="0" smtClean="0"/>
              <a:t>Popular, lots of tools, need something for first assignment</a:t>
            </a:r>
          </a:p>
          <a:p>
            <a:r>
              <a:rPr lang="en-US" dirty="0" smtClean="0"/>
              <a:t>Can I pick another language?</a:t>
            </a:r>
          </a:p>
          <a:p>
            <a:pPr lvl="1"/>
            <a:r>
              <a:rPr lang="en-US" dirty="0" smtClean="0"/>
              <a:t>Yes, you can do whatever you want for other assignments</a:t>
            </a:r>
          </a:p>
          <a:p>
            <a:r>
              <a:rPr lang="en-US" dirty="0" smtClean="0"/>
              <a:t>Is JavaScript like Java?</a:t>
            </a:r>
          </a:p>
          <a:p>
            <a:pPr lvl="1"/>
            <a:r>
              <a:rPr lang="en-US" dirty="0" smtClean="0"/>
              <a:t>Yes, and no… some things will look familiar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(1</a:t>
            </a:r>
            <a:r>
              <a:rPr lang="en-US" baseline="30000" dirty="0" smtClean="0"/>
              <a:t>st</a:t>
            </a:r>
            <a:r>
              <a:rPr lang="en-US" dirty="0" smtClean="0"/>
              <a:t>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rect</a:t>
            </a:r>
            <a:r>
              <a:rPr lang="en-US" dirty="0" smtClean="0"/>
              <a:t> = new Object();</a:t>
            </a:r>
          </a:p>
          <a:p>
            <a:pPr>
              <a:buNone/>
            </a:pPr>
            <a:r>
              <a:rPr lang="en-US" dirty="0" err="1" smtClean="0"/>
              <a:t>rect.width</a:t>
            </a:r>
            <a:r>
              <a:rPr lang="en-US" dirty="0" smtClean="0"/>
              <a:t> = 5;</a:t>
            </a:r>
          </a:p>
          <a:p>
            <a:pPr>
              <a:buNone/>
            </a:pPr>
            <a:r>
              <a:rPr lang="en-US" dirty="0" err="1" smtClean="0"/>
              <a:t>rect.height</a:t>
            </a:r>
            <a:r>
              <a:rPr lang="en-US" dirty="0" smtClean="0"/>
              <a:t> = 3;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(2</a:t>
            </a:r>
            <a:r>
              <a:rPr lang="en-US" baseline="30000" dirty="0" smtClean="0"/>
              <a:t>nd</a:t>
            </a:r>
            <a:r>
              <a:rPr lang="en-US" dirty="0" smtClean="0"/>
              <a:t>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rectangle(w,h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square(w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rect</a:t>
            </a:r>
            <a:r>
              <a:rPr lang="en-US" dirty="0" smtClean="0"/>
              <a:t> = new rectangle(5,3);</a:t>
            </a:r>
          </a:p>
          <a:p>
            <a:pPr>
              <a:buNone/>
            </a:pPr>
            <a:r>
              <a:rPr lang="en-US" dirty="0" smtClean="0"/>
              <a:t>sq = new square(5);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occasionally need to lump together different things</a:t>
            </a:r>
          </a:p>
          <a:p>
            <a:pPr lvl="1"/>
            <a:r>
              <a:rPr lang="en-US" dirty="0" smtClean="0"/>
              <a:t>In our bar chart example we had simple data</a:t>
            </a:r>
          </a:p>
          <a:p>
            <a:pPr lvl="2"/>
            <a:r>
              <a:rPr lang="en-US" dirty="0" smtClean="0"/>
              <a:t> [1,5,2,5,4]</a:t>
            </a:r>
          </a:p>
          <a:p>
            <a:pPr lvl="1"/>
            <a:r>
              <a:rPr lang="en-US" dirty="0" smtClean="0"/>
              <a:t>What if the data was salaries?</a:t>
            </a:r>
          </a:p>
          <a:p>
            <a:pPr lvl="1"/>
            <a:r>
              <a:rPr lang="en-US" dirty="0" smtClean="0"/>
              <a:t>What if we wanted a name and department associated with each item?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may occasionally need to lump together different things</a:t>
            </a:r>
          </a:p>
          <a:p>
            <a:pPr lvl="1"/>
            <a:r>
              <a:rPr lang="en-US" dirty="0" smtClean="0"/>
              <a:t>In our bar chart example we had simple data</a:t>
            </a:r>
          </a:p>
          <a:p>
            <a:pPr lvl="2"/>
            <a:r>
              <a:rPr lang="en-US" dirty="0" smtClean="0"/>
              <a:t> [1,5,2,5,4]</a:t>
            </a:r>
          </a:p>
          <a:p>
            <a:pPr lvl="1"/>
            <a:r>
              <a:rPr lang="en-US" dirty="0" smtClean="0"/>
              <a:t>What if the data was salaries?</a:t>
            </a:r>
          </a:p>
          <a:p>
            <a:pPr lvl="1"/>
            <a:r>
              <a:rPr lang="en-US" dirty="0" smtClean="0"/>
              <a:t>What if we wanted a name and department associated with each item?</a:t>
            </a:r>
          </a:p>
          <a:p>
            <a:r>
              <a:rPr lang="en-US" dirty="0" smtClean="0"/>
              <a:t>Can define an object for each</a:t>
            </a:r>
          </a:p>
          <a:p>
            <a:pPr lvl="1"/>
            <a:r>
              <a:rPr lang="en-US" dirty="0" smtClean="0"/>
              <a:t>First person:  {salary:1,name:”</a:t>
            </a:r>
            <a:r>
              <a:rPr lang="en-US" dirty="0" err="1" smtClean="0"/>
              <a:t>A”,dept</a:t>
            </a:r>
            <a:r>
              <a:rPr lang="en-US" dirty="0" smtClean="0"/>
              <a:t>:”IT”}</a:t>
            </a:r>
          </a:p>
          <a:p>
            <a:pPr lvl="1"/>
            <a:r>
              <a:rPr lang="en-US" dirty="0" smtClean="0"/>
              <a:t>Second person: {salary:5,name:”</a:t>
            </a:r>
            <a:r>
              <a:rPr lang="en-US" dirty="0" err="1" smtClean="0"/>
              <a:t>B”,dept</a:t>
            </a:r>
            <a:r>
              <a:rPr lang="en-US" dirty="0" smtClean="0"/>
              <a:t>:”HR”}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295400"/>
            <a:ext cx="5943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var</a:t>
            </a:r>
            <a:r>
              <a:rPr lang="en-US" sz="2400" dirty="0" smtClean="0">
                <a:solidFill>
                  <a:srgbClr val="FFFF00"/>
                </a:solidFill>
              </a:rPr>
              <a:t> data =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[{name:"A",salary:1,dept:"IT"},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{name:"B",salary:5,dept:"HR"},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{name:"C",salary:2,dept:"HR"},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{name:"D",salary:5,dept:"MG"},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{name:"E",salary:4,dept:"IT"}];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Now we have an array of objects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Before if we wanted the salary of the 2</a:t>
            </a:r>
            <a:r>
              <a:rPr lang="en-US" sz="2400" baseline="30000" dirty="0" smtClean="0">
                <a:solidFill>
                  <a:schemeClr val="bg1"/>
                </a:solidFill>
              </a:rPr>
              <a:t>nd</a:t>
            </a:r>
            <a:r>
              <a:rPr lang="en-US" sz="2400" dirty="0" smtClean="0">
                <a:solidFill>
                  <a:schemeClr val="bg1"/>
                </a:solidFill>
              </a:rPr>
              <a:t> person it would be: data[1]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Now?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7823" y="5410200"/>
            <a:ext cx="35221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data[1].</a:t>
            </a:r>
            <a:r>
              <a:rPr lang="en-US" sz="4000" dirty="0" smtClean="0">
                <a:solidFill>
                  <a:srgbClr val="FFC000"/>
                </a:solidFill>
              </a:rPr>
              <a:t>salary</a:t>
            </a:r>
          </a:p>
          <a:p>
            <a:r>
              <a:rPr lang="en-US" sz="4000" dirty="0" smtClean="0">
                <a:solidFill>
                  <a:srgbClr val="FFC000"/>
                </a:solidFill>
              </a:rPr>
              <a:t>data[1][‘salary’]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5410200"/>
            <a:ext cx="3810000" cy="1295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column headings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667000"/>
            <a:ext cx="3462337" cy="300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02359"/>
            <a:ext cx="7696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&lt;html&gt;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&lt;body&gt;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&lt;canvas id="canvas" width=“200" height=“400"&gt;&lt;/canvas&gt;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&lt;script type="text/</a:t>
            </a:r>
            <a:r>
              <a:rPr lang="en-US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"&gt;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canvas = </a:t>
            </a:r>
            <a:r>
              <a:rPr lang="en-US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</a:rPr>
              <a:t>("canvas"); 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context = </a:t>
            </a:r>
            <a:r>
              <a:rPr lang="en-US" dirty="0" err="1" smtClean="0">
                <a:solidFill>
                  <a:schemeClr val="bg1"/>
                </a:solidFill>
              </a:rPr>
              <a:t>canvas.getContext</a:t>
            </a:r>
            <a:r>
              <a:rPr lang="en-US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data = [{name:"A",salary:1,dept:"IT"},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{name:"B",salary:5,dept:"HR"},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{name:"C",salary:2,dept:"HR"},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{name:"D",salary:5,dept:"MG"},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{name:"E",salary:4,dept:"IT"}];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context.font</a:t>
            </a:r>
            <a:r>
              <a:rPr lang="en-US" dirty="0" smtClean="0">
                <a:solidFill>
                  <a:schemeClr val="bg1"/>
                </a:solidFill>
              </a:rPr>
              <a:t> = "8pt Arial";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 in data)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context.fillStyle</a:t>
            </a:r>
            <a:r>
              <a:rPr lang="en-US" dirty="0" smtClean="0">
                <a:solidFill>
                  <a:schemeClr val="bg1"/>
                </a:solidFill>
              </a:rPr>
              <a:t> = 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(200,0,0)";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context.fillRect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*15, 100, 10, -</a:t>
            </a:r>
            <a:r>
              <a:rPr lang="en-US" dirty="0" smtClean="0">
                <a:solidFill>
                  <a:srgbClr val="FFC000"/>
                </a:solidFill>
              </a:rPr>
              <a:t>data[</a:t>
            </a:r>
            <a:r>
              <a:rPr lang="en-US" dirty="0" err="1" smtClean="0">
                <a:solidFill>
                  <a:srgbClr val="FFC000"/>
                </a:solidFill>
              </a:rPr>
              <a:t>idx</a:t>
            </a:r>
            <a:r>
              <a:rPr lang="en-US" dirty="0" smtClean="0">
                <a:solidFill>
                  <a:srgbClr val="FFC000"/>
                </a:solidFill>
              </a:rPr>
              <a:t>].salary</a:t>
            </a:r>
            <a:r>
              <a:rPr lang="en-US" dirty="0" smtClean="0">
                <a:solidFill>
                  <a:schemeClr val="bg1"/>
                </a:solidFill>
              </a:rPr>
              <a:t>*10);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rgbClr val="FFC000"/>
                </a:solidFill>
              </a:rPr>
              <a:t>context.fillStyle</a:t>
            </a:r>
            <a:r>
              <a:rPr lang="en-US" dirty="0" smtClean="0">
                <a:solidFill>
                  <a:srgbClr val="FFC000"/>
                </a:solidFill>
              </a:rPr>
              <a:t> = "</a:t>
            </a:r>
            <a:r>
              <a:rPr lang="en-US" dirty="0" err="1" smtClean="0">
                <a:solidFill>
                  <a:srgbClr val="FFC000"/>
                </a:solidFill>
              </a:rPr>
              <a:t>rgb</a:t>
            </a:r>
            <a:r>
              <a:rPr lang="en-US" dirty="0" smtClean="0">
                <a:solidFill>
                  <a:srgbClr val="FFC000"/>
                </a:solidFill>
              </a:rPr>
              <a:t>(40,40,40)"; 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dirty="0" err="1" smtClean="0">
                <a:solidFill>
                  <a:srgbClr val="FFC000"/>
                </a:solidFill>
              </a:rPr>
              <a:t>context.fillText</a:t>
            </a:r>
            <a:r>
              <a:rPr lang="en-US" dirty="0" smtClean="0">
                <a:solidFill>
                  <a:srgbClr val="FFC000"/>
                </a:solidFill>
              </a:rPr>
              <a:t>(data[</a:t>
            </a:r>
            <a:r>
              <a:rPr lang="en-US" dirty="0" err="1" smtClean="0">
                <a:solidFill>
                  <a:srgbClr val="FFC000"/>
                </a:solidFill>
              </a:rPr>
              <a:t>idx</a:t>
            </a:r>
            <a:r>
              <a:rPr lang="en-US" dirty="0" smtClean="0">
                <a:solidFill>
                  <a:srgbClr val="FFC000"/>
                </a:solidFill>
              </a:rPr>
              <a:t>].</a:t>
            </a:r>
            <a:r>
              <a:rPr lang="en-US" dirty="0" err="1" smtClean="0">
                <a:solidFill>
                  <a:srgbClr val="FFC000"/>
                </a:solidFill>
              </a:rPr>
              <a:t>name,idx</a:t>
            </a:r>
            <a:r>
              <a:rPr lang="en-US" dirty="0" smtClean="0">
                <a:solidFill>
                  <a:srgbClr val="FFC000"/>
                </a:solidFill>
              </a:rPr>
              <a:t>*15+2,115);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 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&lt;/script&gt;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&lt;/body&gt;</a:t>
            </a:r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&lt;/html&gt; 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5029200" y="2971800"/>
            <a:ext cx="2528865" cy="597932"/>
            <a:chOff x="4800600" y="2971800"/>
            <a:chExt cx="2528865" cy="597932"/>
          </a:xfrm>
        </p:grpSpPr>
        <p:cxnSp>
          <p:nvCxnSpPr>
            <p:cNvPr id="11" name="Straight Arrow Connector 10"/>
            <p:cNvCxnSpPr/>
            <p:nvPr/>
          </p:nvCxnSpPr>
          <p:spPr>
            <a:xfrm rot="10800000">
              <a:off x="4800600" y="2971800"/>
              <a:ext cx="1524000" cy="304800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48400" y="3200400"/>
              <a:ext cx="108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New data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3657602" y="3810000"/>
            <a:ext cx="2569313" cy="369332"/>
            <a:chOff x="3429003" y="2819400"/>
            <a:chExt cx="2569313" cy="369332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>
              <a:off x="3429003" y="2895600"/>
              <a:ext cx="761999" cy="76200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267201" y="2819400"/>
              <a:ext cx="1731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Font dimensions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5943600" y="4876800"/>
            <a:ext cx="2578162" cy="369332"/>
            <a:chOff x="3429003" y="2819400"/>
            <a:chExt cx="2578162" cy="369332"/>
          </a:xfrm>
        </p:grpSpPr>
        <p:cxnSp>
          <p:nvCxnSpPr>
            <p:cNvPr id="31" name="Straight Arrow Connector 30"/>
            <p:cNvCxnSpPr/>
            <p:nvPr/>
          </p:nvCxnSpPr>
          <p:spPr>
            <a:xfrm rot="10800000">
              <a:off x="3429003" y="2819400"/>
              <a:ext cx="762000" cy="152400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67201" y="2819400"/>
              <a:ext cx="1739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Note the change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14"/>
          <p:cNvGrpSpPr/>
          <p:nvPr/>
        </p:nvGrpSpPr>
        <p:grpSpPr>
          <a:xfrm>
            <a:off x="-1" y="5181600"/>
            <a:ext cx="1127327" cy="798734"/>
            <a:chOff x="4267201" y="2711515"/>
            <a:chExt cx="1347057" cy="565420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5010474" y="2711515"/>
              <a:ext cx="603784" cy="152400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267201" y="2819400"/>
              <a:ext cx="1317522" cy="45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Switch to </a:t>
              </a:r>
            </a:p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gray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4114800" y="5486399"/>
            <a:ext cx="1624868" cy="750334"/>
            <a:chOff x="4267199" y="2549690"/>
            <a:chExt cx="1941574" cy="531158"/>
          </a:xfrm>
        </p:grpSpPr>
        <p:cxnSp>
          <p:nvCxnSpPr>
            <p:cNvPr id="46" name="Straight Arrow Connector 45"/>
            <p:cNvCxnSpPr/>
            <p:nvPr/>
          </p:nvCxnSpPr>
          <p:spPr>
            <a:xfrm rot="10800000">
              <a:off x="4358252" y="2549690"/>
              <a:ext cx="652220" cy="314225"/>
            </a:xfrm>
            <a:prstGeom prst="straightConnector1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267199" y="2819400"/>
              <a:ext cx="1941574" cy="261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Draw the string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0"/>
            <a:ext cx="66384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0" y="1679143"/>
            <a:ext cx="4876800" cy="2155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Deep breath…</a:t>
            </a:r>
            <a:br>
              <a:rPr lang="en-US" dirty="0" smtClean="0"/>
            </a:br>
            <a:r>
              <a:rPr lang="en-US" dirty="0" smtClean="0"/>
              <a:t>         … it will be ok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381000" y="48006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more resources and warm-up on Web page by early next week 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4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219200" y="3352800"/>
            <a:ext cx="1251857" cy="1752603"/>
            <a:chOff x="6934200" y="1828800"/>
            <a:chExt cx="1038824" cy="1676400"/>
          </a:xfrm>
          <a:solidFill>
            <a:schemeClr val="accent6">
              <a:lumMod val="7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7162800" y="3048000"/>
              <a:ext cx="457200" cy="45720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934200" y="1828800"/>
              <a:ext cx="914400" cy="1295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19297138">
              <a:off x="7592024" y="2194245"/>
              <a:ext cx="381000" cy="533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16375465">
              <a:off x="7550363" y="2141997"/>
              <a:ext cx="144984" cy="15091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4648200" y="2667000"/>
            <a:ext cx="2971800" cy="1828800"/>
          </a:xfrm>
          <a:prstGeom prst="wedgeRoundRectCallout">
            <a:avLst>
              <a:gd name="adj1" fmla="val -115094"/>
              <a:gd name="adj2" fmla="val 45833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 smtClean="0">
                <a:solidFill>
                  <a:srgbClr val="FFC000"/>
                </a:solidFill>
              </a:rPr>
              <a:t>?</a:t>
            </a:r>
            <a:endParaRPr lang="en-US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(time to wake 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JavaScript is a functional programming language</a:t>
            </a:r>
          </a:p>
          <a:p>
            <a:pPr lvl="1"/>
            <a:r>
              <a:rPr lang="en-US" dirty="0" smtClean="0"/>
              <a:t>This means (simply) you can pass functions around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function add5(x) {</a:t>
            </a:r>
          </a:p>
          <a:p>
            <a:pPr>
              <a:buNone/>
            </a:pPr>
            <a:r>
              <a:rPr lang="en-US" dirty="0" smtClean="0"/>
              <a:t>	return x+5;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multiply2(x)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return(x</a:t>
            </a:r>
            <a:r>
              <a:rPr lang="en-US" dirty="0" smtClean="0"/>
              <a:t>*2);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add5(10)</a:t>
            </a:r>
          </a:p>
          <a:p>
            <a:pPr>
              <a:buNone/>
            </a:pPr>
            <a:r>
              <a:rPr lang="en-US" dirty="0" smtClean="0"/>
              <a:t>multiply2(10)</a:t>
            </a:r>
          </a:p>
        </p:txBody>
      </p:sp>
    </p:spTree>
    <p:extLst>
      <p:ext uri="{BB962C8B-B14F-4D97-AF65-F5344CB8AC3E}">
        <p14:creationId xmlns:p14="http://schemas.microsoft.com/office/powerpoint/2010/main" val="33028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838200"/>
            <a:ext cx="5257800" cy="525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62200" y="1524000"/>
            <a:ext cx="4572000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Web Page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3276600" y="2362200"/>
            <a:ext cx="990600" cy="83820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4724400" y="2286000"/>
            <a:ext cx="990600" cy="83820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5410200" y="2819400"/>
            <a:ext cx="990600" cy="83820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3962400" y="2971800"/>
            <a:ext cx="990600" cy="83820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4038600" y="4343400"/>
            <a:ext cx="990600" cy="838200"/>
          </a:xfrm>
          <a:prstGeom prst="round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 rot="18464219" flipV="1">
            <a:off x="5010491" y="4032031"/>
            <a:ext cx="838200" cy="17117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6599904" flipV="1">
            <a:off x="4286554" y="3922012"/>
            <a:ext cx="838200" cy="17117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4893539" flipV="1">
            <a:off x="3549649" y="3992959"/>
            <a:ext cx="838200" cy="17117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1" animBg="1"/>
      <p:bldP spid="7" grpId="1" animBg="1"/>
      <p:bldP spid="8" grpId="1" animBg="1"/>
      <p:bldP spid="9" grpId="1" animBg="1"/>
      <p:bldP spid="10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(time to wake 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JavaScript is a functional programming language</a:t>
            </a:r>
          </a:p>
          <a:p>
            <a:pPr lvl="1"/>
            <a:r>
              <a:rPr lang="en-US" dirty="0" smtClean="0"/>
              <a:t>This means (simply) you can pass functions around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function add5(x) {…}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multiply2(x) {…}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doit(func1,data1) {</a:t>
            </a:r>
          </a:p>
          <a:p>
            <a:pPr>
              <a:buNone/>
            </a:pPr>
            <a:r>
              <a:rPr lang="en-US" dirty="0" smtClean="0"/>
              <a:t>	return(func1(data1));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doit(add5,20)</a:t>
            </a:r>
          </a:p>
          <a:p>
            <a:pPr>
              <a:buNone/>
            </a:pPr>
            <a:r>
              <a:rPr lang="en-US" dirty="0" smtClean="0"/>
              <a:t>doit(multiply2,40)</a:t>
            </a:r>
          </a:p>
        </p:txBody>
      </p:sp>
    </p:spTree>
    <p:extLst>
      <p:ext uri="{BB962C8B-B14F-4D97-AF65-F5344CB8AC3E}">
        <p14:creationId xmlns:p14="http://schemas.microsoft.com/office/powerpoint/2010/main" val="21494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simpleArea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return(this.width</a:t>
            </a:r>
            <a:r>
              <a:rPr lang="en-US" dirty="0" smtClean="0"/>
              <a:t> * </a:t>
            </a:r>
            <a:r>
              <a:rPr lang="en-US" dirty="0" err="1" smtClean="0"/>
              <a:t>this.height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rectangle(w,h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this.area</a:t>
            </a:r>
            <a:r>
              <a:rPr lang="en-US" dirty="0" smtClean="0"/>
              <a:t> = </a:t>
            </a:r>
            <a:r>
              <a:rPr lang="en-US" dirty="0" err="1" smtClean="0"/>
              <a:t>simpleArea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rect</a:t>
            </a:r>
            <a:r>
              <a:rPr lang="en-US" dirty="0" smtClean="0"/>
              <a:t> = new rectangle(5,3);</a:t>
            </a:r>
          </a:p>
          <a:p>
            <a:pPr>
              <a:buNone/>
            </a:pPr>
            <a:r>
              <a:rPr lang="en-US" dirty="0" err="1" smtClean="0"/>
              <a:t>rect.area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simpleArea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return(this.width</a:t>
            </a:r>
            <a:r>
              <a:rPr lang="en-US" dirty="0" smtClean="0"/>
              <a:t> * </a:t>
            </a:r>
            <a:r>
              <a:rPr lang="en-US" dirty="0" err="1" smtClean="0"/>
              <a:t>this.height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rectangle(w,h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this.area</a:t>
            </a:r>
            <a:r>
              <a:rPr lang="en-US" dirty="0" smtClean="0"/>
              <a:t> = </a:t>
            </a:r>
            <a:r>
              <a:rPr lang="en-US" dirty="0" err="1" smtClean="0"/>
              <a:t>simpleArea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square(w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this.area</a:t>
            </a:r>
            <a:r>
              <a:rPr lang="en-US" dirty="0" smtClean="0"/>
              <a:t> = </a:t>
            </a:r>
            <a:r>
              <a:rPr lang="en-US" dirty="0" err="1" smtClean="0"/>
              <a:t>simpleArea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simpleArea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return(this.width</a:t>
            </a:r>
            <a:r>
              <a:rPr lang="en-US" dirty="0" smtClean="0"/>
              <a:t> * </a:t>
            </a:r>
            <a:r>
              <a:rPr lang="en-US" dirty="0" err="1" smtClean="0"/>
              <a:t>this.height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rectangle(w,h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this.area</a:t>
            </a:r>
            <a:r>
              <a:rPr lang="en-US" dirty="0" smtClean="0"/>
              <a:t> = </a:t>
            </a:r>
            <a:r>
              <a:rPr lang="en-US" dirty="0" err="1" smtClean="0"/>
              <a:t>simpleArea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square(w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this.area</a:t>
            </a:r>
            <a:r>
              <a:rPr lang="en-US" dirty="0" smtClean="0"/>
              <a:t> = </a:t>
            </a:r>
            <a:r>
              <a:rPr lang="en-US" dirty="0" err="1" smtClean="0"/>
              <a:t>simpleArea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533400"/>
            <a:ext cx="4038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200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triangleArea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return((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this.width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>
                <a:solidFill>
                  <a:schemeClr val="bg1"/>
                </a:solidFill>
              </a:rPr>
              <a:t>		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this.height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triangle(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w,h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this.width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w;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this.height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this.area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triangleArea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nifty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have to define the same method twice (only defined area once for both squares and rectangles)</a:t>
            </a:r>
          </a:p>
          <a:p>
            <a:r>
              <a:rPr lang="en-US" dirty="0" smtClean="0"/>
              <a:t>Can still call “area” on all the shapes and get the right 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wanted to encode salaries over 3 in red otherwise we wanted to make it blue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971800"/>
            <a:ext cx="2928031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3352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(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r>
              <a:rPr lang="en-US" dirty="0" smtClean="0">
                <a:solidFill>
                  <a:schemeClr val="bg1"/>
                </a:solidFill>
              </a:rPr>
              <a:t> &gt; 3)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</a:t>
            </a:r>
            <a:r>
              <a:rPr lang="en-US" dirty="0" err="1" smtClean="0">
                <a:solidFill>
                  <a:schemeClr val="bg1"/>
                </a:solidFill>
              </a:rPr>
              <a:t>context.fillStyle</a:t>
            </a:r>
            <a:r>
              <a:rPr lang="en-US" dirty="0" smtClean="0">
                <a:solidFill>
                  <a:schemeClr val="bg1"/>
                </a:solidFill>
              </a:rPr>
              <a:t> = 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(200,0,0)";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  else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</a:t>
            </a:r>
            <a:r>
              <a:rPr lang="en-US" dirty="0" err="1" smtClean="0">
                <a:solidFill>
                  <a:schemeClr val="bg1"/>
                </a:solidFill>
              </a:rPr>
              <a:t>context.fillStyle</a:t>
            </a:r>
            <a:r>
              <a:rPr lang="en-US" dirty="0" smtClean="0">
                <a:solidFill>
                  <a:schemeClr val="bg1"/>
                </a:solidFill>
              </a:rPr>
              <a:t> = 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(0,0,200)";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this generalize?</a:t>
            </a:r>
          </a:p>
          <a:p>
            <a:pPr lvl="1"/>
            <a:r>
              <a:rPr lang="en-US" dirty="0" smtClean="0"/>
              <a:t>What if I want to make the color a function of department?</a:t>
            </a:r>
          </a:p>
          <a:p>
            <a:pPr lvl="1"/>
            <a:r>
              <a:rPr lang="en-US" dirty="0" smtClean="0"/>
              <a:t>What if I want to make it shaded by value? (deep red for really high, less for closer to 3)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Pass a method that encodes the coloring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err="1" smtClean="0">
                <a:solidFill>
                  <a:schemeClr val="bg1"/>
                </a:solidFill>
              </a:rPr>
              <a:t>redBlue</a:t>
            </a:r>
            <a:r>
              <a:rPr lang="en-US" dirty="0" smtClean="0">
                <a:solidFill>
                  <a:schemeClr val="bg1"/>
                </a:solidFill>
              </a:rPr>
              <a:t>(v)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if (</a:t>
            </a:r>
            <a:r>
              <a:rPr lang="en-US" dirty="0" err="1" smtClean="0">
                <a:solidFill>
                  <a:schemeClr val="bg1"/>
                </a:solidFill>
              </a:rPr>
              <a:t>v.salary</a:t>
            </a:r>
            <a:r>
              <a:rPr lang="en-US" dirty="0" smtClean="0">
                <a:solidFill>
                  <a:schemeClr val="bg1"/>
                </a:solidFill>
              </a:rPr>
              <a:t> &gt; 3)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return("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(200,0,0)");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} else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return("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(0,0,200)");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2971800"/>
            <a:ext cx="563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err="1" smtClean="0">
                <a:solidFill>
                  <a:schemeClr val="bg1"/>
                </a:solidFill>
              </a:rPr>
              <a:t>drawBars</a:t>
            </a:r>
            <a:r>
              <a:rPr lang="en-US" dirty="0" smtClean="0">
                <a:solidFill>
                  <a:schemeClr val="bg1"/>
                </a:solidFill>
              </a:rPr>
              <a:t>(data) 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for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 in data) 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r>
              <a:rPr lang="en-US" dirty="0" smtClean="0">
                <a:solidFill>
                  <a:schemeClr val="bg1"/>
                </a:solidFill>
              </a:rPr>
              <a:t> = 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].salary;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heading = 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].name;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color = </a:t>
            </a:r>
            <a:r>
              <a:rPr lang="en-US" dirty="0" err="1" smtClean="0">
                <a:solidFill>
                  <a:schemeClr val="bg1"/>
                </a:solidFill>
              </a:rPr>
              <a:t>redBlue</a:t>
            </a:r>
            <a:r>
              <a:rPr lang="en-US" dirty="0" smtClean="0">
                <a:solidFill>
                  <a:schemeClr val="bg1"/>
                </a:solidFill>
              </a:rPr>
              <a:t>(data[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context.fillStyle</a:t>
            </a:r>
            <a:r>
              <a:rPr lang="en-US" dirty="0" smtClean="0">
                <a:solidFill>
                  <a:schemeClr val="bg1"/>
                </a:solidFill>
              </a:rPr>
              <a:t> = color;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context.fillRect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*15, 100, 10, -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r>
              <a:rPr lang="en-US" dirty="0" smtClean="0">
                <a:solidFill>
                  <a:schemeClr val="bg1"/>
                </a:solidFill>
              </a:rPr>
              <a:t>*10);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context.fillStyle</a:t>
            </a:r>
            <a:r>
              <a:rPr lang="en-US" dirty="0" smtClean="0">
                <a:solidFill>
                  <a:schemeClr val="bg1"/>
                </a:solidFill>
              </a:rPr>
              <a:t> = 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(40,40,40)"; 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context.fillText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heading,idx</a:t>
            </a:r>
            <a:r>
              <a:rPr lang="en-US" dirty="0" smtClean="0">
                <a:solidFill>
                  <a:schemeClr val="bg1"/>
                </a:solidFill>
              </a:rPr>
              <a:t>*15+2,115);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salary = [{salary:1,name:”</a:t>
            </a:r>
            <a:r>
              <a:rPr lang="en-US" dirty="0" err="1" smtClean="0">
                <a:solidFill>
                  <a:schemeClr val="bg1"/>
                </a:solidFill>
              </a:rPr>
              <a:t>A”,dept</a:t>
            </a:r>
            <a:r>
              <a:rPr lang="en-US" dirty="0" smtClean="0">
                <a:solidFill>
                  <a:schemeClr val="bg1"/>
                </a:solidFill>
              </a:rPr>
              <a:t>:”IT”},…]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drawBars</a:t>
            </a:r>
            <a:r>
              <a:rPr lang="en-US" dirty="0" smtClean="0">
                <a:solidFill>
                  <a:schemeClr val="bg1"/>
                </a:solidFill>
              </a:rPr>
              <a:t>(salary)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19400" y="3886200"/>
            <a:ext cx="33528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err="1" smtClean="0">
                <a:solidFill>
                  <a:schemeClr val="bg1"/>
                </a:solidFill>
              </a:rPr>
              <a:t>redBlue</a:t>
            </a:r>
            <a:r>
              <a:rPr lang="en-US" dirty="0" smtClean="0">
                <a:solidFill>
                  <a:schemeClr val="bg1"/>
                </a:solidFill>
              </a:rPr>
              <a:t>(v)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if (</a:t>
            </a:r>
            <a:r>
              <a:rPr lang="en-US" dirty="0" err="1" smtClean="0">
                <a:solidFill>
                  <a:schemeClr val="bg1"/>
                </a:solidFill>
              </a:rPr>
              <a:t>v.salary</a:t>
            </a:r>
            <a:r>
              <a:rPr lang="en-US" dirty="0" smtClean="0">
                <a:solidFill>
                  <a:schemeClr val="bg1"/>
                </a:solidFill>
              </a:rPr>
              <a:t> &gt; 3)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return("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(200,0,0)");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} else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return("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(0,0,200)");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2971800"/>
            <a:ext cx="563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err="1" smtClean="0">
                <a:solidFill>
                  <a:schemeClr val="bg1"/>
                </a:solidFill>
              </a:rPr>
              <a:t>drawBars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data,colfunc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for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 in data) 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r>
              <a:rPr lang="en-US" dirty="0" smtClean="0">
                <a:solidFill>
                  <a:schemeClr val="bg1"/>
                </a:solidFill>
              </a:rPr>
              <a:t> = 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].salary;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heading = 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].name;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color = </a:t>
            </a:r>
            <a:r>
              <a:rPr lang="en-US" dirty="0" err="1" smtClean="0">
                <a:solidFill>
                  <a:schemeClr val="bg1"/>
                </a:solidFill>
              </a:rPr>
              <a:t>colfunc</a:t>
            </a:r>
            <a:r>
              <a:rPr lang="en-US" dirty="0" smtClean="0">
                <a:solidFill>
                  <a:schemeClr val="bg1"/>
                </a:solidFill>
              </a:rPr>
              <a:t>(data[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]);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context.fillStyle</a:t>
            </a:r>
            <a:r>
              <a:rPr lang="en-US" dirty="0" smtClean="0">
                <a:solidFill>
                  <a:schemeClr val="bg1"/>
                </a:solidFill>
              </a:rPr>
              <a:t> = color;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context.fillRect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idx</a:t>
            </a:r>
            <a:r>
              <a:rPr lang="en-US" dirty="0" smtClean="0">
                <a:solidFill>
                  <a:schemeClr val="bg1"/>
                </a:solidFill>
              </a:rPr>
              <a:t>*15, 100, 10, -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r>
              <a:rPr lang="en-US" dirty="0" smtClean="0">
                <a:solidFill>
                  <a:schemeClr val="bg1"/>
                </a:solidFill>
              </a:rPr>
              <a:t>*10);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context.fillStyle</a:t>
            </a:r>
            <a:r>
              <a:rPr lang="en-US" dirty="0" smtClean="0">
                <a:solidFill>
                  <a:schemeClr val="bg1"/>
                </a:solidFill>
              </a:rPr>
              <a:t> = 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(40,40,40)"; 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context.fillText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heading,idx</a:t>
            </a:r>
            <a:r>
              <a:rPr lang="en-US" dirty="0" smtClean="0">
                <a:solidFill>
                  <a:schemeClr val="bg1"/>
                </a:solidFill>
              </a:rPr>
              <a:t>*15+2,115);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 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salary = [{salary:1,name:”</a:t>
            </a:r>
            <a:r>
              <a:rPr lang="en-US" dirty="0" err="1" smtClean="0">
                <a:solidFill>
                  <a:schemeClr val="bg1"/>
                </a:solidFill>
              </a:rPr>
              <a:t>A”,dept</a:t>
            </a:r>
            <a:r>
              <a:rPr lang="en-US" dirty="0" smtClean="0">
                <a:solidFill>
                  <a:schemeClr val="bg1"/>
                </a:solidFill>
              </a:rPr>
              <a:t>:”IT”},…]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drawBars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salary,redBlue</a:t>
            </a:r>
            <a:r>
              <a:rPr lang="en-US" dirty="0" smtClean="0">
                <a:solidFill>
                  <a:schemeClr val="bg1"/>
                </a:solidFill>
              </a:rPr>
              <a:t>)   or  </a:t>
            </a:r>
            <a:r>
              <a:rPr lang="en-US" dirty="0" err="1" smtClean="0">
                <a:solidFill>
                  <a:schemeClr val="bg1"/>
                </a:solidFill>
              </a:rPr>
              <a:t>drawBars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salary,byDept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19400" y="3886200"/>
            <a:ext cx="33528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381000"/>
            <a:ext cx="655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err="1" smtClean="0">
                <a:solidFill>
                  <a:schemeClr val="bg1"/>
                </a:solidFill>
              </a:rPr>
              <a:t>byDept</a:t>
            </a:r>
            <a:r>
              <a:rPr lang="en-US" dirty="0" smtClean="0">
                <a:solidFill>
                  <a:schemeClr val="bg1"/>
                </a:solidFill>
              </a:rPr>
              <a:t>(v)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if (</a:t>
            </a:r>
            <a:r>
              <a:rPr lang="en-US" dirty="0" err="1" smtClean="0">
                <a:solidFill>
                  <a:schemeClr val="bg1"/>
                </a:solidFill>
              </a:rPr>
              <a:t>v.dept</a:t>
            </a:r>
            <a:r>
              <a:rPr lang="en-US" dirty="0" smtClean="0">
                <a:solidFill>
                  <a:schemeClr val="bg1"/>
                </a:solidFill>
              </a:rPr>
              <a:t> == "IT")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return("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(200,200,0)");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} else if (</a:t>
            </a:r>
            <a:r>
              <a:rPr lang="en-US" dirty="0" err="1" smtClean="0">
                <a:solidFill>
                  <a:schemeClr val="bg1"/>
                </a:solidFill>
              </a:rPr>
              <a:t>v.dept</a:t>
            </a:r>
            <a:r>
              <a:rPr lang="en-US" dirty="0" smtClean="0">
                <a:solidFill>
                  <a:schemeClr val="bg1"/>
                </a:solidFill>
              </a:rPr>
              <a:t> == "HR")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return("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(200,0,200)");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} else if (</a:t>
            </a:r>
            <a:r>
              <a:rPr lang="en-US" dirty="0" err="1" smtClean="0">
                <a:solidFill>
                  <a:schemeClr val="bg1"/>
                </a:solidFill>
              </a:rPr>
              <a:t>v.dept</a:t>
            </a:r>
            <a:r>
              <a:rPr lang="en-US" dirty="0" smtClean="0">
                <a:solidFill>
                  <a:schemeClr val="bg1"/>
                </a:solidFill>
              </a:rPr>
              <a:t> = "MG")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return("</a:t>
            </a:r>
            <a:r>
              <a:rPr lang="en-US" dirty="0" err="1" smtClean="0">
                <a:solidFill>
                  <a:schemeClr val="bg1"/>
                </a:solidFill>
              </a:rPr>
              <a:t>rgb</a:t>
            </a:r>
            <a:r>
              <a:rPr lang="en-US" dirty="0" smtClean="0">
                <a:solidFill>
                  <a:schemeClr val="bg1"/>
                </a:solidFill>
              </a:rPr>
              <a:t>(0,30,0)");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91000" y="2895600"/>
            <a:ext cx="11430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6172200"/>
            <a:ext cx="5486400" cy="6858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advice on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debugging tool:</a:t>
            </a:r>
          </a:p>
          <a:p>
            <a:pPr lvl="1"/>
            <a:r>
              <a:rPr lang="en-US" dirty="0" smtClean="0"/>
              <a:t>Alert/”print” (example….)</a:t>
            </a:r>
          </a:p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Look in the console (example…)</a:t>
            </a:r>
          </a:p>
          <a:p>
            <a:r>
              <a:rPr lang="en-US" dirty="0" smtClean="0"/>
              <a:t>Various IDE/browser debugger tools</a:t>
            </a:r>
          </a:p>
          <a:p>
            <a:pPr lvl="1"/>
            <a:r>
              <a:rPr lang="en-US" dirty="0" smtClean="0"/>
              <a:t>Firebug, eclipse,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err="1" smtClean="0"/>
              <a:t>document.write("Hello</a:t>
            </a:r>
            <a:r>
              <a:rPr lang="en-US" dirty="0" smtClean="0"/>
              <a:t> World!");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 </a:t>
            </a:r>
            <a:r>
              <a:rPr lang="en-US" sz="2000" dirty="0" err="1" smtClean="0">
                <a:solidFill>
                  <a:srgbClr val="C0504D"/>
                </a:solidFill>
                <a:sym typeface="Wingdings"/>
              </a:rPr>
              <a:t></a:t>
            </a:r>
            <a:r>
              <a:rPr lang="en-US" sz="2000" dirty="0" smtClean="0">
                <a:solidFill>
                  <a:srgbClr val="C0504D"/>
                </a:solidFill>
                <a:sym typeface="Wingdings"/>
              </a:rPr>
              <a:t> declare start of JS</a:t>
            </a:r>
            <a:endParaRPr lang="en-US" sz="2000" dirty="0" smtClean="0">
              <a:solidFill>
                <a:srgbClr val="C0504D"/>
              </a:solidFill>
            </a:endParaRPr>
          </a:p>
          <a:p>
            <a:pPr>
              <a:buNone/>
            </a:pPr>
            <a:r>
              <a:rPr lang="en-US" dirty="0" err="1" smtClean="0"/>
              <a:t>document.write("Hello</a:t>
            </a:r>
            <a:r>
              <a:rPr lang="en-US" dirty="0" smtClean="0"/>
              <a:t> World!"); </a:t>
            </a:r>
            <a:r>
              <a:rPr lang="en-US" sz="2000" dirty="0" err="1" smtClean="0">
                <a:solidFill>
                  <a:srgbClr val="C0504D"/>
                </a:solidFill>
                <a:sym typeface="Wingdings"/>
              </a:rPr>
              <a:t></a:t>
            </a:r>
            <a:r>
              <a:rPr lang="en-US" sz="2000" dirty="0" smtClean="0">
                <a:solidFill>
                  <a:srgbClr val="C0504D"/>
                </a:solidFill>
                <a:sym typeface="Wingdings"/>
              </a:rPr>
              <a:t> write to page</a:t>
            </a:r>
            <a:endParaRPr lang="en-US" sz="2000" dirty="0" smtClean="0">
              <a:solidFill>
                <a:srgbClr val="C0504D"/>
              </a:solidFill>
            </a:endParaRPr>
          </a:p>
          <a:p>
            <a:pPr>
              <a:buNone/>
            </a:pPr>
            <a:r>
              <a:rPr lang="en-US" dirty="0" smtClean="0"/>
              <a:t>&lt;/script&gt; </a:t>
            </a:r>
            <a:r>
              <a:rPr lang="en-US" sz="2000" dirty="0" err="1" smtClean="0">
                <a:solidFill>
                  <a:srgbClr val="C0504D"/>
                </a:solidFill>
                <a:sym typeface="Wingdings"/>
              </a:rPr>
              <a:t></a:t>
            </a:r>
            <a:r>
              <a:rPr lang="en-US" sz="2000" dirty="0" smtClean="0">
                <a:solidFill>
                  <a:srgbClr val="C0504D"/>
                </a:solidFill>
                <a:sym typeface="Wingdings"/>
              </a:rPr>
              <a:t> declare end of JS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r="35606"/>
          <a:stretch>
            <a:fillRect/>
          </a:stretch>
        </p:blipFill>
        <p:spPr>
          <a:xfrm>
            <a:off x="2667000" y="5029200"/>
            <a:ext cx="64770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&lt;html&gt;</a:t>
            </a:r>
          </a:p>
          <a:p>
            <a:pPr>
              <a:buNone/>
            </a:pPr>
            <a:r>
              <a:rPr lang="en-US" sz="2400" dirty="0" smtClean="0"/>
              <a:t>&lt;body&gt;</a:t>
            </a:r>
          </a:p>
          <a:p>
            <a:pPr>
              <a:buNone/>
            </a:pPr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  </a:t>
            </a:r>
            <a:r>
              <a:rPr lang="en-US" sz="2400" dirty="0" err="1" smtClean="0">
                <a:solidFill>
                  <a:srgbClr val="C0504D"/>
                </a:solidFill>
                <a:sym typeface="Wingdings"/>
              </a:rPr>
              <a:t></a:t>
            </a:r>
            <a:r>
              <a:rPr lang="en-US" sz="2400" dirty="0" smtClean="0">
                <a:solidFill>
                  <a:srgbClr val="C0504D"/>
                </a:solidFill>
                <a:sym typeface="Wingdings"/>
              </a:rPr>
              <a:t> declare start of JS</a:t>
            </a:r>
            <a:endParaRPr lang="en-US" sz="2400" dirty="0" smtClean="0">
              <a:solidFill>
                <a:srgbClr val="C0504D"/>
              </a:solidFill>
            </a:endParaRPr>
          </a:p>
          <a:p>
            <a:pPr lvl="1">
              <a:buNone/>
            </a:pPr>
            <a:r>
              <a:rPr lang="en-US" sz="2000" dirty="0" err="1" smtClean="0"/>
              <a:t>document.write</a:t>
            </a:r>
            <a:r>
              <a:rPr lang="en-US" sz="2000" dirty="0" smtClean="0"/>
              <a:t>("&lt;h1&gt;This is a heading&lt;/h1&gt;");</a:t>
            </a:r>
          </a:p>
          <a:p>
            <a:pPr lvl="1">
              <a:buNone/>
            </a:pPr>
            <a:r>
              <a:rPr lang="en-US" sz="2000" dirty="0" err="1" smtClean="0"/>
              <a:t>document.write</a:t>
            </a:r>
            <a:r>
              <a:rPr lang="en-US" sz="2000" dirty="0" smtClean="0"/>
              <a:t>("&lt;</a:t>
            </a:r>
            <a:r>
              <a:rPr lang="en-US" sz="2000" dirty="0" err="1" smtClean="0"/>
              <a:t>p</a:t>
            </a:r>
            <a:r>
              <a:rPr lang="en-US" sz="2000" dirty="0" smtClean="0"/>
              <a:t>&gt;This is a paragraph.&lt;/</a:t>
            </a:r>
            <a:r>
              <a:rPr lang="en-US" sz="2000" dirty="0" err="1" smtClean="0"/>
              <a:t>p</a:t>
            </a:r>
            <a:r>
              <a:rPr lang="en-US" sz="2000" dirty="0" smtClean="0"/>
              <a:t>&gt;");</a:t>
            </a:r>
          </a:p>
          <a:p>
            <a:pPr lvl="1">
              <a:buNone/>
            </a:pPr>
            <a:r>
              <a:rPr lang="en-US" sz="2000" dirty="0" err="1" smtClean="0"/>
              <a:t>document.write</a:t>
            </a:r>
            <a:r>
              <a:rPr lang="en-US" sz="2000" dirty="0" smtClean="0"/>
              <a:t>("&lt;</a:t>
            </a:r>
            <a:r>
              <a:rPr lang="en-US" sz="2000" dirty="0" err="1" smtClean="0"/>
              <a:t>p</a:t>
            </a:r>
            <a:r>
              <a:rPr lang="en-US" sz="2000" dirty="0" smtClean="0"/>
              <a:t>&gt;This is another paragraph.&lt;/</a:t>
            </a:r>
            <a:r>
              <a:rPr lang="en-US" sz="2000" dirty="0" err="1" smtClean="0"/>
              <a:t>p</a:t>
            </a:r>
            <a:r>
              <a:rPr lang="en-US" sz="2000" dirty="0" smtClean="0"/>
              <a:t>&gt;");</a:t>
            </a:r>
          </a:p>
          <a:p>
            <a:pPr>
              <a:buNone/>
            </a:pPr>
            <a:r>
              <a:rPr lang="en-US" sz="2400" dirty="0" smtClean="0"/>
              <a:t>&lt;/script&gt; </a:t>
            </a:r>
            <a:r>
              <a:rPr lang="en-US" sz="2400" dirty="0" err="1" smtClean="0">
                <a:solidFill>
                  <a:srgbClr val="C0504D"/>
                </a:solidFill>
                <a:sym typeface="Wingdings"/>
              </a:rPr>
              <a:t></a:t>
            </a:r>
            <a:r>
              <a:rPr lang="en-US" sz="2400" dirty="0" smtClean="0">
                <a:solidFill>
                  <a:srgbClr val="C0504D"/>
                </a:solidFill>
                <a:sym typeface="Wingdings"/>
              </a:rPr>
              <a:t> declare end of JS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&lt;/body&gt;</a:t>
            </a:r>
          </a:p>
          <a:p>
            <a:pPr>
              <a:buNone/>
            </a:pPr>
            <a:r>
              <a:rPr lang="en-US" sz="2400" dirty="0" smtClean="0"/>
              <a:t>&lt;/html&gt;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4699000"/>
            <a:ext cx="5791200" cy="215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(should look familiar)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&lt;html&gt;</a:t>
            </a:r>
          </a:p>
          <a:p>
            <a:pPr>
              <a:buNone/>
            </a:pPr>
            <a:r>
              <a:rPr lang="en-US" sz="2400" dirty="0" smtClean="0"/>
              <a:t>&lt;body&gt;</a:t>
            </a:r>
          </a:p>
          <a:p>
            <a:pPr>
              <a:buNone/>
            </a:pPr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”&gt;</a:t>
            </a:r>
            <a:endParaRPr lang="en-US" sz="2400" dirty="0" smtClean="0">
              <a:solidFill>
                <a:srgbClr val="C0504D"/>
              </a:solidFill>
            </a:endParaRPr>
          </a:p>
          <a:p>
            <a:pPr lvl="1">
              <a:buNone/>
            </a:pPr>
            <a:r>
              <a:rPr lang="en-US" sz="2000" dirty="0" err="1" smtClean="0"/>
              <a:t>document.write</a:t>
            </a:r>
            <a:r>
              <a:rPr lang="en-US" sz="2000" dirty="0" smtClean="0"/>
              <a:t>("&lt;h1&gt;This is a heading&lt;/h1&gt;");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// this is a comment</a:t>
            </a:r>
          </a:p>
          <a:p>
            <a:pPr lvl="1">
              <a:buNone/>
            </a:pPr>
            <a:r>
              <a:rPr lang="en-US" sz="2000" dirty="0" err="1" smtClean="0"/>
              <a:t>document.write</a:t>
            </a:r>
            <a:r>
              <a:rPr lang="en-US" sz="2000" dirty="0" smtClean="0"/>
              <a:t>("&lt;</a:t>
            </a:r>
            <a:r>
              <a:rPr lang="en-US" sz="2000" dirty="0" err="1" smtClean="0"/>
              <a:t>p</a:t>
            </a:r>
            <a:r>
              <a:rPr lang="en-US" sz="2000" dirty="0" smtClean="0"/>
              <a:t>&gt;This is a paragraph.&lt;/</a:t>
            </a:r>
            <a:r>
              <a:rPr lang="en-US" sz="2000" dirty="0" err="1" smtClean="0"/>
              <a:t>p</a:t>
            </a:r>
            <a:r>
              <a:rPr lang="en-US" sz="2000" dirty="0" smtClean="0"/>
              <a:t>&gt;");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3D69B"/>
                </a:solidFill>
              </a:rPr>
              <a:t>/*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3D69B"/>
                </a:solidFill>
              </a:rPr>
              <a:t>	This is a two line comment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3D69B"/>
                </a:solidFill>
              </a:rPr>
              <a:t>	Line 2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3D69B"/>
                </a:solidFill>
              </a:rPr>
              <a:t>*/</a:t>
            </a:r>
          </a:p>
          <a:p>
            <a:pPr lvl="1">
              <a:buNone/>
            </a:pPr>
            <a:r>
              <a:rPr lang="en-US" sz="2000" dirty="0" err="1" smtClean="0"/>
              <a:t>document.write</a:t>
            </a:r>
            <a:r>
              <a:rPr lang="en-US" sz="2000" dirty="0" smtClean="0"/>
              <a:t>("&lt;</a:t>
            </a:r>
            <a:r>
              <a:rPr lang="en-US" sz="2000" dirty="0" err="1" smtClean="0"/>
              <a:t>p</a:t>
            </a:r>
            <a:r>
              <a:rPr lang="en-US" sz="2000" dirty="0" smtClean="0"/>
              <a:t>&gt;This is another paragraph.&lt;/</a:t>
            </a:r>
            <a:r>
              <a:rPr lang="en-US" sz="2000" dirty="0" err="1" smtClean="0"/>
              <a:t>p</a:t>
            </a:r>
            <a:r>
              <a:rPr lang="en-US" sz="2000" dirty="0" smtClean="0"/>
              <a:t>&gt;");</a:t>
            </a:r>
          </a:p>
          <a:p>
            <a:pPr>
              <a:buNone/>
            </a:pPr>
            <a:r>
              <a:rPr lang="en-US" sz="2400" dirty="0" smtClean="0"/>
              <a:t>&lt;/script&gt;</a:t>
            </a:r>
          </a:p>
          <a:p>
            <a:pPr>
              <a:buNone/>
            </a:pPr>
            <a:r>
              <a:rPr lang="en-US" sz="2400" dirty="0" smtClean="0"/>
              <a:t>&lt;/body&gt;</a:t>
            </a:r>
          </a:p>
          <a:p>
            <a:pPr>
              <a:buNone/>
            </a:pPr>
            <a:r>
              <a:rPr lang="en-US" sz="2400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might be new for some of you</a:t>
            </a:r>
          </a:p>
          <a:p>
            <a:r>
              <a:rPr lang="en-US" dirty="0" smtClean="0"/>
              <a:t>Variables don’t…</a:t>
            </a:r>
          </a:p>
          <a:p>
            <a:pPr lvl="1"/>
            <a:r>
              <a:rPr lang="en-US" dirty="0" smtClean="0"/>
              <a:t>… have to be declared (just start using them)</a:t>
            </a:r>
          </a:p>
          <a:p>
            <a:pPr lvl="2"/>
            <a:r>
              <a:rPr lang="en-US" dirty="0" err="1" smtClean="0"/>
              <a:t>x</a:t>
            </a:r>
            <a:r>
              <a:rPr lang="en-US" dirty="0" smtClean="0"/>
              <a:t> =  5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5</a:t>
            </a:r>
          </a:p>
          <a:p>
            <a:pPr lvl="1"/>
            <a:r>
              <a:rPr lang="en-US" dirty="0" smtClean="0"/>
              <a:t>… have to be typed</a:t>
            </a:r>
          </a:p>
          <a:p>
            <a:pPr lvl="2"/>
            <a:r>
              <a:rPr lang="en-US" dirty="0" err="1" smtClean="0"/>
              <a:t>x</a:t>
            </a:r>
            <a:r>
              <a:rPr lang="en-US" dirty="0" smtClean="0"/>
              <a:t> = 5</a:t>
            </a:r>
          </a:p>
          <a:p>
            <a:pPr lvl="2"/>
            <a:r>
              <a:rPr lang="en-US" dirty="0" err="1" smtClean="0"/>
              <a:t>x</a:t>
            </a:r>
            <a:r>
              <a:rPr lang="en-US" dirty="0" smtClean="0"/>
              <a:t> = “</a:t>
            </a:r>
            <a:r>
              <a:rPr lang="en-US" dirty="0" err="1" smtClean="0"/>
              <a:t>foo</a:t>
            </a:r>
            <a:r>
              <a:rPr lang="en-US" dirty="0" smtClean="0"/>
              <a:t> bar </a:t>
            </a:r>
            <a:r>
              <a:rPr lang="en-US" dirty="0" err="1" smtClean="0"/>
              <a:t>baz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Makes some things easier, some things (i.e., debugging) harder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2266</Words>
  <Application>Microsoft Office PowerPoint</Application>
  <PresentationFormat>On-screen Show (4:3)</PresentationFormat>
  <Paragraphs>645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Office Theme</vt:lpstr>
      <vt:lpstr>Introduction to JavaScript SI649/EECS548</vt:lpstr>
      <vt:lpstr>This part is going to be boring for some of you… sorry</vt:lpstr>
      <vt:lpstr>FAQ</vt:lpstr>
      <vt:lpstr>PowerPoint Presentation</vt:lpstr>
      <vt:lpstr>Hello World</vt:lpstr>
      <vt:lpstr>Hello World</vt:lpstr>
      <vt:lpstr>Code Blocks</vt:lpstr>
      <vt:lpstr>Comments (should look familiar)</vt:lpstr>
      <vt:lpstr>Variables</vt:lpstr>
      <vt:lpstr>A note on semicolons “;”</vt:lpstr>
      <vt:lpstr>Some Examples/Weirdness</vt:lpstr>
      <vt:lpstr>Arrays (the usual…mostly)</vt:lpstr>
      <vt:lpstr>Comparing things</vt:lpstr>
      <vt:lpstr>Conditionals</vt:lpstr>
      <vt:lpstr>Loops</vt:lpstr>
      <vt:lpstr>In versus Of</vt:lpstr>
      <vt:lpstr>Functions</vt:lpstr>
      <vt:lpstr>Functions</vt:lpstr>
      <vt:lpstr>Common use as event handlers</vt:lpstr>
      <vt:lpstr>For each example</vt:lpstr>
      <vt:lpstr>Something a little more interesting…</vt:lpstr>
      <vt:lpstr>PowerPoint Presentation</vt:lpstr>
      <vt:lpstr>What just happened?</vt:lpstr>
      <vt:lpstr>What just happened?</vt:lpstr>
      <vt:lpstr>What just happened?</vt:lpstr>
      <vt:lpstr>What just happened?</vt:lpstr>
      <vt:lpstr>What just happened?</vt:lpstr>
      <vt:lpstr>What just happened?</vt:lpstr>
      <vt:lpstr>Objects and JSON…</vt:lpstr>
      <vt:lpstr>Objects (1st way)</vt:lpstr>
      <vt:lpstr>Objects (2nd way)</vt:lpstr>
      <vt:lpstr>JSON objects</vt:lpstr>
      <vt:lpstr>JSON objects</vt:lpstr>
      <vt:lpstr>JSON objects</vt:lpstr>
      <vt:lpstr>Bar Chart Example</vt:lpstr>
      <vt:lpstr>PowerPoint Presentation</vt:lpstr>
      <vt:lpstr>  Deep breath…          … it will be ok  </vt:lpstr>
      <vt:lpstr>PowerPoint Presentation</vt:lpstr>
      <vt:lpstr>Methods (time to wake up)</vt:lpstr>
      <vt:lpstr>Methods (time to wake up)</vt:lpstr>
      <vt:lpstr>Methods</vt:lpstr>
      <vt:lpstr>Methods</vt:lpstr>
      <vt:lpstr>Methods</vt:lpstr>
      <vt:lpstr>The nifty thing</vt:lpstr>
      <vt:lpstr>What’s this good for?</vt:lpstr>
      <vt:lpstr>What’s this good for?</vt:lpstr>
      <vt:lpstr>PowerPoint Presentation</vt:lpstr>
      <vt:lpstr>PowerPoint Presentation</vt:lpstr>
      <vt:lpstr>Some quick advice on debugging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Eytan Adar</dc:creator>
  <cp:lastModifiedBy>Adar, Eytan</cp:lastModifiedBy>
  <cp:revision>259</cp:revision>
  <dcterms:created xsi:type="dcterms:W3CDTF">2010-09-10T00:58:08Z</dcterms:created>
  <dcterms:modified xsi:type="dcterms:W3CDTF">2016-09-20T18:00:18Z</dcterms:modified>
</cp:coreProperties>
</file>