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theme/themeOverride2.xml" ContentType="application/vnd.openxmlformats-officedocument.themeOverride+xml"/>
  <Override PartName="/ppt/charts/chart6.xml" ContentType="application/vnd.openxmlformats-officedocument.drawingml.chart+xml"/>
  <Override PartName="/ppt/theme/themeOverride3.xml" ContentType="application/vnd.openxmlformats-officedocument.themeOverride+xml"/>
  <Override PartName="/ppt/drawings/drawing2.xml" ContentType="application/vnd.openxmlformats-officedocument.drawingml.chartshapes+xml"/>
  <Override PartName="/ppt/charts/chart7.xml" ContentType="application/vnd.openxmlformats-officedocument.drawingml.chart+xml"/>
  <Override PartName="/ppt/theme/themeOverride4.xml" ContentType="application/vnd.openxmlformats-officedocument.themeOverride+xml"/>
  <Override PartName="/ppt/charts/chart8.xml" ContentType="application/vnd.openxmlformats-officedocument.drawingml.chart+xml"/>
  <Override PartName="/ppt/theme/themeOverride5.xml" ContentType="application/vnd.openxmlformats-officedocument.themeOverride+xml"/>
  <Override PartName="/ppt/drawings/drawing3.xml" ContentType="application/vnd.openxmlformats-officedocument.drawingml.chartshapes+xml"/>
  <Override PartName="/ppt/charts/chart9.xml" ContentType="application/vnd.openxmlformats-officedocument.drawingml.chart+xml"/>
  <Override PartName="/ppt/charts/chart10.xml" ContentType="application/vnd.openxmlformats-officedocument.drawingml.chart+xml"/>
  <Override PartName="/ppt/drawings/drawing4.xml" ContentType="application/vnd.openxmlformats-officedocument.drawingml.chartshapes+xml"/>
  <Override PartName="/ppt/charts/chart11.xml" ContentType="application/vnd.openxmlformats-officedocument.drawingml.chart+xml"/>
  <Override PartName="/ppt/theme/themeOverride6.xml" ContentType="application/vnd.openxmlformats-officedocument.themeOverride+xml"/>
  <Override PartName="/ppt/charts/chart12.xml" ContentType="application/vnd.openxmlformats-officedocument.drawingml.chart+xml"/>
  <Override PartName="/ppt/theme/themeOverride7.xml" ContentType="application/vnd.openxmlformats-officedocument.themeOverride+xml"/>
  <Override PartName="/ppt/drawings/drawing5.xml" ContentType="application/vnd.openxmlformats-officedocument.drawingml.chartshapes+xml"/>
  <Override PartName="/ppt/charts/chart13.xml" ContentType="application/vnd.openxmlformats-officedocument.drawingml.chart+xml"/>
  <Override PartName="/ppt/theme/themeOverride8.xml" ContentType="application/vnd.openxmlformats-officedocument.themeOverride+xml"/>
  <Override PartName="/ppt/charts/chart14.xml" ContentType="application/vnd.openxmlformats-officedocument.drawingml.chart+xml"/>
  <Override PartName="/ppt/theme/themeOverride9.xml" ContentType="application/vnd.openxmlformats-officedocument.themeOverride+xml"/>
  <Override PartName="/ppt/drawings/drawing6.xml" ContentType="application/vnd.openxmlformats-officedocument.drawingml.chartshapes+xml"/>
  <Override PartName="/ppt/charts/chart15.xml" ContentType="application/vnd.openxmlformats-officedocument.drawingml.chart+xml"/>
  <Override PartName="/ppt/theme/themeOverride10.xml" ContentType="application/vnd.openxmlformats-officedocument.themeOverride+xml"/>
  <Override PartName="/ppt/charts/chart16.xml" ContentType="application/vnd.openxmlformats-officedocument.drawingml.chart+xml"/>
  <Override PartName="/ppt/theme/themeOverride11.xml" ContentType="application/vnd.openxmlformats-officedocument.themeOverride+xml"/>
  <Override PartName="/ppt/drawings/drawing7.xml" ContentType="application/vnd.openxmlformats-officedocument.drawingml.chartshapes+xml"/>
  <Override PartName="/ppt/charts/chart17.xml" ContentType="application/vnd.openxmlformats-officedocument.drawingml.chart+xml"/>
  <Override PartName="/ppt/theme/themeOverride12.xml" ContentType="application/vnd.openxmlformats-officedocument.themeOverride+xml"/>
  <Override PartName="/ppt/charts/chart18.xml" ContentType="application/vnd.openxmlformats-officedocument.drawingml.chart+xml"/>
  <Override PartName="/ppt/theme/themeOverride13.xml" ContentType="application/vnd.openxmlformats-officedocument.themeOverride+xml"/>
  <Override PartName="/ppt/drawings/drawing8.xml" ContentType="application/vnd.openxmlformats-officedocument.drawingml.chartshapes+xml"/>
  <Override PartName="/ppt/charts/chart19.xml" ContentType="application/vnd.openxmlformats-officedocument.drawingml.chart+xml"/>
  <Override PartName="/ppt/theme/themeOverride14.xml" ContentType="application/vnd.openxmlformats-officedocument.themeOverride+xml"/>
  <Override PartName="/ppt/charts/chart20.xml" ContentType="application/vnd.openxmlformats-officedocument.drawingml.chart+xml"/>
  <Override PartName="/ppt/theme/themeOverride15.xml" ContentType="application/vnd.openxmlformats-officedocument.themeOverride+xml"/>
  <Override PartName="/ppt/drawings/drawing9.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577" r:id="rId2"/>
    <p:sldId id="256" r:id="rId3"/>
    <p:sldId id="514" r:id="rId4"/>
    <p:sldId id="431" r:id="rId5"/>
    <p:sldId id="494" r:id="rId6"/>
    <p:sldId id="493" r:id="rId7"/>
    <p:sldId id="495" r:id="rId8"/>
    <p:sldId id="496" r:id="rId9"/>
    <p:sldId id="564" r:id="rId10"/>
    <p:sldId id="518" r:id="rId11"/>
    <p:sldId id="444" r:id="rId12"/>
    <p:sldId id="519" r:id="rId13"/>
    <p:sldId id="538" r:id="rId14"/>
    <p:sldId id="439" r:id="rId15"/>
    <p:sldId id="442" r:id="rId16"/>
    <p:sldId id="459" r:id="rId17"/>
    <p:sldId id="539" r:id="rId18"/>
    <p:sldId id="508" r:id="rId19"/>
    <p:sldId id="510" r:id="rId20"/>
    <p:sldId id="540" r:id="rId21"/>
    <p:sldId id="542" r:id="rId22"/>
    <p:sldId id="512" r:id="rId23"/>
    <p:sldId id="509" r:id="rId24"/>
    <p:sldId id="541" r:id="rId25"/>
    <p:sldId id="543" r:id="rId26"/>
    <p:sldId id="520" r:id="rId27"/>
    <p:sldId id="521" r:id="rId28"/>
    <p:sldId id="501" r:id="rId29"/>
    <p:sldId id="561" r:id="rId30"/>
    <p:sldId id="502" r:id="rId31"/>
    <p:sldId id="565" r:id="rId32"/>
    <p:sldId id="566" r:id="rId33"/>
    <p:sldId id="567" r:id="rId34"/>
    <p:sldId id="568" r:id="rId35"/>
    <p:sldId id="449" r:id="rId36"/>
    <p:sldId id="522" r:id="rId37"/>
    <p:sldId id="523" r:id="rId38"/>
    <p:sldId id="468" r:id="rId39"/>
    <p:sldId id="569" r:id="rId40"/>
    <p:sldId id="570" r:id="rId41"/>
    <p:sldId id="571" r:id="rId42"/>
    <p:sldId id="572" r:id="rId43"/>
    <p:sldId id="573" r:id="rId44"/>
    <p:sldId id="574" r:id="rId45"/>
    <p:sldId id="562" r:id="rId46"/>
    <p:sldId id="563" r:id="rId47"/>
    <p:sldId id="544" r:id="rId48"/>
    <p:sldId id="545" r:id="rId49"/>
    <p:sldId id="547" r:id="rId50"/>
    <p:sldId id="548" r:id="rId51"/>
    <p:sldId id="549" r:id="rId52"/>
    <p:sldId id="555" r:id="rId53"/>
    <p:sldId id="550" r:id="rId54"/>
    <p:sldId id="560" r:id="rId55"/>
    <p:sldId id="553" r:id="rId56"/>
    <p:sldId id="556" r:id="rId57"/>
    <p:sldId id="554" r:id="rId58"/>
    <p:sldId id="551" r:id="rId59"/>
    <p:sldId id="575" r:id="rId60"/>
    <p:sldId id="576" r:id="rId61"/>
    <p:sldId id="557" r:id="rId62"/>
    <p:sldId id="558" r:id="rId63"/>
    <p:sldId id="559" r:id="rId64"/>
    <p:sldId id="531" r:id="rId65"/>
    <p:sldId id="552" r:id="rId66"/>
    <p:sldId id="530" r:id="rId67"/>
    <p:sldId id="469" r:id="rId68"/>
    <p:sldId id="473" r:id="rId69"/>
    <p:sldId id="524" r:id="rId70"/>
    <p:sldId id="476" r:id="rId71"/>
    <p:sldId id="536" r:id="rId72"/>
    <p:sldId id="525" r:id="rId73"/>
    <p:sldId id="533" r:id="rId74"/>
    <p:sldId id="532" r:id="rId75"/>
    <p:sldId id="513" r:id="rId76"/>
    <p:sldId id="526" r:id="rId77"/>
    <p:sldId id="534" r:id="rId78"/>
    <p:sldId id="535" r:id="rId79"/>
    <p:sldId id="537" r:id="rId8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E3"/>
    <a:srgbClr val="4A452A"/>
    <a:srgbClr val="F79646"/>
    <a:srgbClr val="0D0D0D"/>
    <a:srgbClr val="B3FE6D"/>
    <a:srgbClr val="FFFE5F"/>
    <a:srgbClr val="FFFF66"/>
    <a:srgbClr val="D7E4BD"/>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55" autoAdjust="0"/>
  </p:normalViewPr>
  <p:slideViewPr>
    <p:cSldViewPr>
      <p:cViewPr varScale="1">
        <p:scale>
          <a:sx n="84" d="100"/>
          <a:sy n="84" d="100"/>
        </p:scale>
        <p:origin x="214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Workbook1" TargetMode="External"/></Relationships>
</file>

<file path=ppt/charts/_rels/chart11.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6.xml"/></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Workbook1" TargetMode="External"/><Relationship Id="rId1" Type="http://schemas.openxmlformats.org/officeDocument/2006/relationships/themeOverride" Target="../theme/themeOverride7.xml"/></Relationships>
</file>

<file path=ppt/charts/_rels/chart13.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8.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Workbook1" TargetMode="External"/><Relationship Id="rId1" Type="http://schemas.openxmlformats.org/officeDocument/2006/relationships/themeOverride" Target="../theme/themeOverride9.xml"/></Relationships>
</file>

<file path=ppt/charts/_rels/chart15.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10.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Workbook1" TargetMode="External"/><Relationship Id="rId1" Type="http://schemas.openxmlformats.org/officeDocument/2006/relationships/themeOverride" Target="../theme/themeOverride11.xml"/></Relationships>
</file>

<file path=ppt/charts/_rels/chart17.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12.xml"/></Relationships>
</file>

<file path=ppt/charts/_rels/chart1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Workbook1" TargetMode="External"/><Relationship Id="rId1" Type="http://schemas.openxmlformats.org/officeDocument/2006/relationships/themeOverride" Target="../theme/themeOverride13.xml"/></Relationships>
</file>

<file path=ppt/charts/_rels/chart19.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14.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20.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Workbook1" TargetMode="External"/><Relationship Id="rId1" Type="http://schemas.openxmlformats.org/officeDocument/2006/relationships/themeOverride" Target="../theme/themeOverride15.xm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Workbook1" TargetMode="External"/><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4.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Workbook1" TargetMode="External"/><Relationship Id="rId1" Type="http://schemas.openxmlformats.org/officeDocument/2006/relationships/themeOverride" Target="../theme/themeOverride5.xml"/></Relationships>
</file>

<file path=ppt/charts/_rels/chart9.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A</c:v>
                </c:pt>
                <c:pt idx="1">
                  <c:v>B</c:v>
                </c:pt>
                <c:pt idx="2">
                  <c:v>C</c:v>
                </c:pt>
                <c:pt idx="3">
                  <c:v>D</c:v>
                </c:pt>
              </c:strCache>
            </c:strRef>
          </c:cat>
          <c:val>
            <c:numRef>
              <c:f>Sheet1!$B$2:$B$5</c:f>
              <c:numCache>
                <c:formatCode>General</c:formatCode>
                <c:ptCount val="4"/>
                <c:pt idx="0">
                  <c:v>5</c:v>
                </c:pt>
                <c:pt idx="1">
                  <c:v>4</c:v>
                </c:pt>
                <c:pt idx="2">
                  <c:v>2</c:v>
                </c:pt>
                <c:pt idx="3">
                  <c:v>4</c:v>
                </c:pt>
              </c:numCache>
            </c:numRef>
          </c:val>
        </c:ser>
        <c:dLbls>
          <c:showLegendKey val="0"/>
          <c:showVal val="0"/>
          <c:showCatName val="0"/>
          <c:showSerName val="0"/>
          <c:showPercent val="0"/>
          <c:showBubbleSize val="0"/>
        </c:dLbls>
        <c:gapWidth val="150"/>
        <c:axId val="968843928"/>
        <c:axId val="968844320"/>
      </c:barChart>
      <c:catAx>
        <c:axId val="968843928"/>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68844320"/>
        <c:crosses val="autoZero"/>
        <c:auto val="1"/>
        <c:lblAlgn val="ctr"/>
        <c:lblOffset val="100"/>
        <c:noMultiLvlLbl val="0"/>
      </c:catAx>
      <c:valAx>
        <c:axId val="968844320"/>
        <c:scaling>
          <c:orientation val="minMax"/>
        </c:scaling>
        <c:delete val="1"/>
        <c:axPos val="l"/>
        <c:numFmt formatCode="General" sourceLinked="1"/>
        <c:majorTickMark val="out"/>
        <c:minorTickMark val="none"/>
        <c:tickLblPos val="nextTo"/>
        <c:crossAx val="9688439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spPr>
            <a:solidFill>
              <a:schemeClr val="accent1">
                <a:lumMod val="60000"/>
                <a:lumOff val="40000"/>
              </a:schemeClr>
            </a:solidFill>
            <a:ln>
              <a:solidFill>
                <a:schemeClr val="bg1"/>
              </a:solidFill>
            </a:ln>
            <a:effectLst>
              <a:outerShdw blurRad="40000" dist="23000" dir="5400000" rotWithShape="0">
                <a:schemeClr val="bg1">
                  <a:alpha val="35000"/>
                </a:schemeClr>
              </a:outerShdw>
            </a:effectLst>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4F81BD">
                <a:lumMod val="60000"/>
                <a:lumOff val="40000"/>
              </a:srgb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8960632"/>
        <c:axId val="708961024"/>
      </c:barChart>
      <c:catAx>
        <c:axId val="708960632"/>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708961024"/>
        <c:crosses val="autoZero"/>
        <c:auto val="1"/>
        <c:lblAlgn val="ctr"/>
        <c:lblOffset val="100"/>
        <c:noMultiLvlLbl val="0"/>
      </c:catAx>
      <c:valAx>
        <c:axId val="708961024"/>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8960632"/>
        <c:crosses val="autoZero"/>
        <c:crossBetween val="between"/>
      </c:valAx>
    </c:plotArea>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rgbClr val="4F81BD">
                <a:lumMod val="60000"/>
                <a:lumOff val="40000"/>
              </a:srgbClr>
            </a:solidFill>
            <a:ln>
              <a:solidFill>
                <a:sysClr val="window" lastClr="FFFFFF"/>
              </a:solidFill>
            </a:ln>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chemeClr val="accent1">
                <a:lumMod val="60000"/>
                <a:lumOff val="40000"/>
              </a:scheme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8962200"/>
        <c:axId val="708962592"/>
      </c:barChart>
      <c:catAx>
        <c:axId val="708962200"/>
        <c:scaling>
          <c:orientation val="minMax"/>
        </c:scaling>
        <c:delete val="1"/>
        <c:axPos val="b"/>
        <c:numFmt formatCode="General" sourceLinked="0"/>
        <c:majorTickMark val="out"/>
        <c:minorTickMark val="none"/>
        <c:tickLblPos val="nextTo"/>
        <c:crossAx val="708962592"/>
        <c:crosses val="autoZero"/>
        <c:auto val="1"/>
        <c:lblAlgn val="ctr"/>
        <c:lblOffset val="100"/>
        <c:noMultiLvlLbl val="0"/>
      </c:catAx>
      <c:valAx>
        <c:axId val="708962592"/>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8962200"/>
        <c:crosses val="autoZero"/>
        <c:crossBetween val="between"/>
      </c:valAx>
    </c:plotArea>
    <c:plotVisOnly val="1"/>
    <c:dispBlanksAs val="gap"/>
    <c:showDLblsOverMax val="0"/>
  </c:chart>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chemeClr val="accent1">
                <a:lumMod val="60000"/>
                <a:lumOff val="40000"/>
              </a:schemeClr>
            </a:solidFill>
            <a:ln>
              <a:solidFill>
                <a:schemeClr val="bg1"/>
              </a:solidFill>
            </a:ln>
            <a:effectLst>
              <a:outerShdw blurRad="40000" dist="23000" dir="5400000" rotWithShape="0">
                <a:schemeClr val="bg1">
                  <a:alpha val="35000"/>
                </a:schemeClr>
              </a:outerShdw>
            </a:effectLst>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4F81BD">
                <a:lumMod val="60000"/>
                <a:lumOff val="40000"/>
              </a:srgb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8963768"/>
        <c:axId val="959143232"/>
      </c:barChart>
      <c:catAx>
        <c:axId val="708963768"/>
        <c:scaling>
          <c:orientation val="minMax"/>
        </c:scaling>
        <c:delete val="1"/>
        <c:axPos val="b"/>
        <c:numFmt formatCode="General" sourceLinked="0"/>
        <c:majorTickMark val="out"/>
        <c:minorTickMark val="none"/>
        <c:tickLblPos val="nextTo"/>
        <c:crossAx val="959143232"/>
        <c:crosses val="autoZero"/>
        <c:auto val="1"/>
        <c:lblAlgn val="ctr"/>
        <c:lblOffset val="100"/>
        <c:noMultiLvlLbl val="0"/>
      </c:catAx>
      <c:valAx>
        <c:axId val="959143232"/>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8963768"/>
        <c:crosses val="autoZero"/>
        <c:crossBetween val="between"/>
      </c:valAx>
    </c:plotArea>
    <c:plotVisOnly val="1"/>
    <c:dispBlanksAs val="gap"/>
    <c:showDLblsOverMax val="0"/>
  </c:chart>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rgbClr val="4F81BD">
                <a:lumMod val="60000"/>
                <a:lumOff val="40000"/>
              </a:srgbClr>
            </a:solidFill>
            <a:ln>
              <a:solidFill>
                <a:sysClr val="window" lastClr="FFFFFF"/>
              </a:solidFill>
            </a:ln>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4F81BD">
                <a:lumMod val="60000"/>
                <a:lumOff val="40000"/>
              </a:srgb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959144408"/>
        <c:axId val="959144800"/>
      </c:barChart>
      <c:catAx>
        <c:axId val="959144408"/>
        <c:scaling>
          <c:orientation val="minMax"/>
        </c:scaling>
        <c:delete val="1"/>
        <c:axPos val="b"/>
        <c:numFmt formatCode="General" sourceLinked="0"/>
        <c:majorTickMark val="out"/>
        <c:minorTickMark val="none"/>
        <c:tickLblPos val="nextTo"/>
        <c:crossAx val="959144800"/>
        <c:crosses val="autoZero"/>
        <c:auto val="1"/>
        <c:lblAlgn val="ctr"/>
        <c:lblOffset val="100"/>
        <c:noMultiLvlLbl val="0"/>
      </c:catAx>
      <c:valAx>
        <c:axId val="959144800"/>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959144408"/>
        <c:crosses val="autoZero"/>
        <c:crossBetween val="between"/>
      </c:valAx>
    </c:plotArea>
    <c:plotVisOnly val="1"/>
    <c:dispBlanksAs val="gap"/>
    <c:showDLblsOverMax val="0"/>
  </c:chart>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rgbClr val="4F81BD">
                <a:lumMod val="60000"/>
                <a:lumOff val="40000"/>
              </a:srgbClr>
            </a:solidFill>
            <a:ln>
              <a:solidFill>
                <a:sysClr val="window" lastClr="FFFFFF"/>
              </a:solidFill>
            </a:ln>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chemeClr val="accent1">
                <a:lumMod val="60000"/>
                <a:lumOff val="40000"/>
              </a:scheme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959145976"/>
        <c:axId val="959146368"/>
      </c:barChart>
      <c:catAx>
        <c:axId val="959145976"/>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59146368"/>
        <c:crosses val="autoZero"/>
        <c:auto val="1"/>
        <c:lblAlgn val="ctr"/>
        <c:lblOffset val="100"/>
        <c:noMultiLvlLbl val="0"/>
      </c:catAx>
      <c:valAx>
        <c:axId val="959146368"/>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959145976"/>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A</c:v>
                </c:pt>
                <c:pt idx="1">
                  <c:v>B</c:v>
                </c:pt>
                <c:pt idx="2">
                  <c:v>C</c:v>
                </c:pt>
                <c:pt idx="3">
                  <c:v>D</c:v>
                </c:pt>
              </c:strCache>
            </c:strRef>
          </c:cat>
          <c:val>
            <c:numRef>
              <c:f>Sheet1!$B$2:$B$5</c:f>
              <c:numCache>
                <c:formatCode>General</c:formatCode>
                <c:ptCount val="4"/>
                <c:pt idx="0">
                  <c:v>5</c:v>
                </c:pt>
                <c:pt idx="1">
                  <c:v>4</c:v>
                </c:pt>
                <c:pt idx="2">
                  <c:v>2</c:v>
                </c:pt>
                <c:pt idx="3">
                  <c:v>4</c:v>
                </c:pt>
              </c:numCache>
            </c:numRef>
          </c:val>
        </c:ser>
        <c:dLbls>
          <c:showLegendKey val="0"/>
          <c:showVal val="0"/>
          <c:showCatName val="0"/>
          <c:showSerName val="0"/>
          <c:showPercent val="0"/>
          <c:showBubbleSize val="0"/>
        </c:dLbls>
        <c:gapWidth val="150"/>
        <c:axId val="906790064"/>
        <c:axId val="906790456"/>
      </c:barChart>
      <c:catAx>
        <c:axId val="906790064"/>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06790456"/>
        <c:crosses val="autoZero"/>
        <c:auto val="1"/>
        <c:lblAlgn val="ctr"/>
        <c:lblOffset val="100"/>
        <c:noMultiLvlLbl val="0"/>
      </c:catAx>
      <c:valAx>
        <c:axId val="906790456"/>
        <c:scaling>
          <c:orientation val="minMax"/>
        </c:scaling>
        <c:delete val="1"/>
        <c:axPos val="l"/>
        <c:numFmt formatCode="General" sourceLinked="1"/>
        <c:majorTickMark val="out"/>
        <c:minorTickMark val="none"/>
        <c:tickLblPos val="nextTo"/>
        <c:crossAx val="90679006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chemeClr val="accent1">
                <a:lumMod val="60000"/>
                <a:lumOff val="40000"/>
              </a:schemeClr>
            </a:solidFill>
            <a:ln>
              <a:solidFill>
                <a:schemeClr val="bg1"/>
              </a:solidFill>
            </a:ln>
            <a:effectLst>
              <a:outerShdw blurRad="40000" dist="23000" dir="5400000" rotWithShape="0">
                <a:schemeClr val="bg1">
                  <a:alpha val="35000"/>
                </a:schemeClr>
              </a:outerShdw>
            </a:effectLst>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spPr>
            <a:solidFill>
              <a:schemeClr val="accent1">
                <a:lumMod val="60000"/>
                <a:lumOff val="40000"/>
              </a:scheme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9536976"/>
        <c:axId val="706155576"/>
      </c:barChart>
      <c:catAx>
        <c:axId val="709536976"/>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706155576"/>
        <c:crosses val="autoZero"/>
        <c:auto val="1"/>
        <c:lblAlgn val="ctr"/>
        <c:lblOffset val="100"/>
        <c:noMultiLvlLbl val="0"/>
      </c:catAx>
      <c:valAx>
        <c:axId val="706155576"/>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953697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spPr>
            <a:solidFill>
              <a:schemeClr val="accent1">
                <a:lumMod val="60000"/>
                <a:lumOff val="40000"/>
              </a:schemeClr>
            </a:solidFill>
            <a:ln>
              <a:solidFill>
                <a:schemeClr val="bg1"/>
              </a:solidFill>
            </a:ln>
            <a:effectLst>
              <a:outerShdw blurRad="40000" dist="23000" dir="5400000" rotWithShape="0">
                <a:schemeClr val="bg1">
                  <a:alpha val="35000"/>
                </a:schemeClr>
              </a:outerShdw>
            </a:effectLst>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4F81BD">
                <a:lumMod val="60000"/>
                <a:lumOff val="40000"/>
              </a:srgb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6152832"/>
        <c:axId val="706152048"/>
      </c:barChart>
      <c:catAx>
        <c:axId val="706152832"/>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706152048"/>
        <c:crosses val="autoZero"/>
        <c:auto val="1"/>
        <c:lblAlgn val="ctr"/>
        <c:lblOffset val="100"/>
        <c:noMultiLvlLbl val="0"/>
      </c:catAx>
      <c:valAx>
        <c:axId val="706152048"/>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6152832"/>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rgbClr val="4F81BD">
                <a:lumMod val="60000"/>
                <a:lumOff val="40000"/>
              </a:srgbClr>
            </a:solidFill>
            <a:ln>
              <a:solidFill>
                <a:sysClr val="window" lastClr="FFFFFF"/>
              </a:solidFill>
            </a:ln>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4F81BD">
                <a:lumMod val="60000"/>
                <a:lumOff val="40000"/>
              </a:srgb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706154400"/>
        <c:axId val="913719488"/>
      </c:barChart>
      <c:catAx>
        <c:axId val="706154400"/>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13719488"/>
        <c:crosses val="autoZero"/>
        <c:auto val="1"/>
        <c:lblAlgn val="ctr"/>
        <c:lblOffset val="100"/>
        <c:noMultiLvlLbl val="0"/>
      </c:catAx>
      <c:valAx>
        <c:axId val="913719488"/>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706154400"/>
        <c:crosses val="autoZero"/>
        <c:crossBetween val="between"/>
      </c:valAx>
    </c:plotArea>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spPr>
            <a:solidFill>
              <a:srgbClr val="4F81BD">
                <a:lumMod val="60000"/>
                <a:lumOff val="40000"/>
              </a:srgbClr>
            </a:solidFill>
            <a:ln>
              <a:solidFill>
                <a:sysClr val="window" lastClr="FFFFFF"/>
              </a:solidFill>
            </a:ln>
          </c:spPr>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spPr>
            <a:solidFill>
              <a:schemeClr val="accent1">
                <a:lumMod val="60000"/>
                <a:lumOff val="40000"/>
              </a:schemeClr>
            </a:solidFill>
          </c:spPr>
          <c:invertIfNegative val="0"/>
          <c:cat>
            <c:strRef>
              <c:f>Sheet1!$A$1:$A$5</c:f>
              <c:strCache>
                <c:ptCount val="5"/>
                <c:pt idx="0">
                  <c:v>A</c:v>
                </c:pt>
                <c:pt idx="1">
                  <c:v>B</c:v>
                </c:pt>
                <c:pt idx="2">
                  <c:v>C</c:v>
                </c:pt>
                <c:pt idx="3">
                  <c:v>D</c:v>
                </c:pt>
                <c:pt idx="4">
                  <c:v>E</c:v>
                </c:pt>
              </c:strCache>
            </c:strRef>
          </c:cat>
          <c:val>
            <c:numRef>
              <c:f>Sheet1!$B$1:$B$5</c:f>
              <c:numCache>
                <c:formatCode>General</c:formatCode>
                <c:ptCount val="5"/>
                <c:pt idx="0">
                  <c:v>5</c:v>
                </c:pt>
                <c:pt idx="1">
                  <c:v>4</c:v>
                </c:pt>
                <c:pt idx="2">
                  <c:v>3</c:v>
                </c:pt>
                <c:pt idx="3">
                  <c:v>2</c:v>
                </c:pt>
                <c:pt idx="4">
                  <c:v>3</c:v>
                </c:pt>
              </c:numCache>
            </c:numRef>
          </c:val>
        </c:ser>
        <c:dLbls>
          <c:showLegendKey val="0"/>
          <c:showVal val="0"/>
          <c:showCatName val="0"/>
          <c:showSerName val="0"/>
          <c:showPercent val="0"/>
          <c:showBubbleSize val="0"/>
        </c:dLbls>
        <c:gapWidth val="150"/>
        <c:axId val="913721448"/>
        <c:axId val="913720272"/>
      </c:barChart>
      <c:catAx>
        <c:axId val="913721448"/>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13720272"/>
        <c:crosses val="autoZero"/>
        <c:auto val="1"/>
        <c:lblAlgn val="ctr"/>
        <c:lblOffset val="100"/>
        <c:noMultiLvlLbl val="0"/>
      </c:catAx>
      <c:valAx>
        <c:axId val="913720272"/>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913721448"/>
        <c:crosses val="autoZero"/>
        <c:crossBetween val="between"/>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0.51667</cdr:x>
      <cdr:y>0.38889</cdr:y>
    </cdr:from>
    <cdr:to>
      <cdr:x>0.71667</cdr:x>
      <cdr:y>0.72222</cdr:y>
    </cdr:to>
    <cdr:sp macro="" textlink="">
      <cdr:nvSpPr>
        <cdr:cNvPr id="2" name="TextBox 1"/>
        <cdr:cNvSpPr txBox="1"/>
      </cdr:nvSpPr>
      <cdr:spPr>
        <a:xfrm xmlns:a="http://schemas.openxmlformats.org/drawingml/2006/main">
          <a:off x="2362200" y="1066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smtClean="0"/>
            <a:t>A</a:t>
          </a:r>
          <a:endParaRPr lang="en-US" sz="1100" dirty="0"/>
        </a:p>
      </cdr:txBody>
    </cdr:sp>
  </cdr:relSizeAnchor>
  <cdr:relSizeAnchor xmlns:cdr="http://schemas.openxmlformats.org/drawingml/2006/chartDrawing">
    <cdr:from>
      <cdr:x>0.51667</cdr:x>
      <cdr:y>0.66667</cdr:y>
    </cdr:from>
    <cdr:to>
      <cdr:x>0.71667</cdr:x>
      <cdr:y>1</cdr:y>
    </cdr:to>
    <cdr:sp macro="" textlink="">
      <cdr:nvSpPr>
        <cdr:cNvPr id="3" name="TextBox 1"/>
        <cdr:cNvSpPr txBox="1"/>
      </cdr:nvSpPr>
      <cdr:spPr>
        <a:xfrm xmlns:a="http://schemas.openxmlformats.org/drawingml/2006/main">
          <a:off x="2362200" y="1828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0.38333</cdr:x>
      <cdr:y>0.61111</cdr:y>
    </cdr:from>
    <cdr:to>
      <cdr:x>0.58333</cdr:x>
      <cdr:y>0.94444</cdr:y>
    </cdr:to>
    <cdr:sp macro="" textlink="">
      <cdr:nvSpPr>
        <cdr:cNvPr id="5" name="TextBox 1"/>
        <cdr:cNvSpPr txBox="1"/>
      </cdr:nvSpPr>
      <cdr:spPr>
        <a:xfrm xmlns:a="http://schemas.openxmlformats.org/drawingml/2006/main">
          <a:off x="1752600" y="16764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0.33333</cdr:x>
      <cdr:y>0.44444</cdr:y>
    </cdr:from>
    <cdr:to>
      <cdr:x>0.53333</cdr:x>
      <cdr:y>0.77778</cdr:y>
    </cdr:to>
    <cdr:sp macro="" textlink="">
      <cdr:nvSpPr>
        <cdr:cNvPr id="6" name="TextBox 5"/>
        <cdr:cNvSpPr txBox="1"/>
      </cdr:nvSpPr>
      <cdr:spPr>
        <a:xfrm xmlns:a="http://schemas.openxmlformats.org/drawingml/2006/main">
          <a:off x="1524000" y="1219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smtClean="0"/>
            <a:t>D</a:t>
          </a:r>
          <a:endParaRPr lang="en-US" sz="1100" dirty="0"/>
        </a:p>
      </cdr:txBody>
    </cdr:sp>
  </cdr:relSizeAnchor>
  <cdr:relSizeAnchor xmlns:cdr="http://schemas.openxmlformats.org/drawingml/2006/chartDrawing">
    <cdr:from>
      <cdr:x>0.41667</cdr:x>
      <cdr:y>0.27778</cdr:y>
    </cdr:from>
    <cdr:to>
      <cdr:x>0.61667</cdr:x>
      <cdr:y>0.61111</cdr:y>
    </cdr:to>
    <cdr:sp macro="" textlink="">
      <cdr:nvSpPr>
        <cdr:cNvPr id="7" name="TextBox 6"/>
        <cdr:cNvSpPr txBox="1"/>
      </cdr:nvSpPr>
      <cdr:spPr>
        <a:xfrm xmlns:a="http://schemas.openxmlformats.org/drawingml/2006/main">
          <a:off x="1905000" y="762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dirty="0"/>
            <a:t>E</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drawings/drawing9.xml><?xml version="1.0" encoding="utf-8"?>
<c:userShapes xmlns:c="http://schemas.openxmlformats.org/drawingml/2006/chart">
  <cdr:relSizeAnchor xmlns:cdr="http://schemas.openxmlformats.org/drawingml/2006/chartDrawing">
    <cdr:from>
      <cdr:x>0.52778</cdr:x>
      <cdr:y>0.40741</cdr:y>
    </cdr:from>
    <cdr:to>
      <cdr:x>0.72778</cdr:x>
      <cdr:y>0.74074</cdr:y>
    </cdr:to>
    <cdr:sp macro="" textlink="">
      <cdr:nvSpPr>
        <cdr:cNvPr id="2" name="TextBox 1"/>
        <cdr:cNvSpPr txBox="1"/>
      </cdr:nvSpPr>
      <cdr:spPr>
        <a:xfrm xmlns:a="http://schemas.openxmlformats.org/drawingml/2006/main">
          <a:off x="2413000" y="111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A</a:t>
          </a:r>
          <a:endParaRPr lang="en-US" sz="1100" dirty="0"/>
        </a:p>
      </cdr:txBody>
    </cdr:sp>
  </cdr:relSizeAnchor>
  <cdr:relSizeAnchor xmlns:cdr="http://schemas.openxmlformats.org/drawingml/2006/chartDrawing">
    <cdr:from>
      <cdr:x>0.52778</cdr:x>
      <cdr:y>0.66667</cdr:y>
    </cdr:from>
    <cdr:to>
      <cdr:x>0.72778</cdr:x>
      <cdr:y>1</cdr:y>
    </cdr:to>
    <cdr:sp macro="" textlink="">
      <cdr:nvSpPr>
        <cdr:cNvPr id="3" name="TextBox 1"/>
        <cdr:cNvSpPr txBox="1"/>
      </cdr:nvSpPr>
      <cdr:spPr>
        <a:xfrm xmlns:a="http://schemas.openxmlformats.org/drawingml/2006/main">
          <a:off x="2413000" y="18796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B</a:t>
          </a:r>
          <a:endParaRPr lang="en-US" sz="1100" dirty="0"/>
        </a:p>
      </cdr:txBody>
    </cdr:sp>
  </cdr:relSizeAnchor>
  <cdr:relSizeAnchor xmlns:cdr="http://schemas.openxmlformats.org/drawingml/2006/chartDrawing">
    <cdr:from>
      <cdr:x>0.39444</cdr:x>
      <cdr:y>0.62963</cdr:y>
    </cdr:from>
    <cdr:to>
      <cdr:x>0.59444</cdr:x>
      <cdr:y>0.96296</cdr:y>
    </cdr:to>
    <cdr:sp macro="" textlink="">
      <cdr:nvSpPr>
        <cdr:cNvPr id="4" name="TextBox 1"/>
        <cdr:cNvSpPr txBox="1"/>
      </cdr:nvSpPr>
      <cdr:spPr>
        <a:xfrm xmlns:a="http://schemas.openxmlformats.org/drawingml/2006/main">
          <a:off x="1803400" y="17272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C</a:t>
          </a:r>
          <a:endParaRPr lang="en-US" sz="1100" dirty="0"/>
        </a:p>
      </cdr:txBody>
    </cdr:sp>
  </cdr:relSizeAnchor>
  <cdr:relSizeAnchor xmlns:cdr="http://schemas.openxmlformats.org/drawingml/2006/chartDrawing">
    <cdr:from>
      <cdr:x>0.34444</cdr:x>
      <cdr:y>0.46296</cdr:y>
    </cdr:from>
    <cdr:to>
      <cdr:x>0.54444</cdr:x>
      <cdr:y>0.7963</cdr:y>
    </cdr:to>
    <cdr:sp macro="" textlink="">
      <cdr:nvSpPr>
        <cdr:cNvPr id="5" name="TextBox 4"/>
        <cdr:cNvSpPr txBox="1"/>
      </cdr:nvSpPr>
      <cdr:spPr>
        <a:xfrm xmlns:a="http://schemas.openxmlformats.org/drawingml/2006/main">
          <a:off x="1574800" y="12700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D</a:t>
          </a:r>
          <a:endParaRPr lang="en-US" sz="1100" dirty="0"/>
        </a:p>
      </cdr:txBody>
    </cdr:sp>
  </cdr:relSizeAnchor>
  <cdr:relSizeAnchor xmlns:cdr="http://schemas.openxmlformats.org/drawingml/2006/chartDrawing">
    <cdr:from>
      <cdr:x>0.42778</cdr:x>
      <cdr:y>0.2963</cdr:y>
    </cdr:from>
    <cdr:to>
      <cdr:x>0.62778</cdr:x>
      <cdr:y>0.62963</cdr:y>
    </cdr:to>
    <cdr:sp macro="" textlink="">
      <cdr:nvSpPr>
        <cdr:cNvPr id="6" name="TextBox 5"/>
        <cdr:cNvSpPr txBox="1"/>
      </cdr:nvSpPr>
      <cdr:spPr>
        <a:xfrm xmlns:a="http://schemas.openxmlformats.org/drawingml/2006/main">
          <a:off x="1955800" y="812800"/>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E</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6F76E92F-6F75-4D2E-B8AA-A5A0B5F646E1}" type="datetimeFigureOut">
              <a:rPr lang="en-US" smtClean="0"/>
              <a:pPr/>
              <a:t>9/18/2016</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36E3564-A7AC-451B-9B17-8A2206367999}" type="slidenum">
              <a:rPr lang="en-US" smtClean="0"/>
              <a:pPr/>
              <a:t>‹#›</a:t>
            </a:fld>
            <a:endParaRPr lang="en-US"/>
          </a:p>
        </p:txBody>
      </p:sp>
    </p:spTree>
    <p:extLst>
      <p:ext uri="{BB962C8B-B14F-4D97-AF65-F5344CB8AC3E}">
        <p14:creationId xmlns:p14="http://schemas.microsoft.com/office/powerpoint/2010/main" val="328975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228D597E-499F-4EE3-A15C-E6C113E23683}" type="datetimeFigureOut">
              <a:rPr lang="en-US" smtClean="0"/>
              <a:pPr/>
              <a:t>9/18/2016</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08CCA3EA-F245-454D-A468-316D516C7555}" type="slidenum">
              <a:rPr lang="en-US" smtClean="0"/>
              <a:pPr/>
              <a:t>‹#›</a:t>
            </a:fld>
            <a:endParaRPr lang="en-US"/>
          </a:p>
        </p:txBody>
      </p:sp>
    </p:spTree>
    <p:extLst>
      <p:ext uri="{BB962C8B-B14F-4D97-AF65-F5344CB8AC3E}">
        <p14:creationId xmlns:p14="http://schemas.microsoft.com/office/powerpoint/2010/main" val="242332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2</a:t>
            </a:fld>
            <a:endParaRPr lang="en-US"/>
          </a:p>
        </p:txBody>
      </p:sp>
    </p:spTree>
    <p:extLst>
      <p:ext uri="{BB962C8B-B14F-4D97-AF65-F5344CB8AC3E}">
        <p14:creationId xmlns:p14="http://schemas.microsoft.com/office/powerpoint/2010/main" val="17236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15</a:t>
            </a:fld>
            <a:endParaRPr lang="en-US"/>
          </a:p>
        </p:txBody>
      </p:sp>
    </p:spTree>
    <p:extLst>
      <p:ext uri="{BB962C8B-B14F-4D97-AF65-F5344CB8AC3E}">
        <p14:creationId xmlns:p14="http://schemas.microsoft.com/office/powerpoint/2010/main" val="185465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16</a:t>
            </a:fld>
            <a:endParaRPr lang="en-US"/>
          </a:p>
        </p:txBody>
      </p:sp>
    </p:spTree>
    <p:extLst>
      <p:ext uri="{BB962C8B-B14F-4D97-AF65-F5344CB8AC3E}">
        <p14:creationId xmlns:p14="http://schemas.microsoft.com/office/powerpoint/2010/main" val="128498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A3EA-F245-454D-A468-316D516C7555}" type="slidenum">
              <a:rPr lang="en-US" smtClean="0"/>
              <a:pPr/>
              <a:t>28</a:t>
            </a:fld>
            <a:endParaRPr lang="en-US"/>
          </a:p>
        </p:txBody>
      </p:sp>
    </p:spTree>
    <p:extLst>
      <p:ext uri="{BB962C8B-B14F-4D97-AF65-F5344CB8AC3E}">
        <p14:creationId xmlns:p14="http://schemas.microsoft.com/office/powerpoint/2010/main" val="49011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29</a:t>
            </a:fld>
            <a:endParaRPr lang="en-US"/>
          </a:p>
        </p:txBody>
      </p:sp>
    </p:spTree>
    <p:extLst>
      <p:ext uri="{BB962C8B-B14F-4D97-AF65-F5344CB8AC3E}">
        <p14:creationId xmlns:p14="http://schemas.microsoft.com/office/powerpoint/2010/main" val="4082161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30</a:t>
            </a:fld>
            <a:endParaRPr lang="en-US"/>
          </a:p>
        </p:txBody>
      </p:sp>
    </p:spTree>
    <p:extLst>
      <p:ext uri="{BB962C8B-B14F-4D97-AF65-F5344CB8AC3E}">
        <p14:creationId xmlns:p14="http://schemas.microsoft.com/office/powerpoint/2010/main" val="268809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A3EA-F245-454D-A468-316D516C7555}" type="slidenum">
              <a:rPr lang="en-US" smtClean="0"/>
              <a:pPr/>
              <a:t>32</a:t>
            </a:fld>
            <a:endParaRPr lang="en-US"/>
          </a:p>
        </p:txBody>
      </p:sp>
    </p:spTree>
    <p:extLst>
      <p:ext uri="{BB962C8B-B14F-4D97-AF65-F5344CB8AC3E}">
        <p14:creationId xmlns:p14="http://schemas.microsoft.com/office/powerpoint/2010/main" val="68881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35</a:t>
            </a:fld>
            <a:endParaRPr lang="en-US"/>
          </a:p>
        </p:txBody>
      </p:sp>
    </p:spTree>
    <p:extLst>
      <p:ext uri="{BB962C8B-B14F-4D97-AF65-F5344CB8AC3E}">
        <p14:creationId xmlns:p14="http://schemas.microsoft.com/office/powerpoint/2010/main" val="20659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36</a:t>
            </a:fld>
            <a:endParaRPr lang="en-US"/>
          </a:p>
        </p:txBody>
      </p:sp>
    </p:spTree>
    <p:extLst>
      <p:ext uri="{BB962C8B-B14F-4D97-AF65-F5344CB8AC3E}">
        <p14:creationId xmlns:p14="http://schemas.microsoft.com/office/powerpoint/2010/main" val="3096470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38</a:t>
            </a:fld>
            <a:endParaRPr lang="en-US"/>
          </a:p>
        </p:txBody>
      </p:sp>
    </p:spTree>
    <p:extLst>
      <p:ext uri="{BB962C8B-B14F-4D97-AF65-F5344CB8AC3E}">
        <p14:creationId xmlns:p14="http://schemas.microsoft.com/office/powerpoint/2010/main" val="411954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61</a:t>
            </a:fld>
            <a:endParaRPr lang="en-US"/>
          </a:p>
        </p:txBody>
      </p:sp>
    </p:spTree>
    <p:extLst>
      <p:ext uri="{BB962C8B-B14F-4D97-AF65-F5344CB8AC3E}">
        <p14:creationId xmlns:p14="http://schemas.microsoft.com/office/powerpoint/2010/main" val="36057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4</a:t>
            </a:fld>
            <a:endParaRPr lang="en-US"/>
          </a:p>
        </p:txBody>
      </p:sp>
    </p:spTree>
    <p:extLst>
      <p:ext uri="{BB962C8B-B14F-4D97-AF65-F5344CB8AC3E}">
        <p14:creationId xmlns:p14="http://schemas.microsoft.com/office/powerpoint/2010/main" val="427290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62</a:t>
            </a:fld>
            <a:endParaRPr lang="en-US"/>
          </a:p>
        </p:txBody>
      </p:sp>
    </p:spTree>
    <p:extLst>
      <p:ext uri="{BB962C8B-B14F-4D97-AF65-F5344CB8AC3E}">
        <p14:creationId xmlns:p14="http://schemas.microsoft.com/office/powerpoint/2010/main" val="3291619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63</a:t>
            </a:fld>
            <a:endParaRPr lang="en-US"/>
          </a:p>
        </p:txBody>
      </p:sp>
    </p:spTree>
    <p:extLst>
      <p:ext uri="{BB962C8B-B14F-4D97-AF65-F5344CB8AC3E}">
        <p14:creationId xmlns:p14="http://schemas.microsoft.com/office/powerpoint/2010/main" val="1590759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67</a:t>
            </a:fld>
            <a:endParaRPr lang="en-US"/>
          </a:p>
        </p:txBody>
      </p:sp>
    </p:spTree>
    <p:extLst>
      <p:ext uri="{BB962C8B-B14F-4D97-AF65-F5344CB8AC3E}">
        <p14:creationId xmlns:p14="http://schemas.microsoft.com/office/powerpoint/2010/main" val="257953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68</a:t>
            </a:fld>
            <a:endParaRPr lang="en-US"/>
          </a:p>
        </p:txBody>
      </p:sp>
    </p:spTree>
    <p:extLst>
      <p:ext uri="{BB962C8B-B14F-4D97-AF65-F5344CB8AC3E}">
        <p14:creationId xmlns:p14="http://schemas.microsoft.com/office/powerpoint/2010/main" val="1225892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69</a:t>
            </a:fld>
            <a:endParaRPr lang="en-US"/>
          </a:p>
        </p:txBody>
      </p:sp>
    </p:spTree>
    <p:extLst>
      <p:ext uri="{BB962C8B-B14F-4D97-AF65-F5344CB8AC3E}">
        <p14:creationId xmlns:p14="http://schemas.microsoft.com/office/powerpoint/2010/main" val="244113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70</a:t>
            </a:fld>
            <a:endParaRPr lang="en-US"/>
          </a:p>
        </p:txBody>
      </p:sp>
    </p:spTree>
    <p:extLst>
      <p:ext uri="{BB962C8B-B14F-4D97-AF65-F5344CB8AC3E}">
        <p14:creationId xmlns:p14="http://schemas.microsoft.com/office/powerpoint/2010/main" val="2136925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 not relevant</a:t>
            </a:r>
            <a:endParaRPr lang="en-US" dirty="0"/>
          </a:p>
        </p:txBody>
      </p:sp>
      <p:sp>
        <p:nvSpPr>
          <p:cNvPr id="4" name="Slide Number Placeholder 3"/>
          <p:cNvSpPr>
            <a:spLocks noGrp="1"/>
          </p:cNvSpPr>
          <p:nvPr>
            <p:ph type="sldNum" sz="quarter" idx="10"/>
          </p:nvPr>
        </p:nvSpPr>
        <p:spPr/>
        <p:txBody>
          <a:bodyPr/>
          <a:lstStyle/>
          <a:p>
            <a:fld id="{08CCA3EA-F245-454D-A468-316D516C7555}" type="slidenum">
              <a:rPr lang="en-US" smtClean="0"/>
              <a:pPr/>
              <a:t>72</a:t>
            </a:fld>
            <a:endParaRPr lang="en-US"/>
          </a:p>
        </p:txBody>
      </p:sp>
    </p:spTree>
    <p:extLst>
      <p:ext uri="{BB962C8B-B14F-4D97-AF65-F5344CB8AC3E}">
        <p14:creationId xmlns:p14="http://schemas.microsoft.com/office/powerpoint/2010/main" val="1341483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heading to </a:t>
            </a:r>
            <a:r>
              <a:rPr lang="en-US" dirty="0" err="1" smtClean="0"/>
              <a:t>Verbier</a:t>
            </a:r>
            <a:r>
              <a:rPr lang="en-US" dirty="0" smtClean="0"/>
              <a:t> this winter? You’ll find better value at </a:t>
            </a:r>
            <a:r>
              <a:rPr lang="en-US" dirty="0" err="1" smtClean="0"/>
              <a:t>Courchevel</a:t>
            </a:r>
            <a:r>
              <a:rPr lang="en-US" dirty="0" smtClean="0"/>
              <a:t>. We collected data from 15 ski resorts: total length of runs (km), total length of runs for the regional ski pass, if available, and cost of a six-day regional </a:t>
            </a:r>
            <a:r>
              <a:rPr lang="en-US" dirty="0" err="1" smtClean="0"/>
              <a:t>peaktime</a:t>
            </a:r>
            <a:r>
              <a:rPr lang="en-US" dirty="0" smtClean="0"/>
              <a:t> ski pass (named in brackets after the relevant resorts). To “read” our mountain: the further to the right skiers are, the greater the total length of runs at that resort; the higher up they are, the larger the ski region, and the taller the skiers, the greater the cost of a ski pass. The ultimate resorts - by these criteria - are higher, but with a shorter skier (</a:t>
            </a:r>
            <a:r>
              <a:rPr lang="en-US" dirty="0" err="1" smtClean="0"/>
              <a:t>Morzine</a:t>
            </a:r>
            <a:r>
              <a:rPr lang="en-US" dirty="0" smtClean="0"/>
              <a:t> does well). It’s not surprising to find </a:t>
            </a:r>
            <a:r>
              <a:rPr lang="en-US" dirty="0" err="1" smtClean="0"/>
              <a:t>Verbier</a:t>
            </a:r>
            <a:r>
              <a:rPr lang="en-US" dirty="0" smtClean="0"/>
              <a:t> at altitude, but the taller skier denotes pricey skiing. Bear in mind we’ve only included ski areas that are linked by lifts (hence Banff isn’t included, and Aspen doesn’t perform as well as you might expect because its mountains are a bus ride apart).</a:t>
            </a:r>
          </a:p>
          <a:p>
            <a:endParaRPr lang="en-US" dirty="0" smtClean="0"/>
          </a:p>
          <a:p>
            <a:r>
              <a:rPr lang="en-US" dirty="0" smtClean="0"/>
              <a:t>Had we allowed bus-linked regions, Aspen - with Les </a:t>
            </a:r>
            <a:r>
              <a:rPr lang="en-US" dirty="0" err="1" smtClean="0"/>
              <a:t>Deux</a:t>
            </a:r>
            <a:r>
              <a:rPr lang="en-US" dirty="0" smtClean="0"/>
              <a:t> </a:t>
            </a:r>
            <a:r>
              <a:rPr lang="en-US" dirty="0" err="1" smtClean="0"/>
              <a:t>Alpes</a:t>
            </a:r>
            <a:r>
              <a:rPr lang="en-US" dirty="0" smtClean="0"/>
              <a:t> and St Anton - would have carved up the competition. Austrian resorts are not as expensive as French or Swiss ones, and skiing in Bulgaria is cheap, but you might get tired of the same old scenery.</a:t>
            </a:r>
            <a:endParaRPr lang="en-US" dirty="0"/>
          </a:p>
        </p:txBody>
      </p:sp>
      <p:sp>
        <p:nvSpPr>
          <p:cNvPr id="4" name="Slide Number Placeholder 3"/>
          <p:cNvSpPr>
            <a:spLocks noGrp="1"/>
          </p:cNvSpPr>
          <p:nvPr>
            <p:ph type="sldNum" sz="quarter" idx="10"/>
          </p:nvPr>
        </p:nvSpPr>
        <p:spPr/>
        <p:txBody>
          <a:bodyPr/>
          <a:lstStyle/>
          <a:p>
            <a:fld id="{08CCA3EA-F245-454D-A468-316D516C7555}" type="slidenum">
              <a:rPr lang="en-US" smtClean="0"/>
              <a:pPr/>
              <a:t>75</a:t>
            </a:fld>
            <a:endParaRPr lang="en-US"/>
          </a:p>
        </p:txBody>
      </p:sp>
    </p:spTree>
    <p:extLst>
      <p:ext uri="{BB962C8B-B14F-4D97-AF65-F5344CB8AC3E}">
        <p14:creationId xmlns:p14="http://schemas.microsoft.com/office/powerpoint/2010/main" val="348736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5</a:t>
            </a:fld>
            <a:endParaRPr lang="en-US"/>
          </a:p>
        </p:txBody>
      </p:sp>
    </p:spTree>
    <p:extLst>
      <p:ext uri="{BB962C8B-B14F-4D97-AF65-F5344CB8AC3E}">
        <p14:creationId xmlns:p14="http://schemas.microsoft.com/office/powerpoint/2010/main" val="163473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6</a:t>
            </a:fld>
            <a:endParaRPr lang="en-US"/>
          </a:p>
        </p:txBody>
      </p:sp>
    </p:spTree>
    <p:extLst>
      <p:ext uri="{BB962C8B-B14F-4D97-AF65-F5344CB8AC3E}">
        <p14:creationId xmlns:p14="http://schemas.microsoft.com/office/powerpoint/2010/main" val="270976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7</a:t>
            </a:fld>
            <a:endParaRPr lang="en-US"/>
          </a:p>
        </p:txBody>
      </p:sp>
    </p:spTree>
    <p:extLst>
      <p:ext uri="{BB962C8B-B14F-4D97-AF65-F5344CB8AC3E}">
        <p14:creationId xmlns:p14="http://schemas.microsoft.com/office/powerpoint/2010/main" val="98493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8</a:t>
            </a:fld>
            <a:endParaRPr lang="en-US"/>
          </a:p>
        </p:txBody>
      </p:sp>
    </p:spTree>
    <p:extLst>
      <p:ext uri="{BB962C8B-B14F-4D97-AF65-F5344CB8AC3E}">
        <p14:creationId xmlns:p14="http://schemas.microsoft.com/office/powerpoint/2010/main" val="3778843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10</a:t>
            </a:fld>
            <a:endParaRPr lang="en-US"/>
          </a:p>
        </p:txBody>
      </p:sp>
    </p:spTree>
    <p:extLst>
      <p:ext uri="{BB962C8B-B14F-4D97-AF65-F5344CB8AC3E}">
        <p14:creationId xmlns:p14="http://schemas.microsoft.com/office/powerpoint/2010/main" val="98493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11</a:t>
            </a:fld>
            <a:endParaRPr lang="en-US"/>
          </a:p>
        </p:txBody>
      </p:sp>
    </p:spTree>
    <p:extLst>
      <p:ext uri="{BB962C8B-B14F-4D97-AF65-F5344CB8AC3E}">
        <p14:creationId xmlns:p14="http://schemas.microsoft.com/office/powerpoint/2010/main" val="93118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CA3EA-F245-454D-A468-316D516C7555}" type="slidenum">
              <a:rPr lang="en-US" smtClean="0"/>
              <a:pPr/>
              <a:t>14</a:t>
            </a:fld>
            <a:endParaRPr lang="en-US"/>
          </a:p>
        </p:txBody>
      </p:sp>
    </p:spTree>
    <p:extLst>
      <p:ext uri="{BB962C8B-B14F-4D97-AF65-F5344CB8AC3E}">
        <p14:creationId xmlns:p14="http://schemas.microsoft.com/office/powerpoint/2010/main" val="298988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0237A-8BA4-4DDB-9103-6516D776D9EB}"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0237A-8BA4-4DDB-9103-6516D776D9EB}"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0237A-8BA4-4DDB-9103-6516D776D9EB}"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237A-8BA4-4DDB-9103-6516D776D9EB}"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237A-8BA4-4DDB-9103-6516D776D9EB}"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505200"/>
            <a:ext cx="7772400" cy="1470025"/>
          </a:xfr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237A-8BA4-4DDB-9103-6516D776D9EB}"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0237A-8BA4-4DDB-9103-6516D776D9EB}"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0237A-8BA4-4DDB-9103-6516D776D9EB}"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0237A-8BA4-4DDB-9103-6516D776D9EB}" type="datetimeFigureOut">
              <a:rPr lang="en-US" smtClean="0"/>
              <a:pPr/>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BA0237A-8BA4-4DDB-9103-6516D776D9EB}" type="datetimeFigureOut">
              <a:rPr lang="en-US" smtClean="0"/>
              <a:pPr/>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144000" cy="3276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381000" y="5715000"/>
            <a:ext cx="8229600" cy="1143000"/>
          </a:xfrm>
        </p:spPr>
        <p:txBody>
          <a:body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0237A-8BA4-4DDB-9103-6516D776D9EB}" type="datetimeFigureOut">
              <a:rPr lang="en-US" smtClean="0"/>
              <a:pPr/>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FA852-5CA3-4CE9-B333-6BDAF80882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6BA0237A-8BA4-4DDB-9103-6516D776D9EB}" type="datetimeFigureOut">
              <a:rPr lang="en-US" smtClean="0"/>
              <a:pPr/>
              <a:t>9/18/2016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9D7FA852-5CA3-4CE9-B333-6BDAF80882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txStyles>
    <p:titleStyle>
      <a:lvl1pPr algn="l" defTabSz="914400" rtl="0" eaLnBrk="1" latinLnBrk="0" hangingPunct="1">
        <a:spcBef>
          <a:spcPct val="0"/>
        </a:spcBef>
        <a:buNone/>
        <a:defRPr sz="4400" kern="1200">
          <a:solidFill>
            <a:srgbClr val="FFC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9220200" cy="693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stretch>
            <a:fillRect/>
          </a:stretch>
        </p:blipFill>
        <p:spPr>
          <a:xfrm>
            <a:off x="2819400" y="381000"/>
            <a:ext cx="4836066" cy="5800266"/>
          </a:xfrm>
          <a:prstGeom prst="rect">
            <a:avLst/>
          </a:prstGeom>
        </p:spPr>
      </p:pic>
      <p:sp>
        <p:nvSpPr>
          <p:cNvPr id="4" name="TextBox 3"/>
          <p:cNvSpPr txBox="1"/>
          <p:nvPr/>
        </p:nvSpPr>
        <p:spPr>
          <a:xfrm rot="18433605">
            <a:off x="-274844" y="2133600"/>
            <a:ext cx="3292889" cy="646331"/>
          </a:xfrm>
          <a:prstGeom prst="rect">
            <a:avLst/>
          </a:prstGeom>
          <a:noFill/>
        </p:spPr>
        <p:txBody>
          <a:bodyPr wrap="none" rtlCol="0">
            <a:spAutoFit/>
          </a:bodyPr>
          <a:lstStyle/>
          <a:p>
            <a:r>
              <a:rPr lang="en-US" sz="3600" dirty="0" smtClean="0"/>
              <a:t>Find your group!</a:t>
            </a:r>
            <a:endParaRPr lang="en-US" sz="3600" dirty="0"/>
          </a:p>
        </p:txBody>
      </p:sp>
    </p:spTree>
    <p:extLst>
      <p:ext uri="{BB962C8B-B14F-4D97-AF65-F5344CB8AC3E}">
        <p14:creationId xmlns:p14="http://schemas.microsoft.com/office/powerpoint/2010/main" val="268700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926899" y="0"/>
            <a:ext cx="5217101" cy="6858000"/>
            <a:chOff x="3926899" y="0"/>
            <a:chExt cx="5217101" cy="6858000"/>
          </a:xfrm>
        </p:grpSpPr>
        <p:pic>
          <p:nvPicPr>
            <p:cNvPr id="4" name="Picture 3"/>
            <p:cNvPicPr>
              <a:picLocks noChangeAspect="1"/>
            </p:cNvPicPr>
            <p:nvPr/>
          </p:nvPicPr>
          <p:blipFill>
            <a:blip r:embed="rId3"/>
            <a:stretch>
              <a:fillRect/>
            </a:stretch>
          </p:blipFill>
          <p:spPr>
            <a:xfrm>
              <a:off x="6010523" y="0"/>
              <a:ext cx="3133477" cy="6858000"/>
            </a:xfrm>
            <a:prstGeom prst="rect">
              <a:avLst/>
            </a:prstGeom>
          </p:spPr>
        </p:pic>
        <p:sp>
          <p:nvSpPr>
            <p:cNvPr id="5" name="TextBox 4"/>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
        <p:nvSpPr>
          <p:cNvPr id="2" name="Oval 1"/>
          <p:cNvSpPr/>
          <p:nvPr/>
        </p:nvSpPr>
        <p:spPr>
          <a:xfrm>
            <a:off x="5800812" y="1524000"/>
            <a:ext cx="3552898" cy="2590800"/>
          </a:xfrm>
          <a:prstGeom prst="ellipse">
            <a:avLst/>
          </a:prstGeom>
          <a:no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228600" y="2590800"/>
            <a:ext cx="7772400" cy="1470025"/>
          </a:xfrm>
        </p:spPr>
        <p:txBody>
          <a:bodyPr/>
          <a:lstStyle/>
          <a:p>
            <a:r>
              <a:rPr lang="en-US" dirty="0" smtClean="0"/>
              <a:t>Ok, so what’s the data?</a:t>
            </a:r>
            <a:endParaRPr lang="en-US" dirty="0"/>
          </a:p>
        </p:txBody>
      </p:sp>
    </p:spTree>
    <p:extLst>
      <p:ext uri="{BB962C8B-B14F-4D97-AF65-F5344CB8AC3E}">
        <p14:creationId xmlns:p14="http://schemas.microsoft.com/office/powerpoint/2010/main" val="2396743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Quick tour of data</a:t>
            </a:r>
            <a:endParaRPr lang="en-US" dirty="0"/>
          </a:p>
        </p:txBody>
      </p:sp>
      <p:sp>
        <p:nvSpPr>
          <p:cNvPr id="4" name="Content Placeholder 3"/>
          <p:cNvSpPr>
            <a:spLocks noGrp="1"/>
          </p:cNvSpPr>
          <p:nvPr>
            <p:ph idx="1"/>
          </p:nvPr>
        </p:nvSpPr>
        <p:spPr/>
        <p:txBody>
          <a:bodyPr/>
          <a:lstStyle/>
          <a:p>
            <a:r>
              <a:rPr lang="en-US" dirty="0" smtClean="0"/>
              <a:t>Data models</a:t>
            </a:r>
          </a:p>
          <a:p>
            <a:pPr lvl="1"/>
            <a:r>
              <a:rPr lang="en-US" dirty="0" smtClean="0"/>
              <a:t>Relational</a:t>
            </a:r>
          </a:p>
          <a:p>
            <a:pPr lvl="1"/>
            <a:r>
              <a:rPr lang="en-US" dirty="0" smtClean="0"/>
              <a:t>Statistical</a:t>
            </a:r>
          </a:p>
          <a:p>
            <a:pPr lvl="1"/>
            <a:r>
              <a:rPr lang="en-US" dirty="0" smtClean="0"/>
              <a:t>Cube</a:t>
            </a:r>
          </a:p>
          <a:p>
            <a:r>
              <a:rPr lang="en-US" dirty="0" smtClean="0"/>
              <a:t>Taxonomies of Data</a:t>
            </a:r>
          </a:p>
          <a:p>
            <a:r>
              <a:rPr lang="en-US" dirty="0" smtClean="0"/>
              <a:t>Attributes of Data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N/O/Q – a taxonomy</a:t>
            </a:r>
            <a:endParaRPr lang="en-US" dirty="0"/>
          </a:p>
        </p:txBody>
      </p:sp>
    </p:spTree>
    <p:extLst>
      <p:ext uri="{BB962C8B-B14F-4D97-AF65-F5344CB8AC3E}">
        <p14:creationId xmlns:p14="http://schemas.microsoft.com/office/powerpoint/2010/main" val="4118555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lumMod val="60000"/>
                    <a:lumOff val="40000"/>
                  </a:schemeClr>
                </a:solidFill>
              </a:rPr>
              <a:t>Group activity</a:t>
            </a:r>
            <a:r>
              <a:rPr lang="en-US" dirty="0" smtClean="0">
                <a:solidFill>
                  <a:srgbClr val="FF0000"/>
                </a:solidFill>
              </a:rPr>
              <a:t/>
            </a:r>
            <a:br>
              <a:rPr lang="en-US" dirty="0" smtClean="0">
                <a:solidFill>
                  <a:srgbClr val="FF0000"/>
                </a:solidFill>
              </a:rPr>
            </a:br>
            <a:r>
              <a:rPr lang="en-US" dirty="0" smtClean="0"/>
              <a:t>In your groups, agree on answers to the quiz</a:t>
            </a:r>
            <a:endParaRPr lang="en-US" dirty="0"/>
          </a:p>
        </p:txBody>
      </p:sp>
    </p:spTree>
    <p:extLst>
      <p:ext uri="{BB962C8B-B14F-4D97-AF65-F5344CB8AC3E}">
        <p14:creationId xmlns:p14="http://schemas.microsoft.com/office/powerpoint/2010/main" val="3762465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Quality (Stevens/Ware)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Nominal</a:t>
            </a:r>
          </a:p>
          <a:p>
            <a:pPr lvl="1"/>
            <a:r>
              <a:rPr lang="en-US" dirty="0" smtClean="0"/>
              <a:t>Labels (unordered)</a:t>
            </a:r>
          </a:p>
          <a:p>
            <a:r>
              <a:rPr lang="en-US" dirty="0" smtClean="0"/>
              <a:t>Ordinal</a:t>
            </a:r>
          </a:p>
          <a:p>
            <a:pPr lvl="1"/>
            <a:r>
              <a:rPr lang="en-US" dirty="0" smtClean="0"/>
              <a:t>Ordered</a:t>
            </a:r>
          </a:p>
          <a:p>
            <a:r>
              <a:rPr lang="en-US" dirty="0" smtClean="0"/>
              <a:t>Interval</a:t>
            </a:r>
          </a:p>
          <a:p>
            <a:pPr lvl="1"/>
            <a:r>
              <a:rPr lang="en-US" dirty="0" smtClean="0"/>
              <a:t>Gap comparison</a:t>
            </a:r>
          </a:p>
          <a:p>
            <a:pPr lvl="1"/>
            <a:r>
              <a:rPr lang="en-US" dirty="0" smtClean="0"/>
              <a:t>Distance metric</a:t>
            </a:r>
          </a:p>
          <a:p>
            <a:r>
              <a:rPr lang="en-US" dirty="0" smtClean="0"/>
              <a:t>Ratio</a:t>
            </a:r>
          </a:p>
          <a:p>
            <a:pPr lvl="1"/>
            <a:r>
              <a:rPr lang="en-US" dirty="0" smtClean="0"/>
              <a:t>Size comparison</a:t>
            </a:r>
          </a:p>
          <a:p>
            <a:pPr lvl="1"/>
            <a:r>
              <a:rPr lang="en-US" dirty="0" smtClean="0"/>
              <a:t>Interval with zero</a:t>
            </a:r>
            <a:endParaRPr lang="en-US" dirty="0"/>
          </a:p>
        </p:txBody>
      </p:sp>
      <p:grpSp>
        <p:nvGrpSpPr>
          <p:cNvPr id="10" name="Group 9"/>
          <p:cNvGrpSpPr/>
          <p:nvPr/>
        </p:nvGrpSpPr>
        <p:grpSpPr>
          <a:xfrm>
            <a:off x="4267200" y="1752600"/>
            <a:ext cx="3810000" cy="4267200"/>
            <a:chOff x="4267200" y="1752600"/>
            <a:chExt cx="3810000" cy="4267200"/>
          </a:xfrm>
        </p:grpSpPr>
        <p:sp>
          <p:nvSpPr>
            <p:cNvPr id="4" name="Right Brace 3"/>
            <p:cNvSpPr/>
            <p:nvPr/>
          </p:nvSpPr>
          <p:spPr>
            <a:xfrm>
              <a:off x="4267200" y="1752600"/>
              <a:ext cx="304800" cy="6858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4267200" y="2514600"/>
              <a:ext cx="304800" cy="762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4267200" y="3352800"/>
              <a:ext cx="304800" cy="2667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800600" y="1905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Category data</a:t>
              </a:r>
              <a:endParaRPr lang="en-US" sz="3200" dirty="0">
                <a:solidFill>
                  <a:schemeClr val="accent6">
                    <a:lumMod val="40000"/>
                    <a:lumOff val="60000"/>
                  </a:schemeClr>
                </a:solidFill>
              </a:endParaRPr>
            </a:p>
          </p:txBody>
        </p:sp>
        <p:sp>
          <p:nvSpPr>
            <p:cNvPr id="8" name="TextBox 7"/>
            <p:cNvSpPr txBox="1"/>
            <p:nvPr/>
          </p:nvSpPr>
          <p:spPr>
            <a:xfrm>
              <a:off x="4800600" y="2667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Integer data</a:t>
              </a:r>
              <a:endParaRPr lang="en-US" sz="3200" dirty="0">
                <a:solidFill>
                  <a:schemeClr val="accent6">
                    <a:lumMod val="40000"/>
                    <a:lumOff val="60000"/>
                  </a:schemeClr>
                </a:solidFill>
              </a:endParaRPr>
            </a:p>
          </p:txBody>
        </p:sp>
        <p:sp>
          <p:nvSpPr>
            <p:cNvPr id="9" name="TextBox 8"/>
            <p:cNvSpPr txBox="1"/>
            <p:nvPr/>
          </p:nvSpPr>
          <p:spPr>
            <a:xfrm>
              <a:off x="4800600" y="43434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Real-number data</a:t>
              </a:r>
            </a:p>
          </p:txBody>
        </p:sp>
      </p:grpSp>
      <p:sp>
        <p:nvSpPr>
          <p:cNvPr id="11" name="TextBox 10"/>
          <p:cNvSpPr txBox="1"/>
          <p:nvPr/>
        </p:nvSpPr>
        <p:spPr>
          <a:xfrm>
            <a:off x="4191000" y="6172200"/>
            <a:ext cx="4784067" cy="584775"/>
          </a:xfrm>
          <a:prstGeom prst="rect">
            <a:avLst/>
          </a:prstGeom>
          <a:noFill/>
        </p:spPr>
        <p:txBody>
          <a:bodyPr wrap="none" rtlCol="0">
            <a:spAutoFit/>
          </a:bodyPr>
          <a:lstStyle/>
          <a:p>
            <a:r>
              <a:rPr lang="en-US" sz="1600" dirty="0" smtClean="0">
                <a:solidFill>
                  <a:schemeClr val="accent6">
                    <a:lumMod val="40000"/>
                    <a:lumOff val="60000"/>
                  </a:schemeClr>
                </a:solidFill>
              </a:rPr>
              <a:t>Stevens, On the Theory of Scales of Measurement</a:t>
            </a:r>
          </a:p>
          <a:p>
            <a:r>
              <a:rPr lang="en-US" sz="1600" dirty="0" smtClean="0">
                <a:solidFill>
                  <a:schemeClr val="accent6">
                    <a:lumMod val="40000"/>
                    <a:lumOff val="60000"/>
                  </a:schemeClr>
                </a:solidFill>
              </a:rPr>
              <a:t>Ware, Information Visualization: Perceptions for Design</a:t>
            </a:r>
            <a:endParaRPr lang="en-US" sz="1600" dirty="0">
              <a:solidFill>
                <a:schemeClr val="accent6">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Quality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Nominal</a:t>
            </a:r>
          </a:p>
          <a:p>
            <a:pPr lvl="1"/>
            <a:r>
              <a:rPr lang="en-US" dirty="0" smtClean="0"/>
              <a:t>Labels (unordered)</a:t>
            </a:r>
          </a:p>
          <a:p>
            <a:r>
              <a:rPr lang="en-US" dirty="0" smtClean="0"/>
              <a:t>Ordinal</a:t>
            </a:r>
          </a:p>
          <a:p>
            <a:pPr lvl="1"/>
            <a:r>
              <a:rPr lang="en-US" dirty="0" smtClean="0"/>
              <a:t>Ordered</a:t>
            </a:r>
          </a:p>
          <a:p>
            <a:r>
              <a:rPr lang="en-US" dirty="0" smtClean="0"/>
              <a:t>Interval</a:t>
            </a:r>
          </a:p>
          <a:p>
            <a:pPr lvl="1"/>
            <a:r>
              <a:rPr lang="en-US" dirty="0" smtClean="0"/>
              <a:t>Gap comparison</a:t>
            </a:r>
          </a:p>
          <a:p>
            <a:pPr lvl="1"/>
            <a:r>
              <a:rPr lang="en-US" dirty="0" smtClean="0"/>
              <a:t>Distance metric</a:t>
            </a:r>
          </a:p>
          <a:p>
            <a:r>
              <a:rPr lang="en-US" dirty="0" smtClean="0"/>
              <a:t>Ratio</a:t>
            </a:r>
          </a:p>
          <a:p>
            <a:pPr lvl="1"/>
            <a:r>
              <a:rPr lang="en-US" dirty="0" smtClean="0"/>
              <a:t>Size comparison</a:t>
            </a:r>
          </a:p>
          <a:p>
            <a:pPr lvl="1"/>
            <a:r>
              <a:rPr lang="en-US" dirty="0" smtClean="0"/>
              <a:t>Interval with zero</a:t>
            </a:r>
            <a:endParaRPr lang="en-US" dirty="0"/>
          </a:p>
        </p:txBody>
      </p:sp>
      <p:grpSp>
        <p:nvGrpSpPr>
          <p:cNvPr id="10" name="Group 9"/>
          <p:cNvGrpSpPr/>
          <p:nvPr/>
        </p:nvGrpSpPr>
        <p:grpSpPr>
          <a:xfrm>
            <a:off x="4267200" y="1752600"/>
            <a:ext cx="3810000" cy="4267200"/>
            <a:chOff x="4267200" y="1752600"/>
            <a:chExt cx="3810000" cy="4267200"/>
          </a:xfrm>
        </p:grpSpPr>
        <p:sp>
          <p:nvSpPr>
            <p:cNvPr id="4" name="Right Brace 3"/>
            <p:cNvSpPr/>
            <p:nvPr/>
          </p:nvSpPr>
          <p:spPr>
            <a:xfrm>
              <a:off x="4267200" y="1752600"/>
              <a:ext cx="304800" cy="6858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4267200" y="2514600"/>
              <a:ext cx="304800" cy="762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4267200" y="3352800"/>
              <a:ext cx="304800" cy="2667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800600" y="1905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Nominal</a:t>
              </a:r>
              <a:endParaRPr lang="en-US" sz="3200" dirty="0">
                <a:solidFill>
                  <a:schemeClr val="accent6">
                    <a:lumMod val="40000"/>
                    <a:lumOff val="60000"/>
                  </a:schemeClr>
                </a:solidFill>
              </a:endParaRPr>
            </a:p>
          </p:txBody>
        </p:sp>
        <p:sp>
          <p:nvSpPr>
            <p:cNvPr id="8" name="TextBox 7"/>
            <p:cNvSpPr txBox="1"/>
            <p:nvPr/>
          </p:nvSpPr>
          <p:spPr>
            <a:xfrm>
              <a:off x="4800600" y="2667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Ordinal</a:t>
              </a:r>
              <a:endParaRPr lang="en-US" sz="3200" dirty="0">
                <a:solidFill>
                  <a:schemeClr val="accent6">
                    <a:lumMod val="40000"/>
                    <a:lumOff val="60000"/>
                  </a:schemeClr>
                </a:solidFill>
              </a:endParaRPr>
            </a:p>
          </p:txBody>
        </p:sp>
        <p:sp>
          <p:nvSpPr>
            <p:cNvPr id="9" name="TextBox 8"/>
            <p:cNvSpPr txBox="1"/>
            <p:nvPr/>
          </p:nvSpPr>
          <p:spPr>
            <a:xfrm>
              <a:off x="4800600" y="43434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Quantitative</a:t>
              </a:r>
            </a:p>
          </p:txBody>
        </p:sp>
      </p:grpSp>
      <p:sp>
        <p:nvSpPr>
          <p:cNvPr id="11" name="TextBox 10"/>
          <p:cNvSpPr txBox="1"/>
          <p:nvPr/>
        </p:nvSpPr>
        <p:spPr>
          <a:xfrm>
            <a:off x="4578251" y="6367046"/>
            <a:ext cx="4337149" cy="338554"/>
          </a:xfrm>
          <a:prstGeom prst="rect">
            <a:avLst/>
          </a:prstGeom>
          <a:noFill/>
        </p:spPr>
        <p:txBody>
          <a:bodyPr wrap="none" rtlCol="0">
            <a:spAutoFit/>
          </a:bodyPr>
          <a:lstStyle/>
          <a:p>
            <a:r>
              <a:rPr lang="en-US" sz="1600" dirty="0" smtClean="0">
                <a:solidFill>
                  <a:schemeClr val="accent6">
                    <a:lumMod val="40000"/>
                    <a:lumOff val="60000"/>
                  </a:schemeClr>
                </a:solidFill>
              </a:rPr>
              <a:t>Stevens, On the Theory of Scales of Measurement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Quality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Nominal</a:t>
            </a:r>
          </a:p>
          <a:p>
            <a:pPr lvl="1"/>
            <a:r>
              <a:rPr lang="en-US" dirty="0" smtClean="0"/>
              <a:t>Labels (unordered)</a:t>
            </a:r>
          </a:p>
          <a:p>
            <a:r>
              <a:rPr lang="en-US" dirty="0" smtClean="0"/>
              <a:t>Ordinal</a:t>
            </a:r>
          </a:p>
          <a:p>
            <a:pPr lvl="1"/>
            <a:r>
              <a:rPr lang="en-US" dirty="0" smtClean="0"/>
              <a:t>Ordered</a:t>
            </a:r>
          </a:p>
          <a:p>
            <a:r>
              <a:rPr lang="en-US" dirty="0" smtClean="0"/>
              <a:t>Interval</a:t>
            </a:r>
          </a:p>
          <a:p>
            <a:pPr lvl="1"/>
            <a:r>
              <a:rPr lang="en-US" dirty="0" smtClean="0"/>
              <a:t>Gap comparison</a:t>
            </a:r>
          </a:p>
          <a:p>
            <a:pPr lvl="1"/>
            <a:r>
              <a:rPr lang="en-US" dirty="0" smtClean="0"/>
              <a:t>Distance metric</a:t>
            </a:r>
          </a:p>
          <a:p>
            <a:r>
              <a:rPr lang="en-US" dirty="0" smtClean="0"/>
              <a:t>Ratio</a:t>
            </a:r>
          </a:p>
          <a:p>
            <a:pPr lvl="1"/>
            <a:r>
              <a:rPr lang="en-US" dirty="0" smtClean="0"/>
              <a:t>Size comparison</a:t>
            </a:r>
          </a:p>
          <a:p>
            <a:pPr lvl="1"/>
            <a:r>
              <a:rPr lang="en-US" dirty="0" smtClean="0"/>
              <a:t>Interval with zero</a:t>
            </a:r>
            <a:endParaRPr lang="en-US" dirty="0"/>
          </a:p>
        </p:txBody>
      </p:sp>
      <p:grpSp>
        <p:nvGrpSpPr>
          <p:cNvPr id="10" name="Group 9"/>
          <p:cNvGrpSpPr/>
          <p:nvPr/>
        </p:nvGrpSpPr>
        <p:grpSpPr>
          <a:xfrm>
            <a:off x="4267200" y="1752600"/>
            <a:ext cx="4343400" cy="4267200"/>
            <a:chOff x="4267200" y="1752600"/>
            <a:chExt cx="4343400" cy="4267200"/>
          </a:xfrm>
        </p:grpSpPr>
        <p:sp>
          <p:nvSpPr>
            <p:cNvPr id="4" name="Right Brace 3"/>
            <p:cNvSpPr/>
            <p:nvPr/>
          </p:nvSpPr>
          <p:spPr>
            <a:xfrm>
              <a:off x="4267200" y="1752600"/>
              <a:ext cx="304800" cy="6858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4267200" y="2514600"/>
              <a:ext cx="304800" cy="762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4267200" y="3352800"/>
              <a:ext cx="304800" cy="2667000"/>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800600" y="1905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Nominal (= and ≠)</a:t>
              </a:r>
              <a:endParaRPr lang="en-US" sz="3200" dirty="0">
                <a:solidFill>
                  <a:schemeClr val="accent6">
                    <a:lumMod val="40000"/>
                    <a:lumOff val="60000"/>
                  </a:schemeClr>
                </a:solidFill>
              </a:endParaRPr>
            </a:p>
          </p:txBody>
        </p:sp>
        <p:sp>
          <p:nvSpPr>
            <p:cNvPr id="8" name="TextBox 7"/>
            <p:cNvSpPr txBox="1"/>
            <p:nvPr/>
          </p:nvSpPr>
          <p:spPr>
            <a:xfrm>
              <a:off x="4800600" y="2667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Ordinal (&lt;)</a:t>
              </a:r>
              <a:endParaRPr lang="en-US" sz="3200" dirty="0">
                <a:solidFill>
                  <a:schemeClr val="accent6">
                    <a:lumMod val="40000"/>
                    <a:lumOff val="60000"/>
                  </a:schemeClr>
                </a:solidFill>
              </a:endParaRPr>
            </a:p>
          </p:txBody>
        </p:sp>
        <p:sp>
          <p:nvSpPr>
            <p:cNvPr id="9" name="TextBox 8"/>
            <p:cNvSpPr txBox="1"/>
            <p:nvPr/>
          </p:nvSpPr>
          <p:spPr>
            <a:xfrm>
              <a:off x="4800600" y="4343400"/>
              <a:ext cx="3810000" cy="523220"/>
            </a:xfrm>
            <a:prstGeom prst="rect">
              <a:avLst/>
            </a:prstGeom>
            <a:noFill/>
          </p:spPr>
          <p:txBody>
            <a:bodyPr wrap="square" rtlCol="0">
              <a:spAutoFit/>
            </a:bodyPr>
            <a:lstStyle/>
            <a:p>
              <a:r>
                <a:rPr lang="en-US" sz="2800" dirty="0" smtClean="0">
                  <a:solidFill>
                    <a:schemeClr val="accent6">
                      <a:lumMod val="40000"/>
                      <a:lumOff val="60000"/>
                    </a:schemeClr>
                  </a:solidFill>
                </a:rPr>
                <a:t>Quantitative (+,-,x, etc.)</a:t>
              </a:r>
            </a:p>
          </p:txBody>
        </p:sp>
      </p:grpSp>
      <p:sp>
        <p:nvSpPr>
          <p:cNvPr id="11" name="TextBox 10"/>
          <p:cNvSpPr txBox="1"/>
          <p:nvPr/>
        </p:nvSpPr>
        <p:spPr>
          <a:xfrm>
            <a:off x="4578251" y="6367046"/>
            <a:ext cx="4337149" cy="338554"/>
          </a:xfrm>
          <a:prstGeom prst="rect">
            <a:avLst/>
          </a:prstGeom>
          <a:noFill/>
        </p:spPr>
        <p:txBody>
          <a:bodyPr wrap="none" rtlCol="0">
            <a:spAutoFit/>
          </a:bodyPr>
          <a:lstStyle/>
          <a:p>
            <a:r>
              <a:rPr lang="en-US" sz="1600" dirty="0" smtClean="0">
                <a:solidFill>
                  <a:schemeClr val="accent6">
                    <a:lumMod val="40000"/>
                    <a:lumOff val="60000"/>
                  </a:schemeClr>
                </a:solidFill>
              </a:rPr>
              <a:t>Stevens, On the Theory of Scales of Measurement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a:t>
            </a:r>
            <a:r>
              <a:rPr lang="en-US" dirty="0" smtClean="0">
                <a:sym typeface="Wingdings"/>
              </a:rPr>
              <a:t> O  Q</a:t>
            </a:r>
            <a:endParaRPr lang="en-US" dirty="0"/>
          </a:p>
        </p:txBody>
      </p:sp>
      <p:sp>
        <p:nvSpPr>
          <p:cNvPr id="3" name="Content Placeholder 2"/>
          <p:cNvSpPr>
            <a:spLocks noGrp="1"/>
          </p:cNvSpPr>
          <p:nvPr>
            <p:ph idx="1"/>
          </p:nvPr>
        </p:nvSpPr>
        <p:spPr/>
        <p:txBody>
          <a:bodyPr/>
          <a:lstStyle/>
          <a:p>
            <a:r>
              <a:rPr lang="en-US" dirty="0" smtClean="0"/>
              <a:t>Nominal </a:t>
            </a:r>
            <a:endParaRPr lang="en-US" dirty="0">
              <a:sym typeface="Wingdings"/>
            </a:endParaRPr>
          </a:p>
          <a:p>
            <a:pPr lvl="1"/>
            <a:r>
              <a:rPr lang="en-US" dirty="0" smtClean="0">
                <a:sym typeface="Wingdings"/>
              </a:rPr>
              <a:t>only </a:t>
            </a:r>
            <a:r>
              <a:rPr lang="en-US" dirty="0"/>
              <a:t>= and </a:t>
            </a:r>
            <a:r>
              <a:rPr lang="en-US" dirty="0" smtClean="0"/>
              <a:t>≠</a:t>
            </a:r>
          </a:p>
          <a:p>
            <a:r>
              <a:rPr lang="en-US" dirty="0" smtClean="0"/>
              <a:t>Ordinal </a:t>
            </a:r>
            <a:endParaRPr lang="en-US" dirty="0">
              <a:sym typeface="Wingdings"/>
            </a:endParaRPr>
          </a:p>
          <a:p>
            <a:pPr lvl="1"/>
            <a:r>
              <a:rPr lang="en-US" dirty="0" smtClean="0">
                <a:sym typeface="Wingdings"/>
              </a:rPr>
              <a:t>Everything that Nominal can do plus &lt; and &gt;</a:t>
            </a:r>
          </a:p>
          <a:p>
            <a:r>
              <a:rPr lang="en-US" dirty="0" smtClean="0">
                <a:sym typeface="Wingdings"/>
              </a:rPr>
              <a:t>Quantitative </a:t>
            </a:r>
          </a:p>
          <a:p>
            <a:pPr lvl="1"/>
            <a:r>
              <a:rPr lang="en-US" dirty="0" smtClean="0">
                <a:sym typeface="Wingdings"/>
              </a:rPr>
              <a:t> Everything that Ordinal can do and the ability to say how big the difference is or any other mathematical functions</a:t>
            </a:r>
            <a:endParaRPr lang="en-US" dirty="0"/>
          </a:p>
        </p:txBody>
      </p:sp>
    </p:spTree>
    <p:extLst>
      <p:ext uri="{BB962C8B-B14F-4D97-AF65-F5344CB8AC3E}">
        <p14:creationId xmlns:p14="http://schemas.microsoft.com/office/powerpoint/2010/main" val="108913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752600"/>
            <a:ext cx="1507144" cy="553998"/>
          </a:xfrm>
          <a:prstGeom prst="rect">
            <a:avLst/>
          </a:prstGeom>
          <a:noFill/>
        </p:spPr>
        <p:txBody>
          <a:bodyPr wrap="none" rtlCol="0">
            <a:spAutoFit/>
          </a:bodyPr>
          <a:lstStyle/>
          <a:p>
            <a:r>
              <a:rPr lang="en-US" sz="3000" dirty="0" smtClean="0">
                <a:solidFill>
                  <a:schemeClr val="bg1"/>
                </a:solidFill>
              </a:rPr>
              <a:t>Nominal</a:t>
            </a:r>
            <a:endParaRPr lang="en-US" sz="3000" dirty="0">
              <a:solidFill>
                <a:schemeClr val="bg1"/>
              </a:solidFill>
            </a:endParaRPr>
          </a:p>
        </p:txBody>
      </p:sp>
      <p:sp>
        <p:nvSpPr>
          <p:cNvPr id="5" name="TextBox 4"/>
          <p:cNvSpPr txBox="1"/>
          <p:nvPr/>
        </p:nvSpPr>
        <p:spPr>
          <a:xfrm>
            <a:off x="1991167" y="3260005"/>
            <a:ext cx="1333570" cy="553998"/>
          </a:xfrm>
          <a:prstGeom prst="rect">
            <a:avLst/>
          </a:prstGeom>
          <a:noFill/>
        </p:spPr>
        <p:txBody>
          <a:bodyPr wrap="none" rtlCol="0">
            <a:spAutoFit/>
          </a:bodyPr>
          <a:lstStyle/>
          <a:p>
            <a:r>
              <a:rPr lang="en-US" sz="3000" dirty="0" smtClean="0">
                <a:solidFill>
                  <a:schemeClr val="bg1"/>
                </a:solidFill>
              </a:rPr>
              <a:t>Ordinal</a:t>
            </a:r>
            <a:endParaRPr lang="en-US" sz="3000" dirty="0">
              <a:solidFill>
                <a:schemeClr val="bg1"/>
              </a:solidFill>
            </a:endParaRPr>
          </a:p>
        </p:txBody>
      </p:sp>
      <p:sp>
        <p:nvSpPr>
          <p:cNvPr id="6" name="TextBox 5"/>
          <p:cNvSpPr txBox="1"/>
          <p:nvPr/>
        </p:nvSpPr>
        <p:spPr>
          <a:xfrm>
            <a:off x="5196120" y="3318276"/>
            <a:ext cx="2124684" cy="553998"/>
          </a:xfrm>
          <a:prstGeom prst="rect">
            <a:avLst/>
          </a:prstGeom>
          <a:noFill/>
        </p:spPr>
        <p:txBody>
          <a:bodyPr wrap="none" rtlCol="0">
            <a:spAutoFit/>
          </a:bodyPr>
          <a:lstStyle/>
          <a:p>
            <a:r>
              <a:rPr lang="en-US" sz="3000" dirty="0" smtClean="0">
                <a:solidFill>
                  <a:schemeClr val="bg1"/>
                </a:solidFill>
              </a:rPr>
              <a:t>Quantitative</a:t>
            </a:r>
            <a:endParaRPr lang="en-US" sz="3000" dirty="0">
              <a:solidFill>
                <a:schemeClr val="bg1"/>
              </a:solidFill>
            </a:endParaRPr>
          </a:p>
        </p:txBody>
      </p:sp>
      <p:sp>
        <p:nvSpPr>
          <p:cNvPr id="7" name="Arc 6"/>
          <p:cNvSpPr/>
          <p:nvPr/>
        </p:nvSpPr>
        <p:spPr>
          <a:xfrm>
            <a:off x="4191000" y="20295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5795821">
            <a:off x="3300408" y="1969970"/>
            <a:ext cx="2221528" cy="3683271"/>
          </a:xfrm>
          <a:prstGeom prst="arc">
            <a:avLst>
              <a:gd name="adj1" fmla="val 16200000"/>
              <a:gd name="adj2" fmla="val 4918012"/>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6200000">
            <a:off x="2529120" y="19152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800600" y="5943600"/>
            <a:ext cx="3750621" cy="369332"/>
          </a:xfrm>
          <a:prstGeom prst="rect">
            <a:avLst/>
          </a:prstGeom>
          <a:noFill/>
        </p:spPr>
        <p:txBody>
          <a:bodyPr wrap="none" rtlCol="0">
            <a:spAutoFit/>
          </a:bodyPr>
          <a:lstStyle/>
          <a:p>
            <a:r>
              <a:rPr lang="en-US" dirty="0" smtClean="0">
                <a:solidFill>
                  <a:schemeClr val="bg1"/>
                </a:solidFill>
              </a:rPr>
              <a:t>Transformations possible across types</a:t>
            </a:r>
          </a:p>
        </p:txBody>
      </p:sp>
      <p:sp>
        <p:nvSpPr>
          <p:cNvPr id="11" name="TextBox 10"/>
          <p:cNvSpPr txBox="1"/>
          <p:nvPr/>
        </p:nvSpPr>
        <p:spPr>
          <a:xfrm>
            <a:off x="6863831" y="3872274"/>
            <a:ext cx="1350050" cy="369332"/>
          </a:xfrm>
          <a:prstGeom prst="rect">
            <a:avLst/>
          </a:prstGeom>
          <a:noFill/>
        </p:spPr>
        <p:txBody>
          <a:bodyPr wrap="none" rtlCol="0">
            <a:spAutoFit/>
          </a:bodyPr>
          <a:lstStyle/>
          <a:p>
            <a:r>
              <a:rPr lang="en-US" dirty="0" smtClean="0">
                <a:solidFill>
                  <a:schemeClr val="bg1"/>
                </a:solidFill>
              </a:rPr>
              <a:t>-32.5, 9.1, …</a:t>
            </a:r>
            <a:endParaRPr lang="en-US" dirty="0">
              <a:solidFill>
                <a:schemeClr val="bg1"/>
              </a:solidFill>
            </a:endParaRPr>
          </a:p>
        </p:txBody>
      </p:sp>
      <p:sp>
        <p:nvSpPr>
          <p:cNvPr id="12" name="TextBox 11"/>
          <p:cNvSpPr txBox="1"/>
          <p:nvPr/>
        </p:nvSpPr>
        <p:spPr>
          <a:xfrm>
            <a:off x="596879" y="3783534"/>
            <a:ext cx="1857240" cy="369332"/>
          </a:xfrm>
          <a:prstGeom prst="rect">
            <a:avLst/>
          </a:prstGeom>
          <a:noFill/>
        </p:spPr>
        <p:txBody>
          <a:bodyPr wrap="none" rtlCol="0">
            <a:spAutoFit/>
          </a:bodyPr>
          <a:lstStyle/>
          <a:p>
            <a:r>
              <a:rPr lang="en-US" dirty="0" smtClean="0">
                <a:solidFill>
                  <a:schemeClr val="bg1"/>
                </a:solidFill>
              </a:rPr>
              <a:t>Cold, warm, hot…</a:t>
            </a:r>
            <a:endParaRPr lang="en-US" dirty="0">
              <a:solidFill>
                <a:schemeClr val="bg1"/>
              </a:solidFill>
            </a:endParaRPr>
          </a:p>
        </p:txBody>
      </p:sp>
      <p:sp>
        <p:nvSpPr>
          <p:cNvPr id="13" name="TextBox 12"/>
          <p:cNvSpPr txBox="1"/>
          <p:nvPr/>
        </p:nvSpPr>
        <p:spPr>
          <a:xfrm>
            <a:off x="3200400" y="1352596"/>
            <a:ext cx="2645468" cy="369332"/>
          </a:xfrm>
          <a:prstGeom prst="rect">
            <a:avLst/>
          </a:prstGeom>
          <a:noFill/>
        </p:spPr>
        <p:txBody>
          <a:bodyPr wrap="none" rtlCol="0">
            <a:spAutoFit/>
          </a:bodyPr>
          <a:lstStyle/>
          <a:p>
            <a:r>
              <a:rPr lang="en-US" dirty="0" smtClean="0">
                <a:solidFill>
                  <a:schemeClr val="bg1"/>
                </a:solidFill>
              </a:rPr>
              <a:t>Burned versus not-burned</a:t>
            </a:r>
            <a:endParaRPr lang="en-US" dirty="0">
              <a:solidFill>
                <a:schemeClr val="bg1"/>
              </a:solidFill>
            </a:endParaRPr>
          </a:p>
        </p:txBody>
      </p:sp>
    </p:spTree>
    <p:extLst>
      <p:ext uri="{BB962C8B-B14F-4D97-AF65-F5344CB8AC3E}">
        <p14:creationId xmlns:p14="http://schemas.microsoft.com/office/powerpoint/2010/main" val="205456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427101"/>
              </p:ext>
            </p:extLst>
          </p:nvPr>
        </p:nvGraphicFramePr>
        <p:xfrm>
          <a:off x="1524000" y="1397000"/>
          <a:ext cx="6400800" cy="2966720"/>
        </p:xfrm>
        <a:graphic>
          <a:graphicData uri="http://schemas.openxmlformats.org/drawingml/2006/table">
            <a:tbl>
              <a:tblPr firstRow="1" bandRow="1">
                <a:tableStyleId>{5C22544A-7EE6-4342-B048-85BDC9FD1C3A}</a:tableStyleId>
              </a:tblPr>
              <a:tblGrid>
                <a:gridCol w="2133600"/>
                <a:gridCol w="2133600"/>
                <a:gridCol w="2133600"/>
              </a:tblGrid>
              <a:tr h="370840">
                <a:tc>
                  <a:txBody>
                    <a:bodyPr/>
                    <a:lstStyle/>
                    <a:p>
                      <a:r>
                        <a:rPr lang="en-US" dirty="0" smtClean="0">
                          <a:latin typeface="+mj-lt"/>
                        </a:rPr>
                        <a:t>Temperature</a:t>
                      </a:r>
                      <a:endParaRPr lang="en-US" dirty="0">
                        <a:latin typeface="+mj-lt"/>
                      </a:endParaRPr>
                    </a:p>
                  </a:txBody>
                  <a:tcPr/>
                </a:tc>
                <a:tc>
                  <a:txBody>
                    <a:bodyPr/>
                    <a:lstStyle/>
                    <a:p>
                      <a:r>
                        <a:rPr lang="en-US" dirty="0" smtClean="0">
                          <a:latin typeface="+mj-lt"/>
                        </a:rPr>
                        <a:t>Hot/Warm/Cold</a:t>
                      </a:r>
                      <a:endParaRPr lang="en-US" dirty="0">
                        <a:latin typeface="+mj-lt"/>
                      </a:endParaRPr>
                    </a:p>
                  </a:txBody>
                  <a:tcPr/>
                </a:tc>
                <a:tc>
                  <a:txBody>
                    <a:bodyPr/>
                    <a:lstStyle/>
                    <a:p>
                      <a:r>
                        <a:rPr lang="en-US" dirty="0" smtClean="0">
                          <a:latin typeface="+mj-lt"/>
                        </a:rPr>
                        <a:t>Burned/Not Burned</a:t>
                      </a:r>
                      <a:endParaRPr lang="en-US" dirty="0">
                        <a:latin typeface="+mj-lt"/>
                      </a:endParaRPr>
                    </a:p>
                  </a:txBody>
                  <a:tcPr/>
                </a:tc>
              </a:tr>
              <a:tr h="370840">
                <a:tc>
                  <a:txBody>
                    <a:bodyPr/>
                    <a:lstStyle/>
                    <a:p>
                      <a:r>
                        <a:rPr lang="en-US" dirty="0" smtClean="0">
                          <a:latin typeface="+mj-lt"/>
                        </a:rPr>
                        <a:t>-50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r h="370840">
                <a:tc>
                  <a:txBody>
                    <a:bodyPr/>
                    <a:lstStyle/>
                    <a:p>
                      <a:r>
                        <a:rPr lang="en-US" dirty="0" smtClean="0">
                          <a:latin typeface="+mj-lt"/>
                        </a:rPr>
                        <a:t>-10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70</a:t>
                      </a:r>
                      <a:endParaRPr lang="en-US" dirty="0">
                        <a:latin typeface="+mj-lt"/>
                      </a:endParaRPr>
                    </a:p>
                  </a:txBody>
                  <a:tcPr/>
                </a:tc>
                <a:tc>
                  <a:txBody>
                    <a:bodyPr/>
                    <a:lstStyle/>
                    <a:p>
                      <a:r>
                        <a:rPr lang="en-US" dirty="0" smtClean="0">
                          <a:latin typeface="+mj-lt"/>
                        </a:rPr>
                        <a:t>Warm</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-250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dirty="0" smtClean="0">
                          <a:latin typeface="+mj-lt"/>
                        </a:rPr>
                        <a:t>Not Burned</a:t>
                      </a:r>
                      <a:endParaRPr lang="en-US" dirty="0">
                        <a:latin typeface="+mj-lt"/>
                      </a:endParaRPr>
                    </a:p>
                  </a:txBody>
                  <a:tcPr/>
                </a:tc>
              </a:tr>
              <a:tr h="370840">
                <a:tc>
                  <a:txBody>
                    <a:bodyPr/>
                    <a:lstStyle/>
                    <a:p>
                      <a:r>
                        <a:rPr lang="en-US" dirty="0" smtClean="0">
                          <a:latin typeface="+mj-lt"/>
                        </a:rPr>
                        <a:t>2000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bl>
          </a:graphicData>
        </a:graphic>
      </p:graphicFrame>
      <p:sp>
        <p:nvSpPr>
          <p:cNvPr id="3" name="TextBox 2"/>
          <p:cNvSpPr txBox="1"/>
          <p:nvPr/>
        </p:nvSpPr>
        <p:spPr>
          <a:xfrm>
            <a:off x="2362200" y="914400"/>
            <a:ext cx="484620" cy="369332"/>
          </a:xfrm>
          <a:prstGeom prst="rect">
            <a:avLst/>
          </a:prstGeom>
          <a:noFill/>
        </p:spPr>
        <p:txBody>
          <a:bodyPr wrap="none" rtlCol="0">
            <a:spAutoFit/>
          </a:bodyPr>
          <a:lstStyle/>
          <a:p>
            <a:r>
              <a:rPr lang="en-US" dirty="0" smtClean="0">
                <a:solidFill>
                  <a:schemeClr val="bg1"/>
                </a:solidFill>
              </a:rPr>
              <a:t>(Q)</a:t>
            </a:r>
            <a:endParaRPr lang="en-US" dirty="0">
              <a:solidFill>
                <a:schemeClr val="bg1"/>
              </a:solidFill>
            </a:endParaRPr>
          </a:p>
        </p:txBody>
      </p:sp>
      <p:sp>
        <p:nvSpPr>
          <p:cNvPr id="4" name="TextBox 3"/>
          <p:cNvSpPr txBox="1"/>
          <p:nvPr/>
        </p:nvSpPr>
        <p:spPr>
          <a:xfrm>
            <a:off x="4495800" y="914400"/>
            <a:ext cx="484620"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5" name="TextBox 4"/>
          <p:cNvSpPr txBox="1"/>
          <p:nvPr/>
        </p:nvSpPr>
        <p:spPr>
          <a:xfrm>
            <a:off x="6781800" y="914400"/>
            <a:ext cx="484620"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
        <p:nvSpPr>
          <p:cNvPr id="6" name="Rectangle 5"/>
          <p:cNvSpPr/>
          <p:nvPr/>
        </p:nvSpPr>
        <p:spPr>
          <a:xfrm>
            <a:off x="3657600" y="914400"/>
            <a:ext cx="2161020" cy="3657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18620" y="914400"/>
            <a:ext cx="2133600" cy="3657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6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smtClean="0"/>
              <a:t>Data Models + Design</a:t>
            </a:r>
            <a:br>
              <a:rPr lang="en-US" sz="3100" dirty="0" smtClean="0"/>
            </a:br>
            <a:r>
              <a:rPr lang="en-US" sz="3100" dirty="0" smtClean="0"/>
              <a:t>SI649 / EECS548</a:t>
            </a:r>
            <a:endParaRPr lang="en-US" sz="3100" dirty="0"/>
          </a:p>
        </p:txBody>
      </p:sp>
      <p:sp>
        <p:nvSpPr>
          <p:cNvPr id="3" name="Subtitle 2"/>
          <p:cNvSpPr>
            <a:spLocks noGrp="1"/>
          </p:cNvSpPr>
          <p:nvPr>
            <p:ph type="subTitle" idx="1"/>
          </p:nvPr>
        </p:nvSpPr>
        <p:spPr/>
        <p:txBody>
          <a:bodyPr>
            <a:normAutofit/>
          </a:bodyPr>
          <a:lstStyle/>
          <a:p>
            <a:r>
              <a:rPr lang="en-US" dirty="0" smtClean="0"/>
              <a:t>September 19, 2016</a:t>
            </a:r>
          </a:p>
          <a:p>
            <a:endParaRPr lang="en-US" dirty="0" smtClean="0"/>
          </a:p>
          <a:p>
            <a:r>
              <a:rPr lang="en-US" dirty="0" smtClean="0">
                <a:solidFill>
                  <a:schemeClr val="bg1">
                    <a:lumMod val="85000"/>
                  </a:schemeClr>
                </a:solidFill>
              </a:rPr>
              <a:t>http://si649.cond.org + Canvas</a:t>
            </a:r>
            <a:endParaRPr 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752600"/>
            <a:ext cx="1507144" cy="553998"/>
          </a:xfrm>
          <a:prstGeom prst="rect">
            <a:avLst/>
          </a:prstGeom>
          <a:noFill/>
        </p:spPr>
        <p:txBody>
          <a:bodyPr wrap="none" rtlCol="0">
            <a:spAutoFit/>
          </a:bodyPr>
          <a:lstStyle/>
          <a:p>
            <a:r>
              <a:rPr lang="en-US" sz="3000" dirty="0" smtClean="0">
                <a:solidFill>
                  <a:schemeClr val="bg1"/>
                </a:solidFill>
              </a:rPr>
              <a:t>Nominal</a:t>
            </a:r>
            <a:endParaRPr lang="en-US" sz="3000" dirty="0">
              <a:solidFill>
                <a:schemeClr val="bg1"/>
              </a:solidFill>
            </a:endParaRPr>
          </a:p>
        </p:txBody>
      </p:sp>
      <p:sp>
        <p:nvSpPr>
          <p:cNvPr id="5" name="TextBox 4"/>
          <p:cNvSpPr txBox="1"/>
          <p:nvPr/>
        </p:nvSpPr>
        <p:spPr>
          <a:xfrm>
            <a:off x="1991167" y="3260005"/>
            <a:ext cx="1333570" cy="553998"/>
          </a:xfrm>
          <a:prstGeom prst="rect">
            <a:avLst/>
          </a:prstGeom>
          <a:noFill/>
        </p:spPr>
        <p:txBody>
          <a:bodyPr wrap="none" rtlCol="0">
            <a:spAutoFit/>
          </a:bodyPr>
          <a:lstStyle/>
          <a:p>
            <a:r>
              <a:rPr lang="en-US" sz="3000" dirty="0" smtClean="0">
                <a:solidFill>
                  <a:schemeClr val="bg1"/>
                </a:solidFill>
              </a:rPr>
              <a:t>Ordinal</a:t>
            </a:r>
            <a:endParaRPr lang="en-US" sz="3000" dirty="0">
              <a:solidFill>
                <a:schemeClr val="bg1"/>
              </a:solidFill>
            </a:endParaRPr>
          </a:p>
        </p:txBody>
      </p:sp>
      <p:sp>
        <p:nvSpPr>
          <p:cNvPr id="6" name="TextBox 5"/>
          <p:cNvSpPr txBox="1"/>
          <p:nvPr/>
        </p:nvSpPr>
        <p:spPr>
          <a:xfrm>
            <a:off x="5196120" y="3318276"/>
            <a:ext cx="2124684" cy="553998"/>
          </a:xfrm>
          <a:prstGeom prst="rect">
            <a:avLst/>
          </a:prstGeom>
          <a:noFill/>
        </p:spPr>
        <p:txBody>
          <a:bodyPr wrap="none" rtlCol="0">
            <a:spAutoFit/>
          </a:bodyPr>
          <a:lstStyle/>
          <a:p>
            <a:r>
              <a:rPr lang="en-US" sz="3000" dirty="0" smtClean="0">
                <a:solidFill>
                  <a:schemeClr val="bg1"/>
                </a:solidFill>
              </a:rPr>
              <a:t>Quantitative</a:t>
            </a:r>
            <a:endParaRPr lang="en-US" sz="3000" dirty="0">
              <a:solidFill>
                <a:schemeClr val="bg1"/>
              </a:solidFill>
            </a:endParaRPr>
          </a:p>
        </p:txBody>
      </p:sp>
      <p:sp>
        <p:nvSpPr>
          <p:cNvPr id="7" name="Arc 6"/>
          <p:cNvSpPr/>
          <p:nvPr/>
        </p:nvSpPr>
        <p:spPr>
          <a:xfrm>
            <a:off x="4191000" y="20295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5795821">
            <a:off x="3300408" y="1969970"/>
            <a:ext cx="2221528" cy="3683271"/>
          </a:xfrm>
          <a:prstGeom prst="arc">
            <a:avLst>
              <a:gd name="adj1" fmla="val 16200000"/>
              <a:gd name="adj2" fmla="val 4918012"/>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6200000">
            <a:off x="2529120" y="19152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174770" y="3838904"/>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2" name="TextBox 11"/>
          <p:cNvSpPr txBox="1"/>
          <p:nvPr/>
        </p:nvSpPr>
        <p:spPr>
          <a:xfrm>
            <a:off x="1689620" y="3736435"/>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3" name="TextBox 12"/>
          <p:cNvSpPr txBox="1"/>
          <p:nvPr/>
        </p:nvSpPr>
        <p:spPr>
          <a:xfrm>
            <a:off x="3200400" y="1352596"/>
            <a:ext cx="2645468" cy="369332"/>
          </a:xfrm>
          <a:prstGeom prst="rect">
            <a:avLst/>
          </a:prstGeom>
          <a:noFill/>
        </p:spPr>
        <p:txBody>
          <a:bodyPr wrap="none" rtlCol="0">
            <a:spAutoFit/>
          </a:bodyPr>
          <a:lstStyle/>
          <a:p>
            <a:r>
              <a:rPr lang="en-US" dirty="0" smtClean="0">
                <a:solidFill>
                  <a:schemeClr val="bg1"/>
                </a:solidFill>
              </a:rPr>
              <a:t>Burned versus not-burned</a:t>
            </a:r>
            <a:endParaRPr lang="en-US" dirty="0">
              <a:solidFill>
                <a:schemeClr val="bg1"/>
              </a:solidFill>
            </a:endParaRPr>
          </a:p>
        </p:txBody>
      </p:sp>
    </p:spTree>
    <p:extLst>
      <p:ext uri="{BB962C8B-B14F-4D97-AF65-F5344CB8AC3E}">
        <p14:creationId xmlns:p14="http://schemas.microsoft.com/office/powerpoint/2010/main" val="1741252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lumMod val="60000"/>
                    <a:lumOff val="40000"/>
                  </a:schemeClr>
                </a:solidFill>
              </a:rPr>
              <a:t>Group questions</a:t>
            </a:r>
            <a:r>
              <a:rPr lang="en-US" dirty="0" smtClean="0">
                <a:solidFill>
                  <a:srgbClr val="FF0000"/>
                </a:solidFill>
              </a:rPr>
              <a:t/>
            </a:r>
            <a:br>
              <a:rPr lang="en-US" dirty="0" smtClean="0">
                <a:solidFill>
                  <a:srgbClr val="FF0000"/>
                </a:solidFill>
              </a:rPr>
            </a:br>
            <a:r>
              <a:rPr lang="en-US" dirty="0" smtClean="0"/>
              <a:t>Given nominal (burnt/non-burnt) how do we get O/Q?</a:t>
            </a:r>
            <a:br>
              <a:rPr lang="en-US" dirty="0" smtClean="0"/>
            </a:br>
            <a:r>
              <a:rPr lang="en-US" dirty="0" smtClean="0"/>
              <a:t>What can’t we do?</a:t>
            </a:r>
            <a:endParaRPr lang="en-US" dirty="0"/>
          </a:p>
        </p:txBody>
      </p:sp>
    </p:spTree>
    <p:extLst>
      <p:ext uri="{BB962C8B-B14F-4D97-AF65-F5344CB8AC3E}">
        <p14:creationId xmlns:p14="http://schemas.microsoft.com/office/powerpoint/2010/main" val="215156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2045377"/>
              </p:ext>
            </p:extLst>
          </p:nvPr>
        </p:nvGraphicFramePr>
        <p:xfrm>
          <a:off x="1524000" y="1397000"/>
          <a:ext cx="6400800" cy="2966720"/>
        </p:xfrm>
        <a:graphic>
          <a:graphicData uri="http://schemas.openxmlformats.org/drawingml/2006/table">
            <a:tbl>
              <a:tblPr firstRow="1" bandRow="1">
                <a:tableStyleId>{5C22544A-7EE6-4342-B048-85BDC9FD1C3A}</a:tableStyleId>
              </a:tblPr>
              <a:tblGrid>
                <a:gridCol w="2133600"/>
                <a:gridCol w="2133600"/>
                <a:gridCol w="2133600"/>
              </a:tblGrid>
              <a:tr h="370840">
                <a:tc>
                  <a:txBody>
                    <a:bodyPr/>
                    <a:lstStyle/>
                    <a:p>
                      <a:r>
                        <a:rPr lang="en-US" dirty="0" smtClean="0">
                          <a:latin typeface="+mj-lt"/>
                        </a:rPr>
                        <a:t>Temperature</a:t>
                      </a:r>
                      <a:endParaRPr lang="en-US" dirty="0">
                        <a:latin typeface="+mj-lt"/>
                      </a:endParaRPr>
                    </a:p>
                  </a:txBody>
                  <a:tcPr/>
                </a:tc>
                <a:tc>
                  <a:txBody>
                    <a:bodyPr/>
                    <a:lstStyle/>
                    <a:p>
                      <a:r>
                        <a:rPr lang="en-US" dirty="0" smtClean="0">
                          <a:latin typeface="+mj-lt"/>
                        </a:rPr>
                        <a:t>Hot/Warm/Cold</a:t>
                      </a:r>
                      <a:endParaRPr lang="en-US" dirty="0">
                        <a:latin typeface="+mj-lt"/>
                      </a:endParaRPr>
                    </a:p>
                  </a:txBody>
                  <a:tcPr/>
                </a:tc>
                <a:tc>
                  <a:txBody>
                    <a:bodyPr/>
                    <a:lstStyle/>
                    <a:p>
                      <a:r>
                        <a:rPr lang="en-US" dirty="0" smtClean="0">
                          <a:latin typeface="+mj-lt"/>
                        </a:rPr>
                        <a:t>Burned/Not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dirty="0" smtClean="0">
                          <a:latin typeface="+mj-lt"/>
                        </a:rPr>
                        <a:t>Not Burned</a:t>
                      </a:r>
                      <a:endParaRPr lang="en-US" dirty="0">
                        <a:latin typeface="+mj-lt"/>
                      </a:endParaRPr>
                    </a:p>
                  </a:txBody>
                  <a:tcPr/>
                </a:tc>
              </a:tr>
              <a:tr h="370840">
                <a:tc>
                  <a:txBody>
                    <a:bodyPr/>
                    <a:lstStyle/>
                    <a:p>
                      <a:r>
                        <a:rPr lang="en-US" dirty="0" smtClean="0">
                          <a:latin typeface="+mj-lt"/>
                        </a:rPr>
                        <a:t>300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bl>
          </a:graphicData>
        </a:graphic>
      </p:graphicFrame>
      <p:sp>
        <p:nvSpPr>
          <p:cNvPr id="3" name="TextBox 2"/>
          <p:cNvSpPr txBox="1"/>
          <p:nvPr/>
        </p:nvSpPr>
        <p:spPr>
          <a:xfrm>
            <a:off x="2362200" y="914400"/>
            <a:ext cx="484620" cy="369332"/>
          </a:xfrm>
          <a:prstGeom prst="rect">
            <a:avLst/>
          </a:prstGeom>
          <a:noFill/>
        </p:spPr>
        <p:txBody>
          <a:bodyPr wrap="none" rtlCol="0">
            <a:spAutoFit/>
          </a:bodyPr>
          <a:lstStyle/>
          <a:p>
            <a:r>
              <a:rPr lang="en-US" dirty="0" smtClean="0">
                <a:solidFill>
                  <a:schemeClr val="bg1"/>
                </a:solidFill>
              </a:rPr>
              <a:t>(Q)</a:t>
            </a:r>
            <a:endParaRPr lang="en-US" dirty="0">
              <a:solidFill>
                <a:schemeClr val="bg1"/>
              </a:solidFill>
            </a:endParaRPr>
          </a:p>
        </p:txBody>
      </p:sp>
      <p:sp>
        <p:nvSpPr>
          <p:cNvPr id="4" name="TextBox 3"/>
          <p:cNvSpPr txBox="1"/>
          <p:nvPr/>
        </p:nvSpPr>
        <p:spPr>
          <a:xfrm>
            <a:off x="4495800" y="914400"/>
            <a:ext cx="484620"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5" name="TextBox 4"/>
          <p:cNvSpPr txBox="1"/>
          <p:nvPr/>
        </p:nvSpPr>
        <p:spPr>
          <a:xfrm>
            <a:off x="6781800" y="914400"/>
            <a:ext cx="484620"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
        <p:nvSpPr>
          <p:cNvPr id="6" name="Rectangle 5"/>
          <p:cNvSpPr/>
          <p:nvPr/>
        </p:nvSpPr>
        <p:spPr>
          <a:xfrm>
            <a:off x="1447800" y="1447799"/>
            <a:ext cx="2223510" cy="2953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1310" y="1447800"/>
            <a:ext cx="2133600" cy="2971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420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752600"/>
            <a:ext cx="1507144" cy="553998"/>
          </a:xfrm>
          <a:prstGeom prst="rect">
            <a:avLst/>
          </a:prstGeom>
          <a:noFill/>
        </p:spPr>
        <p:txBody>
          <a:bodyPr wrap="none" rtlCol="0">
            <a:spAutoFit/>
          </a:bodyPr>
          <a:lstStyle/>
          <a:p>
            <a:r>
              <a:rPr lang="en-US" sz="3000" dirty="0" smtClean="0">
                <a:solidFill>
                  <a:schemeClr val="bg1"/>
                </a:solidFill>
              </a:rPr>
              <a:t>Nominal</a:t>
            </a:r>
            <a:endParaRPr lang="en-US" sz="3000" dirty="0">
              <a:solidFill>
                <a:schemeClr val="bg1"/>
              </a:solidFill>
            </a:endParaRPr>
          </a:p>
        </p:txBody>
      </p:sp>
      <p:sp>
        <p:nvSpPr>
          <p:cNvPr id="5" name="TextBox 4"/>
          <p:cNvSpPr txBox="1"/>
          <p:nvPr/>
        </p:nvSpPr>
        <p:spPr>
          <a:xfrm>
            <a:off x="1991167" y="3260005"/>
            <a:ext cx="1333570" cy="553998"/>
          </a:xfrm>
          <a:prstGeom prst="rect">
            <a:avLst/>
          </a:prstGeom>
          <a:noFill/>
        </p:spPr>
        <p:txBody>
          <a:bodyPr wrap="none" rtlCol="0">
            <a:spAutoFit/>
          </a:bodyPr>
          <a:lstStyle/>
          <a:p>
            <a:r>
              <a:rPr lang="en-US" sz="3000" dirty="0" smtClean="0">
                <a:solidFill>
                  <a:schemeClr val="bg1"/>
                </a:solidFill>
              </a:rPr>
              <a:t>Ordinal</a:t>
            </a:r>
            <a:endParaRPr lang="en-US" sz="3000" dirty="0">
              <a:solidFill>
                <a:schemeClr val="bg1"/>
              </a:solidFill>
            </a:endParaRPr>
          </a:p>
        </p:txBody>
      </p:sp>
      <p:sp>
        <p:nvSpPr>
          <p:cNvPr id="6" name="TextBox 5"/>
          <p:cNvSpPr txBox="1"/>
          <p:nvPr/>
        </p:nvSpPr>
        <p:spPr>
          <a:xfrm>
            <a:off x="5196120" y="3318276"/>
            <a:ext cx="2124684" cy="553998"/>
          </a:xfrm>
          <a:prstGeom prst="rect">
            <a:avLst/>
          </a:prstGeom>
          <a:noFill/>
        </p:spPr>
        <p:txBody>
          <a:bodyPr wrap="none" rtlCol="0">
            <a:spAutoFit/>
          </a:bodyPr>
          <a:lstStyle/>
          <a:p>
            <a:r>
              <a:rPr lang="en-US" sz="3000" dirty="0" smtClean="0">
                <a:solidFill>
                  <a:schemeClr val="bg1"/>
                </a:solidFill>
              </a:rPr>
              <a:t>Quantitative</a:t>
            </a:r>
            <a:endParaRPr lang="en-US" sz="3000" dirty="0">
              <a:solidFill>
                <a:schemeClr val="bg1"/>
              </a:solidFill>
            </a:endParaRPr>
          </a:p>
        </p:txBody>
      </p:sp>
      <p:sp>
        <p:nvSpPr>
          <p:cNvPr id="7" name="Arc 6"/>
          <p:cNvSpPr/>
          <p:nvPr/>
        </p:nvSpPr>
        <p:spPr>
          <a:xfrm>
            <a:off x="4191000" y="20295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5795821">
            <a:off x="3300408" y="1969970"/>
            <a:ext cx="2221528" cy="3683271"/>
          </a:xfrm>
          <a:prstGeom prst="arc">
            <a:avLst>
              <a:gd name="adj1" fmla="val 16200000"/>
              <a:gd name="adj2" fmla="val 4918012"/>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6200000">
            <a:off x="2529120" y="1915299"/>
            <a:ext cx="2286000" cy="2514600"/>
          </a:xfrm>
          <a:prstGeom prst="arc">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672754" y="5779238"/>
            <a:ext cx="5171416" cy="646331"/>
          </a:xfrm>
          <a:prstGeom prst="rect">
            <a:avLst/>
          </a:prstGeom>
          <a:noFill/>
        </p:spPr>
        <p:txBody>
          <a:bodyPr wrap="none" rtlCol="0">
            <a:spAutoFit/>
          </a:bodyPr>
          <a:lstStyle/>
          <a:p>
            <a:r>
              <a:rPr lang="en-US" dirty="0" smtClean="0">
                <a:solidFill>
                  <a:schemeClr val="bg1"/>
                </a:solidFill>
              </a:rPr>
              <a:t>Transformations possible across types</a:t>
            </a:r>
          </a:p>
          <a:p>
            <a:r>
              <a:rPr lang="en-US" dirty="0" smtClean="0">
                <a:solidFill>
                  <a:schemeClr val="bg1"/>
                </a:solidFill>
              </a:rPr>
              <a:t>(semantics a bit weird on some and might be “</a:t>
            </a:r>
            <a:r>
              <a:rPr lang="en-US" dirty="0" err="1" smtClean="0">
                <a:solidFill>
                  <a:schemeClr val="bg1"/>
                </a:solidFill>
              </a:rPr>
              <a:t>lossy</a:t>
            </a:r>
            <a:r>
              <a:rPr lang="en-US" dirty="0" smtClean="0">
                <a:solidFill>
                  <a:schemeClr val="bg1"/>
                </a:solidFill>
              </a:rPr>
              <a:t>”)</a:t>
            </a:r>
            <a:endParaRPr lang="en-US" dirty="0">
              <a:solidFill>
                <a:schemeClr val="bg1"/>
              </a:solidFill>
            </a:endParaRPr>
          </a:p>
        </p:txBody>
      </p:sp>
      <p:sp>
        <p:nvSpPr>
          <p:cNvPr id="11" name="TextBox 10"/>
          <p:cNvSpPr txBox="1"/>
          <p:nvPr/>
        </p:nvSpPr>
        <p:spPr>
          <a:xfrm>
            <a:off x="7174770" y="3838904"/>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2" name="TextBox 11"/>
          <p:cNvSpPr txBox="1"/>
          <p:nvPr/>
        </p:nvSpPr>
        <p:spPr>
          <a:xfrm>
            <a:off x="1689620" y="3736435"/>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13" name="TextBox 12"/>
          <p:cNvSpPr txBox="1"/>
          <p:nvPr/>
        </p:nvSpPr>
        <p:spPr>
          <a:xfrm>
            <a:off x="3200400" y="1352596"/>
            <a:ext cx="2645468" cy="369332"/>
          </a:xfrm>
          <a:prstGeom prst="rect">
            <a:avLst/>
          </a:prstGeom>
          <a:noFill/>
        </p:spPr>
        <p:txBody>
          <a:bodyPr wrap="none" rtlCol="0">
            <a:spAutoFit/>
          </a:bodyPr>
          <a:lstStyle/>
          <a:p>
            <a:r>
              <a:rPr lang="en-US" dirty="0" smtClean="0">
                <a:solidFill>
                  <a:schemeClr val="bg1"/>
                </a:solidFill>
              </a:rPr>
              <a:t>Burned versus not-burned</a:t>
            </a:r>
            <a:endParaRPr lang="en-US" dirty="0">
              <a:solidFill>
                <a:schemeClr val="bg1"/>
              </a:solidFill>
            </a:endParaRPr>
          </a:p>
        </p:txBody>
      </p:sp>
      <p:sp>
        <p:nvSpPr>
          <p:cNvPr id="14" name="TextBox 13"/>
          <p:cNvSpPr txBox="1"/>
          <p:nvPr/>
        </p:nvSpPr>
        <p:spPr>
          <a:xfrm>
            <a:off x="5960767" y="4418018"/>
            <a:ext cx="3012141" cy="646331"/>
          </a:xfrm>
          <a:prstGeom prst="rect">
            <a:avLst/>
          </a:prstGeom>
          <a:noFill/>
        </p:spPr>
        <p:txBody>
          <a:bodyPr wrap="square" rtlCol="0">
            <a:spAutoFit/>
          </a:bodyPr>
          <a:lstStyle/>
          <a:p>
            <a:r>
              <a:rPr lang="en-US" dirty="0" smtClean="0">
                <a:solidFill>
                  <a:schemeClr val="bg1"/>
                </a:solidFill>
              </a:rPr>
              <a:t>Maybe: average temp of burned versus not-burned? </a:t>
            </a:r>
            <a:endParaRPr lang="en-US" dirty="0">
              <a:solidFill>
                <a:schemeClr val="bg1"/>
              </a:solidFill>
            </a:endParaRPr>
          </a:p>
        </p:txBody>
      </p:sp>
    </p:spTree>
    <p:extLst>
      <p:ext uri="{BB962C8B-B14F-4D97-AF65-F5344CB8AC3E}">
        <p14:creationId xmlns:p14="http://schemas.microsoft.com/office/powerpoint/2010/main" val="193589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9513664"/>
              </p:ext>
            </p:extLst>
          </p:nvPr>
        </p:nvGraphicFramePr>
        <p:xfrm>
          <a:off x="1524000" y="1397000"/>
          <a:ext cx="6400800" cy="2966720"/>
        </p:xfrm>
        <a:graphic>
          <a:graphicData uri="http://schemas.openxmlformats.org/drawingml/2006/table">
            <a:tbl>
              <a:tblPr firstRow="1" bandRow="1">
                <a:tableStyleId>{5C22544A-7EE6-4342-B048-85BDC9FD1C3A}</a:tableStyleId>
              </a:tblPr>
              <a:tblGrid>
                <a:gridCol w="2133600"/>
                <a:gridCol w="2133600"/>
                <a:gridCol w="2133600"/>
              </a:tblGrid>
              <a:tr h="370840">
                <a:tc>
                  <a:txBody>
                    <a:bodyPr/>
                    <a:lstStyle/>
                    <a:p>
                      <a:r>
                        <a:rPr lang="en-US" dirty="0" smtClean="0">
                          <a:latin typeface="+mj-lt"/>
                        </a:rPr>
                        <a:t>Temperature</a:t>
                      </a:r>
                      <a:endParaRPr lang="en-US" dirty="0">
                        <a:latin typeface="+mj-lt"/>
                      </a:endParaRPr>
                    </a:p>
                  </a:txBody>
                  <a:tcPr/>
                </a:tc>
                <a:tc>
                  <a:txBody>
                    <a:bodyPr/>
                    <a:lstStyle/>
                    <a:p>
                      <a:r>
                        <a:rPr lang="en-US" dirty="0" smtClean="0">
                          <a:latin typeface="+mj-lt"/>
                        </a:rPr>
                        <a:t>Hot/Warm/Cold</a:t>
                      </a:r>
                      <a:endParaRPr lang="en-US" dirty="0">
                        <a:latin typeface="+mj-lt"/>
                      </a:endParaRPr>
                    </a:p>
                  </a:txBody>
                  <a:tcPr/>
                </a:tc>
                <a:tc>
                  <a:txBody>
                    <a:bodyPr/>
                    <a:lstStyle/>
                    <a:p>
                      <a:r>
                        <a:rPr lang="en-US" dirty="0" smtClean="0">
                          <a:latin typeface="+mj-lt"/>
                        </a:rPr>
                        <a:t>Burned/Not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sz="1800" kern="1200" dirty="0" smtClean="0">
                          <a:solidFill>
                            <a:schemeClr val="dk1"/>
                          </a:solidFill>
                          <a:latin typeface="+mn-lt"/>
                          <a:ea typeface="+mn-ea"/>
                          <a:cs typeface="+mn-cs"/>
                        </a:rPr>
                        <a:t>Not Burned</a:t>
                      </a:r>
                      <a:endParaRPr lang="en-US" dirty="0">
                        <a:latin typeface="+mj-lt"/>
                      </a:endParaRPr>
                    </a:p>
                  </a:txBody>
                  <a:tcPr/>
                </a:tc>
              </a:tr>
              <a:tr h="370840">
                <a:tc>
                  <a:txBody>
                    <a:bodyPr/>
                    <a:lstStyle/>
                    <a:p>
                      <a:r>
                        <a:rPr lang="en-US" dirty="0" smtClean="0">
                          <a:latin typeface="+mj-lt"/>
                        </a:rPr>
                        <a:t>30</a:t>
                      </a:r>
                      <a:endParaRPr lang="en-US" dirty="0">
                        <a:latin typeface="+mj-lt"/>
                      </a:endParaRPr>
                    </a:p>
                  </a:txBody>
                  <a:tcPr/>
                </a:tc>
                <a:tc>
                  <a:txBody>
                    <a:bodyPr/>
                    <a:lstStyle/>
                    <a:p>
                      <a:r>
                        <a:rPr lang="en-US" dirty="0" smtClean="0">
                          <a:latin typeface="+mj-lt"/>
                        </a:rPr>
                        <a:t>Cold</a:t>
                      </a:r>
                      <a:endParaRPr lang="en-US" dirty="0">
                        <a:latin typeface="+mj-lt"/>
                      </a:endParaRPr>
                    </a:p>
                  </a:txBody>
                  <a:tcPr/>
                </a:tc>
                <a:tc>
                  <a:txBody>
                    <a:bodyPr/>
                    <a:lstStyle/>
                    <a:p>
                      <a:r>
                        <a:rPr lang="en-US" dirty="0" smtClean="0">
                          <a:latin typeface="+mj-lt"/>
                        </a:rPr>
                        <a:t>Not Burned</a:t>
                      </a:r>
                      <a:endParaRPr lang="en-US" dirty="0">
                        <a:latin typeface="+mj-lt"/>
                      </a:endParaRPr>
                    </a:p>
                  </a:txBody>
                  <a:tcPr/>
                </a:tc>
              </a:tr>
              <a:tr h="370840">
                <a:tc>
                  <a:txBody>
                    <a:bodyPr/>
                    <a:lstStyle/>
                    <a:p>
                      <a:r>
                        <a:rPr lang="en-US" dirty="0" smtClean="0">
                          <a:latin typeface="+mj-lt"/>
                        </a:rPr>
                        <a:t>300</a:t>
                      </a:r>
                      <a:endParaRPr lang="en-US" dirty="0">
                        <a:latin typeface="+mj-lt"/>
                      </a:endParaRPr>
                    </a:p>
                  </a:txBody>
                  <a:tcPr/>
                </a:tc>
                <a:tc>
                  <a:txBody>
                    <a:bodyPr/>
                    <a:lstStyle/>
                    <a:p>
                      <a:r>
                        <a:rPr lang="en-US" dirty="0" smtClean="0">
                          <a:latin typeface="+mj-lt"/>
                        </a:rPr>
                        <a:t>Hot</a:t>
                      </a:r>
                      <a:endParaRPr lang="en-US" dirty="0">
                        <a:latin typeface="+mj-lt"/>
                      </a:endParaRPr>
                    </a:p>
                  </a:txBody>
                  <a:tcPr/>
                </a:tc>
                <a:tc>
                  <a:txBody>
                    <a:bodyPr/>
                    <a:lstStyle/>
                    <a:p>
                      <a:r>
                        <a:rPr lang="en-US" dirty="0" smtClean="0">
                          <a:latin typeface="+mj-lt"/>
                        </a:rPr>
                        <a:t>Burned</a:t>
                      </a:r>
                      <a:endParaRPr lang="en-US" dirty="0">
                        <a:latin typeface="+mj-lt"/>
                      </a:endParaRPr>
                    </a:p>
                  </a:txBody>
                  <a:tcPr/>
                </a:tc>
              </a:tr>
            </a:tbl>
          </a:graphicData>
        </a:graphic>
      </p:graphicFrame>
      <p:sp>
        <p:nvSpPr>
          <p:cNvPr id="3" name="TextBox 2"/>
          <p:cNvSpPr txBox="1"/>
          <p:nvPr/>
        </p:nvSpPr>
        <p:spPr>
          <a:xfrm>
            <a:off x="2362200" y="914400"/>
            <a:ext cx="484620" cy="369332"/>
          </a:xfrm>
          <a:prstGeom prst="rect">
            <a:avLst/>
          </a:prstGeom>
          <a:noFill/>
        </p:spPr>
        <p:txBody>
          <a:bodyPr wrap="none" rtlCol="0">
            <a:spAutoFit/>
          </a:bodyPr>
          <a:lstStyle/>
          <a:p>
            <a:r>
              <a:rPr lang="en-US" dirty="0" smtClean="0">
                <a:solidFill>
                  <a:schemeClr val="bg1"/>
                </a:solidFill>
              </a:rPr>
              <a:t>(Q)</a:t>
            </a:r>
            <a:endParaRPr lang="en-US" dirty="0">
              <a:solidFill>
                <a:schemeClr val="bg1"/>
              </a:solidFill>
            </a:endParaRPr>
          </a:p>
        </p:txBody>
      </p:sp>
      <p:sp>
        <p:nvSpPr>
          <p:cNvPr id="4" name="TextBox 3"/>
          <p:cNvSpPr txBox="1"/>
          <p:nvPr/>
        </p:nvSpPr>
        <p:spPr>
          <a:xfrm>
            <a:off x="4495800" y="914400"/>
            <a:ext cx="484620"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5" name="TextBox 4"/>
          <p:cNvSpPr txBox="1"/>
          <p:nvPr/>
        </p:nvSpPr>
        <p:spPr>
          <a:xfrm>
            <a:off x="6781800" y="914400"/>
            <a:ext cx="484620"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
        <p:nvSpPr>
          <p:cNvPr id="6" name="Rectangle 5"/>
          <p:cNvSpPr/>
          <p:nvPr/>
        </p:nvSpPr>
        <p:spPr>
          <a:xfrm>
            <a:off x="1447800" y="1447799"/>
            <a:ext cx="2223510" cy="2953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1310" y="1447800"/>
            <a:ext cx="2133600" cy="2971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lumMod val="60000"/>
                    <a:lumOff val="40000"/>
                  </a:schemeClr>
                </a:solidFill>
              </a:rPr>
              <a:t>Group questions?</a:t>
            </a:r>
            <a:r>
              <a:rPr lang="en-US" dirty="0" smtClean="0">
                <a:solidFill>
                  <a:srgbClr val="FF0000"/>
                </a:solidFill>
              </a:rPr>
              <a:t/>
            </a:r>
            <a:br>
              <a:rPr lang="en-US" dirty="0" smtClean="0">
                <a:solidFill>
                  <a:srgbClr val="FF0000"/>
                </a:solidFill>
              </a:rPr>
            </a:br>
            <a:r>
              <a:rPr lang="en-US" dirty="0" smtClean="0"/>
              <a:t>N/O/Q constrained by functions, </a:t>
            </a:r>
            <a:r>
              <a:rPr lang="en-US" dirty="0"/>
              <a:t>T</a:t>
            </a:r>
            <a:r>
              <a:rPr lang="en-US" dirty="0" smtClean="0"/>
              <a:t>ransformations constrained by initial choice</a:t>
            </a:r>
            <a:br>
              <a:rPr lang="en-US" dirty="0" smtClean="0"/>
            </a:br>
            <a:r>
              <a:rPr lang="en-US" dirty="0" smtClean="0"/>
              <a:t>…what’s the impact on our designs?</a:t>
            </a:r>
            <a:endParaRPr lang="en-US" dirty="0"/>
          </a:p>
        </p:txBody>
      </p:sp>
    </p:spTree>
    <p:extLst>
      <p:ext uri="{BB962C8B-B14F-4D97-AF65-F5344CB8AC3E}">
        <p14:creationId xmlns:p14="http://schemas.microsoft.com/office/powerpoint/2010/main" val="1545635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You’re constrained a bit by the data you’re given</a:t>
            </a:r>
          </a:p>
          <a:p>
            <a:r>
              <a:rPr lang="en-US" dirty="0" smtClean="0"/>
              <a:t>But often it’s raw/quant, which means:</a:t>
            </a:r>
          </a:p>
          <a:p>
            <a:r>
              <a:rPr lang="en-US" dirty="0" smtClean="0"/>
              <a:t>More often than not, you have to think about what comparisons you want to support</a:t>
            </a:r>
          </a:p>
          <a:p>
            <a:pPr lvl="1"/>
            <a:r>
              <a:rPr lang="en-US" dirty="0" smtClean="0"/>
              <a:t>Should someone be able to tell that two pieces of data are different (</a:t>
            </a:r>
            <a:r>
              <a:rPr lang="en-US" dirty="0" err="1" smtClean="0"/>
              <a:t>alice</a:t>
            </a:r>
            <a:r>
              <a:rPr lang="en-US" dirty="0" smtClean="0"/>
              <a:t> </a:t>
            </a:r>
            <a:r>
              <a:rPr lang="en-US" dirty="0">
                <a:solidFill>
                  <a:schemeClr val="accent6">
                    <a:lumMod val="40000"/>
                    <a:lumOff val="60000"/>
                  </a:schemeClr>
                </a:solidFill>
              </a:rPr>
              <a:t>≠ </a:t>
            </a:r>
            <a:r>
              <a:rPr lang="en-US" dirty="0" smtClean="0"/>
              <a:t>bob)?</a:t>
            </a:r>
          </a:p>
          <a:p>
            <a:pPr lvl="1"/>
            <a:r>
              <a:rPr lang="en-US" dirty="0" smtClean="0"/>
              <a:t>Should you be able to tell that one piece of data is larger (</a:t>
            </a:r>
            <a:r>
              <a:rPr lang="en-US" dirty="0" err="1" smtClean="0"/>
              <a:t>alice.height</a:t>
            </a:r>
            <a:r>
              <a:rPr lang="en-US" dirty="0" smtClean="0"/>
              <a:t> </a:t>
            </a:r>
            <a:r>
              <a:rPr lang="en-US" dirty="0" smtClean="0">
                <a:solidFill>
                  <a:schemeClr val="accent6">
                    <a:lumMod val="40000"/>
                    <a:lumOff val="60000"/>
                  </a:schemeClr>
                </a:solidFill>
              </a:rPr>
              <a:t>&gt;</a:t>
            </a:r>
            <a:r>
              <a:rPr lang="en-US" dirty="0" smtClean="0"/>
              <a:t> </a:t>
            </a:r>
            <a:r>
              <a:rPr lang="en-US" dirty="0" err="1" smtClean="0"/>
              <a:t>bob.height</a:t>
            </a:r>
            <a:r>
              <a:rPr lang="en-US" dirty="0" smtClean="0"/>
              <a:t>)?</a:t>
            </a:r>
          </a:p>
          <a:p>
            <a:pPr lvl="1"/>
            <a:r>
              <a:rPr lang="en-US" dirty="0" smtClean="0"/>
              <a:t>Should you be able to tell how much one piece of data is bigger (average(male height) is 5.5 inches more than average(female height))?</a:t>
            </a:r>
          </a:p>
        </p:txBody>
      </p:sp>
    </p:spTree>
    <p:extLst>
      <p:ext uri="{BB962C8B-B14F-4D97-AF65-F5344CB8AC3E}">
        <p14:creationId xmlns:p14="http://schemas.microsoft.com/office/powerpoint/2010/main" val="4945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Which brings us back to…</a:t>
            </a:r>
            <a:endParaRPr lang="en-US" dirty="0"/>
          </a:p>
        </p:txBody>
      </p:sp>
    </p:spTree>
    <p:extLst>
      <p:ext uri="{BB962C8B-B14F-4D97-AF65-F5344CB8AC3E}">
        <p14:creationId xmlns:p14="http://schemas.microsoft.com/office/powerpoint/2010/main" val="3542035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926899" y="0"/>
            <a:ext cx="5217101" cy="6858000"/>
            <a:chOff x="3926899" y="0"/>
            <a:chExt cx="5217101" cy="6858000"/>
          </a:xfrm>
        </p:grpSpPr>
        <p:pic>
          <p:nvPicPr>
            <p:cNvPr id="4" name="Picture 3"/>
            <p:cNvPicPr>
              <a:picLocks noChangeAspect="1"/>
            </p:cNvPicPr>
            <p:nvPr/>
          </p:nvPicPr>
          <p:blipFill>
            <a:blip r:embed="rId3"/>
            <a:stretch>
              <a:fillRect/>
            </a:stretch>
          </p:blipFill>
          <p:spPr>
            <a:xfrm>
              <a:off x="6010523" y="0"/>
              <a:ext cx="3133477" cy="6858000"/>
            </a:xfrm>
            <a:prstGeom prst="rect">
              <a:avLst/>
            </a:prstGeom>
          </p:spPr>
        </p:pic>
        <p:sp>
          <p:nvSpPr>
            <p:cNvPr id="5" name="TextBox 4"/>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
        <p:nvSpPr>
          <p:cNvPr id="23" name="Freeform 22"/>
          <p:cNvSpPr/>
          <p:nvPr/>
        </p:nvSpPr>
        <p:spPr>
          <a:xfrm>
            <a:off x="1141003" y="1694329"/>
            <a:ext cx="1319809" cy="3724836"/>
          </a:xfrm>
          <a:custGeom>
            <a:avLst/>
            <a:gdLst>
              <a:gd name="connsiteX0" fmla="*/ 1319809 w 1319809"/>
              <a:gd name="connsiteY0" fmla="*/ 0 h 3724836"/>
              <a:gd name="connsiteX1" fmla="*/ 297832 w 1319809"/>
              <a:gd name="connsiteY1" fmla="*/ 524436 h 3724836"/>
              <a:gd name="connsiteX2" fmla="*/ 15444 w 1319809"/>
              <a:gd name="connsiteY2" fmla="*/ 1116106 h 3724836"/>
              <a:gd name="connsiteX3" fmla="*/ 176809 w 1319809"/>
              <a:gd name="connsiteY3" fmla="*/ 3160059 h 3724836"/>
              <a:gd name="connsiteX4" fmla="*/ 1319809 w 1319809"/>
              <a:gd name="connsiteY4" fmla="*/ 3724836 h 372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809" h="3724836">
                <a:moveTo>
                  <a:pt x="1319809" y="0"/>
                </a:moveTo>
                <a:cubicBezTo>
                  <a:pt x="917517" y="169209"/>
                  <a:pt x="515226" y="338418"/>
                  <a:pt x="297832" y="524436"/>
                </a:cubicBezTo>
                <a:cubicBezTo>
                  <a:pt x="80438" y="710454"/>
                  <a:pt x="35614" y="676836"/>
                  <a:pt x="15444" y="1116106"/>
                </a:cubicBezTo>
                <a:cubicBezTo>
                  <a:pt x="-4726" y="1555376"/>
                  <a:pt x="-40585" y="2725271"/>
                  <a:pt x="176809" y="3160059"/>
                </a:cubicBezTo>
                <a:cubicBezTo>
                  <a:pt x="394203" y="3594847"/>
                  <a:pt x="1319809" y="3724836"/>
                  <a:pt x="1319809" y="3724836"/>
                </a:cubicBezTo>
              </a:path>
            </a:pathLst>
          </a:custGeom>
          <a:noFill/>
          <a:ln w="571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81867" y="2819400"/>
            <a:ext cx="3429000" cy="1295400"/>
          </a:xfrm>
          <a:prstGeom prst="rect">
            <a:avLst/>
          </a:prstGeom>
          <a:solidFill>
            <a:schemeClr val="tx1">
              <a:lumMod val="85000"/>
              <a:lumOff val="15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accent6">
                    <a:lumMod val="40000"/>
                    <a:lumOff val="60000"/>
                  </a:schemeClr>
                </a:solidFill>
                <a:effectLst/>
                <a:uLnTx/>
                <a:uFillTx/>
                <a:latin typeface="+mn-lt"/>
                <a:ea typeface="+mn-ea"/>
                <a:cs typeface="+mn-cs"/>
              </a:rPr>
              <a:t>mapping</a:t>
            </a:r>
          </a:p>
          <a:p>
            <a:pPr marL="342900" indent="-342900">
              <a:spcBef>
                <a:spcPct val="20000"/>
              </a:spcBef>
              <a:buFont typeface="Arial" pitchFamily="34" charset="0"/>
              <a:buChar char="•"/>
            </a:pPr>
            <a:r>
              <a:rPr lang="en-US" sz="2000" noProof="0" dirty="0" smtClean="0">
                <a:solidFill>
                  <a:schemeClr val="bg1"/>
                </a:solidFill>
              </a:rPr>
              <a:t>Visual encoding</a:t>
            </a:r>
          </a:p>
          <a:p>
            <a:pPr marL="342900" indent="-342900">
              <a:spcBef>
                <a:spcPct val="20000"/>
              </a:spcBef>
              <a:buFont typeface="Arial" pitchFamily="34" charset="0"/>
              <a:buChar char="•"/>
            </a:pPr>
            <a:r>
              <a:rPr kumimoji="0" lang="en-US" sz="2000" b="0" i="0" u="none" strike="noStrike" kern="1200" cap="none" spc="0" normalizeH="0" baseline="0" dirty="0" smtClean="0">
                <a:ln>
                  <a:noFill/>
                </a:ln>
                <a:solidFill>
                  <a:schemeClr val="bg1"/>
                </a:solidFill>
                <a:effectLst/>
                <a:uLnTx/>
                <a:uFillTx/>
                <a:latin typeface="+mn-lt"/>
                <a:ea typeface="+mn-ea"/>
                <a:cs typeface="+mn-cs"/>
              </a:rPr>
              <a:t>Visual</a:t>
            </a:r>
            <a:r>
              <a:rPr kumimoji="0" lang="en-US" sz="2000" b="0" i="0" u="none" strike="noStrike" kern="1200" cap="none" spc="0" normalizeH="0" dirty="0" smtClean="0">
                <a:ln>
                  <a:noFill/>
                </a:ln>
                <a:solidFill>
                  <a:schemeClr val="bg1"/>
                </a:solidFill>
                <a:effectLst/>
                <a:uLnTx/>
                <a:uFillTx/>
                <a:latin typeface="+mn-lt"/>
                <a:ea typeface="+mn-ea"/>
                <a:cs typeface="+mn-cs"/>
              </a:rPr>
              <a:t> metaphor</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grpSp>
        <p:nvGrpSpPr>
          <p:cNvPr id="3" name="Group 2"/>
          <p:cNvGrpSpPr/>
          <p:nvPr/>
        </p:nvGrpSpPr>
        <p:grpSpPr>
          <a:xfrm>
            <a:off x="2505170" y="76199"/>
            <a:ext cx="3819431" cy="4745482"/>
            <a:chOff x="2505170" y="76199"/>
            <a:chExt cx="3819431" cy="4745482"/>
          </a:xfrm>
        </p:grpSpPr>
        <p:cxnSp>
          <p:nvCxnSpPr>
            <p:cNvPr id="16" name="Straight Connector 15"/>
            <p:cNvCxnSpPr/>
            <p:nvPr/>
          </p:nvCxnSpPr>
          <p:spPr>
            <a:xfrm flipH="1" flipV="1">
              <a:off x="5553170" y="685800"/>
              <a:ext cx="771430" cy="129540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5334000" y="3124200"/>
              <a:ext cx="990601" cy="869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05170" y="76199"/>
              <a:ext cx="3048000" cy="3223649"/>
            </a:xfrm>
            <a:prstGeom prst="roundRect">
              <a:avLst/>
            </a:prstGeom>
            <a:solidFill>
              <a:srgbClr val="FFFE5F"/>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2682544" y="295718"/>
              <a:ext cx="30480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solidFill>
                    <a:schemeClr val="accent1">
                      <a:lumMod val="75000"/>
                    </a:schemeClr>
                  </a:solidFill>
                </a:rPr>
                <a:t>Task</a:t>
              </a:r>
            </a:p>
            <a:p>
              <a:pPr>
                <a:buFont typeface="Arial" pitchFamily="34" charset="0"/>
                <a:buNone/>
              </a:pPr>
              <a:r>
                <a:rPr lang="en-US" sz="2800" dirty="0" smtClean="0">
                  <a:solidFill>
                    <a:schemeClr val="accent1">
                      <a:lumMod val="75000"/>
                    </a:schemeClr>
                  </a:solidFill>
                </a:rPr>
                <a:t>Data</a:t>
              </a:r>
            </a:p>
            <a:p>
              <a:r>
                <a:rPr lang="en-US" sz="2000" dirty="0" smtClean="0">
                  <a:solidFill>
                    <a:srgbClr val="0D0D0D"/>
                  </a:solidFill>
                </a:rPr>
                <a:t>Count</a:t>
              </a:r>
            </a:p>
            <a:p>
              <a:r>
                <a:rPr lang="en-US" sz="2000" dirty="0" smtClean="0">
                  <a:solidFill>
                    <a:srgbClr val="0D0D0D"/>
                  </a:solidFill>
                </a:rPr>
                <a:t>Abstract type</a:t>
              </a:r>
            </a:p>
            <a:p>
              <a:pPr>
                <a:buFont typeface="Arial" pitchFamily="34" charset="0"/>
                <a:buNone/>
              </a:pPr>
              <a:r>
                <a:rPr lang="en-US" sz="2000" dirty="0" smtClean="0">
                  <a:solidFill>
                    <a:srgbClr val="0D0D0D"/>
                  </a:solidFill>
                </a:rPr>
                <a:t>	(nominal, ordinal, etc.)</a:t>
              </a:r>
            </a:p>
            <a:p>
              <a:r>
                <a:rPr lang="en-US" sz="2000" dirty="0" smtClean="0">
                  <a:solidFill>
                    <a:srgbClr val="0D0D0D"/>
                  </a:solidFill>
                </a:rPr>
                <a:t>Physical type </a:t>
              </a:r>
            </a:p>
            <a:p>
              <a:pPr>
                <a:buFont typeface="Arial" pitchFamily="34" charset="0"/>
                <a:buNone/>
              </a:pPr>
              <a:r>
                <a:rPr lang="en-US" sz="2000" dirty="0" smtClean="0">
                  <a:solidFill>
                    <a:srgbClr val="0D0D0D"/>
                  </a:solidFill>
                </a:rPr>
                <a:t>	(</a:t>
              </a:r>
              <a:r>
                <a:rPr lang="en-US" sz="2000" dirty="0" err="1" smtClean="0">
                  <a:solidFill>
                    <a:srgbClr val="0D0D0D"/>
                  </a:solidFill>
                </a:rPr>
                <a:t>int</a:t>
              </a:r>
              <a:r>
                <a:rPr lang="en-US" sz="2000" dirty="0" smtClean="0">
                  <a:solidFill>
                    <a:srgbClr val="0D0D0D"/>
                  </a:solidFill>
                </a:rPr>
                <a:t>, float, etc.)</a:t>
              </a:r>
            </a:p>
          </p:txBody>
        </p:sp>
      </p:grpSp>
      <p:grpSp>
        <p:nvGrpSpPr>
          <p:cNvPr id="9" name="Group 8"/>
          <p:cNvGrpSpPr/>
          <p:nvPr/>
        </p:nvGrpSpPr>
        <p:grpSpPr>
          <a:xfrm>
            <a:off x="2577688" y="3703637"/>
            <a:ext cx="3823112" cy="4525963"/>
            <a:chOff x="2577688" y="3703637"/>
            <a:chExt cx="3823112" cy="4525963"/>
          </a:xfrm>
        </p:grpSpPr>
        <p:cxnSp>
          <p:nvCxnSpPr>
            <p:cNvPr id="22" name="Straight Connector 21"/>
            <p:cNvCxnSpPr/>
            <p:nvPr/>
          </p:nvCxnSpPr>
          <p:spPr>
            <a:xfrm flipH="1">
              <a:off x="5527557" y="4953000"/>
              <a:ext cx="873243" cy="898046"/>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577688" y="3703637"/>
              <a:ext cx="3823112" cy="4525963"/>
              <a:chOff x="2577688" y="3703637"/>
              <a:chExt cx="3823112" cy="4525963"/>
            </a:xfrm>
          </p:grpSpPr>
          <p:cxnSp>
            <p:nvCxnSpPr>
              <p:cNvPr id="20" name="Straight Connector 19"/>
              <p:cNvCxnSpPr/>
              <p:nvPr/>
            </p:nvCxnSpPr>
            <p:spPr>
              <a:xfrm flipH="1">
                <a:off x="5527557" y="3703637"/>
                <a:ext cx="873243" cy="625578"/>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577688" y="4114800"/>
                <a:ext cx="3048000" cy="1824924"/>
              </a:xfrm>
              <a:prstGeom prst="roundRect">
                <a:avLst/>
              </a:prstGeom>
              <a:solidFill>
                <a:srgbClr val="B3FE6D"/>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2895600" y="3703637"/>
                <a:ext cx="34290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lang="en-US" sz="2000" dirty="0" smtClean="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accent1">
                        <a:lumMod val="75000"/>
                      </a:schemeClr>
                    </a:solidFill>
                    <a:effectLst/>
                    <a:uLnTx/>
                    <a:uFillTx/>
                    <a:latin typeface="+mn-lt"/>
                    <a:ea typeface="+mn-ea"/>
                    <a:cs typeface="+mn-cs"/>
                  </a:rPr>
                  <a:t>Mark/Image</a:t>
                </a:r>
              </a:p>
              <a:p>
                <a:pPr marL="342900" indent="-342900">
                  <a:spcBef>
                    <a:spcPct val="20000"/>
                  </a:spcBef>
                  <a:buFont typeface="Arial" pitchFamily="34" charset="0"/>
                  <a:buChar char="•"/>
                </a:pPr>
                <a:r>
                  <a:rPr lang="en-US" sz="2000" noProof="0" dirty="0" smtClean="0"/>
                  <a:t>Count</a:t>
                </a:r>
              </a:p>
              <a:p>
                <a:pPr marL="342900" indent="-342900">
                  <a:spcBef>
                    <a:spcPct val="20000"/>
                  </a:spcBef>
                  <a:buFont typeface="Arial" pitchFamily="34" charset="0"/>
                  <a:buChar char="•"/>
                </a:pPr>
                <a:r>
                  <a:rPr lang="en-US" sz="2000" noProof="0" dirty="0" smtClean="0"/>
                  <a:t>Visual channel</a:t>
                </a:r>
              </a:p>
              <a:p>
                <a:pPr marL="342900" indent="-342900">
                  <a:spcBef>
                    <a:spcPct val="20000"/>
                  </a:spcBef>
                  <a:buFont typeface="Arial" pitchFamily="34" charset="0"/>
                  <a:buChar char="•"/>
                </a:pPr>
                <a:r>
                  <a:rPr kumimoji="0" lang="en-US" sz="2000" b="0" i="0" u="none" strike="noStrike" kern="1200" cap="none" spc="0" normalizeH="0" baseline="0" dirty="0" smtClean="0">
                    <a:ln>
                      <a:noFill/>
                    </a:ln>
                    <a:effectLst/>
                    <a:uLnTx/>
                    <a:uFillTx/>
                    <a:latin typeface="+mn-lt"/>
                    <a:ea typeface="+mn-ea"/>
                    <a:cs typeface="+mn-cs"/>
                  </a:rPr>
                  <a:t>Retinal</a:t>
                </a:r>
                <a:r>
                  <a:rPr kumimoji="0" lang="en-US" sz="2000" b="0" i="0" u="none" strike="noStrike" kern="1200" cap="none" spc="0" normalizeH="0" dirty="0" smtClean="0">
                    <a:ln>
                      <a:noFill/>
                    </a:ln>
                    <a:effectLst/>
                    <a:uLnTx/>
                    <a:uFillTx/>
                    <a:latin typeface="+mn-lt"/>
                    <a:ea typeface="+mn-ea"/>
                    <a:cs typeface="+mn-cs"/>
                  </a:rPr>
                  <a:t> Variables</a:t>
                </a:r>
                <a:endParaRPr kumimoji="0" lang="en-US" sz="2000" b="0" i="0" u="none" strike="noStrike" kern="1200" cap="none" spc="0" normalizeH="0" baseline="0" noProof="0" dirty="0" smtClean="0">
                  <a:ln>
                    <a:noFill/>
                  </a:ln>
                  <a:effectLst/>
                  <a:uLnTx/>
                  <a:uFillTx/>
                  <a:latin typeface="+mn-lt"/>
                  <a:ea typeface="+mn-ea"/>
                  <a:cs typeface="+mn-cs"/>
                </a:endParaRPr>
              </a:p>
            </p:txBody>
          </p:sp>
        </p:grpSp>
      </p:grpSp>
    </p:spTree>
    <p:extLst>
      <p:ext uri="{BB962C8B-B14F-4D97-AF65-F5344CB8AC3E}">
        <p14:creationId xmlns:p14="http://schemas.microsoft.com/office/powerpoint/2010/main" val="122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a mark?</a:t>
            </a:r>
            <a:endParaRPr lang="en-US" dirty="0"/>
          </a:p>
        </p:txBody>
      </p:sp>
      <p:sp>
        <p:nvSpPr>
          <p:cNvPr id="5" name="Oval 4"/>
          <p:cNvSpPr/>
          <p:nvPr/>
        </p:nvSpPr>
        <p:spPr>
          <a:xfrm>
            <a:off x="3810000" y="2362200"/>
            <a:ext cx="1066800" cy="1066800"/>
          </a:xfrm>
          <a:prstGeom prst="ellipse">
            <a:avLst/>
          </a:prstGeom>
          <a:solidFill>
            <a:schemeClr val="accent2">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p:cNvSpPr/>
          <p:nvPr/>
        </p:nvSpPr>
        <p:spPr>
          <a:xfrm>
            <a:off x="6629400" y="3088340"/>
            <a:ext cx="533400" cy="58189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Freeform 6"/>
          <p:cNvSpPr/>
          <p:nvPr/>
        </p:nvSpPr>
        <p:spPr>
          <a:xfrm>
            <a:off x="4907616" y="4666129"/>
            <a:ext cx="1493184" cy="1008530"/>
          </a:xfrm>
          <a:custGeom>
            <a:avLst/>
            <a:gdLst>
              <a:gd name="connsiteX0" fmla="*/ 1049431 w 1493184"/>
              <a:gd name="connsiteY0" fmla="*/ 0 h 1008530"/>
              <a:gd name="connsiteX1" fmla="*/ 1049431 w 1493184"/>
              <a:gd name="connsiteY1" fmla="*/ 0 h 1008530"/>
              <a:gd name="connsiteX2" fmla="*/ 928408 w 1493184"/>
              <a:gd name="connsiteY2" fmla="*/ 13447 h 1008530"/>
              <a:gd name="connsiteX3" fmla="*/ 753596 w 1493184"/>
              <a:gd name="connsiteY3" fmla="*/ 53789 h 1008530"/>
              <a:gd name="connsiteX4" fmla="*/ 605678 w 1493184"/>
              <a:gd name="connsiteY4" fmla="*/ 67236 h 1008530"/>
              <a:gd name="connsiteX5" fmla="*/ 471208 w 1493184"/>
              <a:gd name="connsiteY5" fmla="*/ 94130 h 1008530"/>
              <a:gd name="connsiteX6" fmla="*/ 403972 w 1493184"/>
              <a:gd name="connsiteY6" fmla="*/ 107577 h 1008530"/>
              <a:gd name="connsiteX7" fmla="*/ 175372 w 1493184"/>
              <a:gd name="connsiteY7" fmla="*/ 174812 h 1008530"/>
              <a:gd name="connsiteX8" fmla="*/ 108137 w 1493184"/>
              <a:gd name="connsiteY8" fmla="*/ 215153 h 1008530"/>
              <a:gd name="connsiteX9" fmla="*/ 27455 w 1493184"/>
              <a:gd name="connsiteY9" fmla="*/ 268942 h 1008530"/>
              <a:gd name="connsiteX10" fmla="*/ 14008 w 1493184"/>
              <a:gd name="connsiteY10" fmla="*/ 430306 h 1008530"/>
              <a:gd name="connsiteX11" fmla="*/ 27455 w 1493184"/>
              <a:gd name="connsiteY11" fmla="*/ 457200 h 1008530"/>
              <a:gd name="connsiteX12" fmla="*/ 161925 w 1493184"/>
              <a:gd name="connsiteY12" fmla="*/ 766483 h 1008530"/>
              <a:gd name="connsiteX13" fmla="*/ 296396 w 1493184"/>
              <a:gd name="connsiteY13" fmla="*/ 874059 h 1008530"/>
              <a:gd name="connsiteX14" fmla="*/ 350184 w 1493184"/>
              <a:gd name="connsiteY14" fmla="*/ 900953 h 1008530"/>
              <a:gd name="connsiteX15" fmla="*/ 861172 w 1493184"/>
              <a:gd name="connsiteY15" fmla="*/ 1008530 h 1008530"/>
              <a:gd name="connsiteX16" fmla="*/ 1116666 w 1493184"/>
              <a:gd name="connsiteY16" fmla="*/ 981636 h 1008530"/>
              <a:gd name="connsiteX17" fmla="*/ 1183902 w 1493184"/>
              <a:gd name="connsiteY17" fmla="*/ 941295 h 1008530"/>
              <a:gd name="connsiteX18" fmla="*/ 1237690 w 1493184"/>
              <a:gd name="connsiteY18" fmla="*/ 874059 h 1008530"/>
              <a:gd name="connsiteX19" fmla="*/ 1278031 w 1493184"/>
              <a:gd name="connsiteY19" fmla="*/ 833718 h 1008530"/>
              <a:gd name="connsiteX20" fmla="*/ 1318372 w 1493184"/>
              <a:gd name="connsiteY20" fmla="*/ 779930 h 1008530"/>
              <a:gd name="connsiteX21" fmla="*/ 1493184 w 1493184"/>
              <a:gd name="connsiteY21" fmla="*/ 537883 h 1008530"/>
              <a:gd name="connsiteX22" fmla="*/ 1452843 w 1493184"/>
              <a:gd name="connsiteY22" fmla="*/ 336177 h 1008530"/>
              <a:gd name="connsiteX23" fmla="*/ 1412502 w 1493184"/>
              <a:gd name="connsiteY23" fmla="*/ 255495 h 1008530"/>
              <a:gd name="connsiteX24" fmla="*/ 1358713 w 1493184"/>
              <a:gd name="connsiteY24" fmla="*/ 161365 h 1008530"/>
              <a:gd name="connsiteX25" fmla="*/ 968749 w 1493184"/>
              <a:gd name="connsiteY25" fmla="*/ 0 h 1008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3184" h="1008530">
                <a:moveTo>
                  <a:pt x="1049431" y="0"/>
                </a:moveTo>
                <a:lnTo>
                  <a:pt x="1049431" y="0"/>
                </a:lnTo>
                <a:cubicBezTo>
                  <a:pt x="1009090" y="4482"/>
                  <a:pt x="968380" y="6393"/>
                  <a:pt x="928408" y="13447"/>
                </a:cubicBezTo>
                <a:cubicBezTo>
                  <a:pt x="857144" y="26023"/>
                  <a:pt x="820912" y="45375"/>
                  <a:pt x="753596" y="53789"/>
                </a:cubicBezTo>
                <a:cubicBezTo>
                  <a:pt x="704469" y="59930"/>
                  <a:pt x="654848" y="61451"/>
                  <a:pt x="605678" y="67236"/>
                </a:cubicBezTo>
                <a:cubicBezTo>
                  <a:pt x="521686" y="77117"/>
                  <a:pt x="541334" y="78547"/>
                  <a:pt x="471208" y="94130"/>
                </a:cubicBezTo>
                <a:cubicBezTo>
                  <a:pt x="448896" y="99088"/>
                  <a:pt x="426220" y="102342"/>
                  <a:pt x="403972" y="107577"/>
                </a:cubicBezTo>
                <a:cubicBezTo>
                  <a:pt x="332470" y="124401"/>
                  <a:pt x="244767" y="140115"/>
                  <a:pt x="175372" y="174812"/>
                </a:cubicBezTo>
                <a:cubicBezTo>
                  <a:pt x="151995" y="186500"/>
                  <a:pt x="130187" y="201121"/>
                  <a:pt x="108137" y="215153"/>
                </a:cubicBezTo>
                <a:cubicBezTo>
                  <a:pt x="80868" y="232506"/>
                  <a:pt x="27455" y="268942"/>
                  <a:pt x="27455" y="268942"/>
                </a:cubicBezTo>
                <a:cubicBezTo>
                  <a:pt x="-2683" y="359353"/>
                  <a:pt x="-9274" y="337180"/>
                  <a:pt x="14008" y="430306"/>
                </a:cubicBezTo>
                <a:cubicBezTo>
                  <a:pt x="16439" y="440030"/>
                  <a:pt x="22973" y="448235"/>
                  <a:pt x="27455" y="457200"/>
                </a:cubicBezTo>
                <a:lnTo>
                  <a:pt x="161925" y="766483"/>
                </a:lnTo>
                <a:cubicBezTo>
                  <a:pt x="204631" y="803088"/>
                  <a:pt x="246580" y="845593"/>
                  <a:pt x="296396" y="874059"/>
                </a:cubicBezTo>
                <a:cubicBezTo>
                  <a:pt x="313800" y="884004"/>
                  <a:pt x="350184" y="900953"/>
                  <a:pt x="350184" y="900953"/>
                </a:cubicBezTo>
                <a:lnTo>
                  <a:pt x="861172" y="1008530"/>
                </a:lnTo>
                <a:cubicBezTo>
                  <a:pt x="864155" y="1008259"/>
                  <a:pt x="1092023" y="989219"/>
                  <a:pt x="1116666" y="981636"/>
                </a:cubicBezTo>
                <a:cubicBezTo>
                  <a:pt x="1141647" y="973950"/>
                  <a:pt x="1161490" y="954742"/>
                  <a:pt x="1183902" y="941295"/>
                </a:cubicBezTo>
                <a:cubicBezTo>
                  <a:pt x="1201831" y="918883"/>
                  <a:pt x="1218790" y="895659"/>
                  <a:pt x="1237690" y="874059"/>
                </a:cubicBezTo>
                <a:cubicBezTo>
                  <a:pt x="1250213" y="859747"/>
                  <a:pt x="1265655" y="848157"/>
                  <a:pt x="1278031" y="833718"/>
                </a:cubicBezTo>
                <a:cubicBezTo>
                  <a:pt x="1292616" y="816702"/>
                  <a:pt x="1318372" y="779930"/>
                  <a:pt x="1318372" y="779930"/>
                </a:cubicBezTo>
                <a:lnTo>
                  <a:pt x="1493184" y="537883"/>
                </a:lnTo>
                <a:cubicBezTo>
                  <a:pt x="1465230" y="286292"/>
                  <a:pt x="1500518" y="526878"/>
                  <a:pt x="1452843" y="336177"/>
                </a:cubicBezTo>
                <a:cubicBezTo>
                  <a:pt x="1436321" y="270090"/>
                  <a:pt x="1452464" y="295457"/>
                  <a:pt x="1412502" y="255495"/>
                </a:cubicBezTo>
                <a:lnTo>
                  <a:pt x="1358713" y="161365"/>
                </a:lnTo>
                <a:lnTo>
                  <a:pt x="968749" y="0"/>
                </a:lnTo>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667000" y="3429000"/>
            <a:ext cx="914400" cy="1447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5-Point Star 9"/>
          <p:cNvSpPr/>
          <p:nvPr/>
        </p:nvSpPr>
        <p:spPr>
          <a:xfrm>
            <a:off x="6248400" y="1295400"/>
            <a:ext cx="1066800" cy="1066800"/>
          </a:xfrm>
          <a:prstGeom prst="star5">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Up-Down Arrow 10"/>
          <p:cNvSpPr/>
          <p:nvPr/>
        </p:nvSpPr>
        <p:spPr>
          <a:xfrm>
            <a:off x="914400" y="2819400"/>
            <a:ext cx="838200" cy="1143000"/>
          </a:xfrm>
          <a:prstGeom prst="upDown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04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menu for today</a:t>
            </a:r>
            <a:endParaRPr lang="en-US" dirty="0"/>
          </a:p>
        </p:txBody>
      </p:sp>
      <p:sp>
        <p:nvSpPr>
          <p:cNvPr id="3" name="Content Placeholder 2"/>
          <p:cNvSpPr>
            <a:spLocks noGrp="1"/>
          </p:cNvSpPr>
          <p:nvPr>
            <p:ph idx="1"/>
          </p:nvPr>
        </p:nvSpPr>
        <p:spPr/>
        <p:txBody>
          <a:bodyPr/>
          <a:lstStyle/>
          <a:p>
            <a:r>
              <a:rPr lang="en-US" dirty="0" smtClean="0"/>
              <a:t>Lecture</a:t>
            </a:r>
          </a:p>
          <a:p>
            <a:pPr lvl="1"/>
            <a:r>
              <a:rPr lang="en-US" dirty="0" smtClean="0"/>
              <a:t>Expansion on data types + encoding</a:t>
            </a:r>
          </a:p>
          <a:p>
            <a:pPr lvl="1"/>
            <a:r>
              <a:rPr lang="en-US" dirty="0" smtClean="0"/>
              <a:t>Expressiveness and Effectiveness</a:t>
            </a:r>
          </a:p>
          <a:p>
            <a:r>
              <a:rPr lang="en-US" dirty="0" smtClean="0"/>
              <a:t>Discussion this week: </a:t>
            </a:r>
            <a:r>
              <a:rPr lang="en-US" dirty="0" err="1" smtClean="0"/>
              <a:t>Javascript</a:t>
            </a:r>
            <a:endParaRPr lang="en-US" dirty="0"/>
          </a:p>
        </p:txBody>
      </p:sp>
    </p:spTree>
    <p:extLst>
      <p:ext uri="{BB962C8B-B14F-4D97-AF65-F5344CB8AC3E}">
        <p14:creationId xmlns:p14="http://schemas.microsoft.com/office/powerpoint/2010/main" val="2062644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marks represent?</a:t>
            </a:r>
            <a:endParaRPr lang="en-US" dirty="0"/>
          </a:p>
        </p:txBody>
      </p:sp>
      <p:sp>
        <p:nvSpPr>
          <p:cNvPr id="3" name="Content Placeholder 2"/>
          <p:cNvSpPr>
            <a:spLocks noGrp="1"/>
          </p:cNvSpPr>
          <p:nvPr>
            <p:ph idx="1"/>
          </p:nvPr>
        </p:nvSpPr>
        <p:spPr/>
        <p:txBody>
          <a:bodyPr>
            <a:normAutofit/>
          </a:bodyPr>
          <a:lstStyle/>
          <a:p>
            <a:r>
              <a:rPr lang="en-US" dirty="0" smtClean="0"/>
              <a:t>Entities</a:t>
            </a:r>
          </a:p>
          <a:p>
            <a:pPr lvl="1"/>
            <a:r>
              <a:rPr lang="en-US" dirty="0" smtClean="0"/>
              <a:t>“things”</a:t>
            </a:r>
          </a:p>
          <a:p>
            <a:pPr lvl="2"/>
            <a:r>
              <a:rPr lang="en-US" dirty="0" smtClean="0"/>
              <a:t>Alice and Bob, Males/Females, etc.</a:t>
            </a:r>
          </a:p>
          <a:p>
            <a:pPr lvl="1"/>
            <a:r>
              <a:rPr lang="en-US" dirty="0" smtClean="0"/>
              <a:t>“properties of things”</a:t>
            </a:r>
          </a:p>
          <a:p>
            <a:pPr lvl="2"/>
            <a:r>
              <a:rPr lang="en-US" dirty="0" smtClean="0"/>
              <a:t>Height of Alice and Bob</a:t>
            </a:r>
          </a:p>
          <a:p>
            <a:r>
              <a:rPr lang="en-US" dirty="0" smtClean="0"/>
              <a:t>Relationships</a:t>
            </a:r>
          </a:p>
          <a:p>
            <a:pPr lvl="1"/>
            <a:r>
              <a:rPr lang="en-US" dirty="0" smtClean="0"/>
              <a:t>Is a friend, is a parent, is in the same club, is after, etc.</a:t>
            </a:r>
          </a:p>
          <a:p>
            <a:endParaRPr lang="en-US" dirty="0" smtClean="0"/>
          </a:p>
        </p:txBody>
      </p:sp>
    </p:spTree>
    <p:extLst>
      <p:ext uri="{BB962C8B-B14F-4D97-AF65-F5344CB8AC3E}">
        <p14:creationId xmlns:p14="http://schemas.microsoft.com/office/powerpoint/2010/main" val="853820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Tableau Speak: Measures </a:t>
            </a:r>
            <a:r>
              <a:rPr lang="en-US" sz="3600" dirty="0">
                <a:sym typeface="Wingdings" panose="05000000000000000000" pitchFamily="2" charset="2"/>
              </a:rPr>
              <a:t>&amp;</a:t>
            </a:r>
            <a:r>
              <a:rPr lang="en-US" sz="3600" dirty="0" smtClean="0">
                <a:sym typeface="Wingdings" panose="05000000000000000000" pitchFamily="2" charset="2"/>
              </a:rPr>
              <a:t> </a:t>
            </a:r>
            <a:r>
              <a:rPr lang="en-US" sz="3600" dirty="0">
                <a:sym typeface="Wingdings" panose="05000000000000000000" pitchFamily="2" charset="2"/>
              </a:rPr>
              <a:t>Dimensions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Dimensions </a:t>
            </a:r>
            <a:endParaRPr lang="en-US" dirty="0" smtClean="0"/>
          </a:p>
          <a:p>
            <a:pPr lvl="1"/>
            <a:r>
              <a:rPr lang="en-US" dirty="0" smtClean="0"/>
              <a:t>Are </a:t>
            </a:r>
            <a:r>
              <a:rPr lang="en-US" dirty="0"/>
              <a:t>the “countable” </a:t>
            </a:r>
            <a:r>
              <a:rPr lang="en-US" dirty="0" smtClean="0"/>
              <a:t>things</a:t>
            </a:r>
          </a:p>
          <a:p>
            <a:pPr lvl="1"/>
            <a:r>
              <a:rPr lang="en-US" dirty="0" smtClean="0"/>
              <a:t>Are the “nameable” things (Bob, Alice, Everyone in SI649, the friendship between Alice and Bob)</a:t>
            </a:r>
          </a:p>
          <a:p>
            <a:pPr lvl="1"/>
            <a:r>
              <a:rPr lang="en-US" dirty="0" smtClean="0"/>
              <a:t>Marks: blobs representing things</a:t>
            </a:r>
          </a:p>
          <a:p>
            <a:r>
              <a:rPr lang="en-US" dirty="0" smtClean="0"/>
              <a:t>Measures are properties of the things</a:t>
            </a:r>
          </a:p>
          <a:p>
            <a:pPr lvl="1"/>
            <a:r>
              <a:rPr lang="en-US" dirty="0" smtClean="0"/>
              <a:t>Usually numerical</a:t>
            </a:r>
          </a:p>
          <a:p>
            <a:pPr lvl="1"/>
            <a:r>
              <a:rPr lang="en-US" dirty="0" smtClean="0"/>
              <a:t>Bob’s height, Alice’s GPA, the strength of the relationship between Alice and Bob</a:t>
            </a:r>
          </a:p>
          <a:p>
            <a:pPr lvl="1"/>
            <a:r>
              <a:rPr lang="en-US" dirty="0" smtClean="0"/>
              <a:t>Visual representation: colors, sizes, etc.</a:t>
            </a:r>
          </a:p>
        </p:txBody>
      </p:sp>
    </p:spTree>
    <p:extLst>
      <p:ext uri="{BB962C8B-B14F-4D97-AF65-F5344CB8AC3E}">
        <p14:creationId xmlns:p14="http://schemas.microsoft.com/office/powerpoint/2010/main" val="139472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Tableau Speak: </a:t>
            </a:r>
            <a:r>
              <a:rPr lang="en-US" sz="3600" dirty="0"/>
              <a:t>Measures </a:t>
            </a:r>
            <a:r>
              <a:rPr lang="en-US" sz="3600" dirty="0">
                <a:sym typeface="Wingdings" panose="05000000000000000000" pitchFamily="2" charset="2"/>
              </a:rPr>
              <a:t> </a:t>
            </a:r>
            <a:r>
              <a:rPr lang="en-US" sz="3600" dirty="0" smtClean="0">
                <a:sym typeface="Wingdings" panose="05000000000000000000" pitchFamily="2" charset="2"/>
              </a:rPr>
              <a:t>Dimensions</a:t>
            </a:r>
            <a:endParaRPr lang="en-US" sz="3600" dirty="0"/>
          </a:p>
        </p:txBody>
      </p:sp>
      <p:sp>
        <p:nvSpPr>
          <p:cNvPr id="3" name="Content Placeholder 2"/>
          <p:cNvSpPr>
            <a:spLocks noGrp="1"/>
          </p:cNvSpPr>
          <p:nvPr>
            <p:ph idx="1"/>
          </p:nvPr>
        </p:nvSpPr>
        <p:spPr/>
        <p:txBody>
          <a:bodyPr>
            <a:normAutofit/>
          </a:bodyPr>
          <a:lstStyle/>
          <a:p>
            <a:r>
              <a:rPr lang="en-US" dirty="0" smtClean="0"/>
              <a:t>Can transform measures to dimensions</a:t>
            </a:r>
          </a:p>
          <a:p>
            <a:r>
              <a:rPr lang="en-US" dirty="0" smtClean="0"/>
              <a:t>Example:</a:t>
            </a:r>
          </a:p>
          <a:p>
            <a:pPr lvl="1"/>
            <a:r>
              <a:rPr lang="en-US" dirty="0" smtClean="0"/>
              <a:t>Alice &amp; Jane have a 4.0 GPA, Bob has a 3.0 </a:t>
            </a:r>
          </a:p>
          <a:p>
            <a:pPr lvl="2"/>
            <a:r>
              <a:rPr lang="en-US" dirty="0" smtClean="0"/>
              <a:t>Names are dimensions, GPA is measure</a:t>
            </a:r>
          </a:p>
          <a:p>
            <a:pPr lvl="2"/>
            <a:endParaRPr lang="en-US" dirty="0"/>
          </a:p>
          <a:p>
            <a:pPr lvl="2"/>
            <a:endParaRPr lang="en-US" dirty="0" smtClean="0"/>
          </a:p>
          <a:p>
            <a:pPr lvl="2"/>
            <a:endParaRPr lang="en-US" dirty="0"/>
          </a:p>
          <a:p>
            <a:pPr lvl="2"/>
            <a:endParaRPr lang="en-US" dirty="0" smtClean="0"/>
          </a:p>
          <a:p>
            <a:pPr lvl="2"/>
            <a:r>
              <a:rPr lang="en-US" dirty="0" smtClean="0"/>
              <a:t>Make GPA dimension</a:t>
            </a:r>
          </a:p>
        </p:txBody>
      </p:sp>
      <p:grpSp>
        <p:nvGrpSpPr>
          <p:cNvPr id="23" name="Group 22"/>
          <p:cNvGrpSpPr/>
          <p:nvPr/>
        </p:nvGrpSpPr>
        <p:grpSpPr>
          <a:xfrm>
            <a:off x="2084070" y="3828334"/>
            <a:ext cx="4495800" cy="1489968"/>
            <a:chOff x="2084070" y="3828334"/>
            <a:chExt cx="4495800" cy="1489968"/>
          </a:xfrm>
        </p:grpSpPr>
        <p:cxnSp>
          <p:nvCxnSpPr>
            <p:cNvPr id="5" name="Straight Connector 4"/>
            <p:cNvCxnSpPr/>
            <p:nvPr/>
          </p:nvCxnSpPr>
          <p:spPr>
            <a:xfrm>
              <a:off x="2084070" y="4925296"/>
              <a:ext cx="4495800" cy="0"/>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35827" y="4376815"/>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35827" y="3828334"/>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33800" y="436205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24194" y="4948970"/>
              <a:ext cx="476412" cy="369332"/>
            </a:xfrm>
            <a:prstGeom prst="rect">
              <a:avLst/>
            </a:prstGeom>
            <a:noFill/>
          </p:spPr>
          <p:txBody>
            <a:bodyPr wrap="none" rtlCol="0">
              <a:spAutoFit/>
            </a:bodyPr>
            <a:lstStyle/>
            <a:p>
              <a:r>
                <a:rPr lang="en-US" dirty="0" smtClean="0">
                  <a:solidFill>
                    <a:schemeClr val="accent6">
                      <a:lumMod val="40000"/>
                      <a:lumOff val="60000"/>
                    </a:schemeClr>
                  </a:solidFill>
                </a:rPr>
                <a:t>3.0</a:t>
              </a:r>
              <a:endParaRPr lang="en-US" dirty="0">
                <a:solidFill>
                  <a:schemeClr val="accent6">
                    <a:lumMod val="40000"/>
                    <a:lumOff val="60000"/>
                  </a:schemeClr>
                </a:solidFill>
              </a:endParaRPr>
            </a:p>
          </p:txBody>
        </p:sp>
        <p:sp>
          <p:nvSpPr>
            <p:cNvPr id="12" name="TextBox 11"/>
            <p:cNvSpPr txBox="1"/>
            <p:nvPr/>
          </p:nvSpPr>
          <p:spPr>
            <a:xfrm>
              <a:off x="5026221" y="4948970"/>
              <a:ext cx="476412" cy="369332"/>
            </a:xfrm>
            <a:prstGeom prst="rect">
              <a:avLst/>
            </a:prstGeom>
            <a:noFill/>
          </p:spPr>
          <p:txBody>
            <a:bodyPr wrap="none" rtlCol="0">
              <a:spAutoFit/>
            </a:bodyPr>
            <a:lstStyle/>
            <a:p>
              <a:r>
                <a:rPr lang="en-US" dirty="0" smtClean="0">
                  <a:solidFill>
                    <a:schemeClr val="accent6">
                      <a:lumMod val="40000"/>
                      <a:lumOff val="60000"/>
                    </a:schemeClr>
                  </a:solidFill>
                </a:rPr>
                <a:t>4.0</a:t>
              </a:r>
              <a:endParaRPr lang="en-US" dirty="0">
                <a:solidFill>
                  <a:schemeClr val="accent6">
                    <a:lumMod val="40000"/>
                    <a:lumOff val="60000"/>
                  </a:schemeClr>
                </a:solidFill>
              </a:endParaRPr>
            </a:p>
          </p:txBody>
        </p:sp>
        <p:sp>
          <p:nvSpPr>
            <p:cNvPr id="14" name="TextBox 13"/>
            <p:cNvSpPr txBox="1"/>
            <p:nvPr/>
          </p:nvSpPr>
          <p:spPr>
            <a:xfrm>
              <a:off x="5524915" y="3829148"/>
              <a:ext cx="606256" cy="369332"/>
            </a:xfrm>
            <a:prstGeom prst="rect">
              <a:avLst/>
            </a:prstGeom>
            <a:noFill/>
          </p:spPr>
          <p:txBody>
            <a:bodyPr wrap="none" rtlCol="0">
              <a:spAutoFit/>
            </a:bodyPr>
            <a:lstStyle/>
            <a:p>
              <a:r>
                <a:rPr lang="en-US" dirty="0" smtClean="0">
                  <a:solidFill>
                    <a:schemeClr val="accent6">
                      <a:lumMod val="40000"/>
                      <a:lumOff val="60000"/>
                    </a:schemeClr>
                  </a:solidFill>
                </a:rPr>
                <a:t>Jane</a:t>
              </a:r>
              <a:endParaRPr lang="en-US" dirty="0">
                <a:solidFill>
                  <a:schemeClr val="accent6">
                    <a:lumMod val="40000"/>
                    <a:lumOff val="60000"/>
                  </a:schemeClr>
                </a:solidFill>
              </a:endParaRPr>
            </a:p>
          </p:txBody>
        </p:sp>
        <p:sp>
          <p:nvSpPr>
            <p:cNvPr id="15" name="TextBox 14"/>
            <p:cNvSpPr txBox="1"/>
            <p:nvPr/>
          </p:nvSpPr>
          <p:spPr>
            <a:xfrm>
              <a:off x="5533416" y="4427964"/>
              <a:ext cx="636713" cy="369332"/>
            </a:xfrm>
            <a:prstGeom prst="rect">
              <a:avLst/>
            </a:prstGeom>
            <a:noFill/>
          </p:spPr>
          <p:txBody>
            <a:bodyPr wrap="none" rtlCol="0">
              <a:spAutoFit/>
            </a:bodyPr>
            <a:lstStyle/>
            <a:p>
              <a:r>
                <a:rPr lang="en-US" dirty="0" smtClean="0">
                  <a:solidFill>
                    <a:schemeClr val="accent6">
                      <a:lumMod val="40000"/>
                      <a:lumOff val="60000"/>
                    </a:schemeClr>
                  </a:solidFill>
                </a:rPr>
                <a:t>Alice</a:t>
              </a:r>
              <a:endParaRPr lang="en-US" dirty="0">
                <a:solidFill>
                  <a:schemeClr val="accent6">
                    <a:lumMod val="40000"/>
                    <a:lumOff val="60000"/>
                  </a:schemeClr>
                </a:solidFill>
              </a:endParaRPr>
            </a:p>
          </p:txBody>
        </p:sp>
        <p:sp>
          <p:nvSpPr>
            <p:cNvPr id="17" name="TextBox 16"/>
            <p:cNvSpPr txBox="1"/>
            <p:nvPr/>
          </p:nvSpPr>
          <p:spPr>
            <a:xfrm>
              <a:off x="3112620" y="4427964"/>
              <a:ext cx="553357" cy="369332"/>
            </a:xfrm>
            <a:prstGeom prst="rect">
              <a:avLst/>
            </a:prstGeom>
            <a:noFill/>
          </p:spPr>
          <p:txBody>
            <a:bodyPr wrap="none" rtlCol="0">
              <a:spAutoFit/>
            </a:bodyPr>
            <a:lstStyle/>
            <a:p>
              <a:r>
                <a:rPr lang="en-US" dirty="0" smtClean="0">
                  <a:solidFill>
                    <a:schemeClr val="accent6">
                      <a:lumMod val="40000"/>
                      <a:lumOff val="60000"/>
                    </a:schemeClr>
                  </a:solidFill>
                </a:rPr>
                <a:t>Bob</a:t>
              </a:r>
              <a:endParaRPr lang="en-US" dirty="0">
                <a:solidFill>
                  <a:schemeClr val="accent6">
                    <a:lumMod val="40000"/>
                    <a:lumOff val="60000"/>
                  </a:schemeClr>
                </a:solidFill>
              </a:endParaRPr>
            </a:p>
          </p:txBody>
        </p:sp>
      </p:grpSp>
      <p:grpSp>
        <p:nvGrpSpPr>
          <p:cNvPr id="24" name="Group 23"/>
          <p:cNvGrpSpPr/>
          <p:nvPr/>
        </p:nvGrpSpPr>
        <p:grpSpPr>
          <a:xfrm>
            <a:off x="1905000" y="5987614"/>
            <a:ext cx="2042160" cy="717986"/>
            <a:chOff x="1905000" y="5987614"/>
            <a:chExt cx="2042160" cy="717986"/>
          </a:xfrm>
        </p:grpSpPr>
        <p:sp>
          <p:nvSpPr>
            <p:cNvPr id="18" name="Oval 17"/>
            <p:cNvSpPr/>
            <p:nvPr/>
          </p:nvSpPr>
          <p:spPr>
            <a:xfrm>
              <a:off x="1905000" y="6019800"/>
              <a:ext cx="685800" cy="685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261360" y="5987614"/>
              <a:ext cx="685800" cy="685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38157" y="6149836"/>
              <a:ext cx="476412" cy="369332"/>
            </a:xfrm>
            <a:prstGeom prst="rect">
              <a:avLst/>
            </a:prstGeom>
            <a:noFill/>
          </p:spPr>
          <p:txBody>
            <a:bodyPr wrap="none" rtlCol="0">
              <a:spAutoFit/>
            </a:bodyPr>
            <a:lstStyle/>
            <a:p>
              <a:r>
                <a:rPr lang="en-US" dirty="0" smtClean="0">
                  <a:solidFill>
                    <a:schemeClr val="accent6">
                      <a:lumMod val="40000"/>
                      <a:lumOff val="60000"/>
                    </a:schemeClr>
                  </a:solidFill>
                </a:rPr>
                <a:t>3.0</a:t>
              </a:r>
              <a:endParaRPr lang="en-US" dirty="0">
                <a:solidFill>
                  <a:schemeClr val="accent6">
                    <a:lumMod val="40000"/>
                    <a:lumOff val="60000"/>
                  </a:schemeClr>
                </a:solidFill>
              </a:endParaRPr>
            </a:p>
          </p:txBody>
        </p:sp>
        <p:sp>
          <p:nvSpPr>
            <p:cNvPr id="21" name="TextBox 20"/>
            <p:cNvSpPr txBox="1"/>
            <p:nvPr/>
          </p:nvSpPr>
          <p:spPr>
            <a:xfrm>
              <a:off x="3366054" y="6149836"/>
              <a:ext cx="476412" cy="369332"/>
            </a:xfrm>
            <a:prstGeom prst="rect">
              <a:avLst/>
            </a:prstGeom>
            <a:noFill/>
          </p:spPr>
          <p:txBody>
            <a:bodyPr wrap="none" rtlCol="0">
              <a:spAutoFit/>
            </a:bodyPr>
            <a:lstStyle/>
            <a:p>
              <a:r>
                <a:rPr lang="en-US" dirty="0" smtClean="0">
                  <a:solidFill>
                    <a:schemeClr val="accent6">
                      <a:lumMod val="40000"/>
                      <a:lumOff val="60000"/>
                    </a:schemeClr>
                  </a:solidFill>
                </a:rPr>
                <a:t>4.0</a:t>
              </a:r>
              <a:endParaRPr lang="en-US" dirty="0">
                <a:solidFill>
                  <a:schemeClr val="accent6">
                    <a:lumMod val="40000"/>
                    <a:lumOff val="60000"/>
                  </a:schemeClr>
                </a:solidFill>
              </a:endParaRPr>
            </a:p>
          </p:txBody>
        </p:sp>
      </p:grpSp>
      <p:sp>
        <p:nvSpPr>
          <p:cNvPr id="22" name="TextBox 21"/>
          <p:cNvSpPr txBox="1"/>
          <p:nvPr/>
        </p:nvSpPr>
        <p:spPr>
          <a:xfrm>
            <a:off x="4153683" y="6107133"/>
            <a:ext cx="1497526" cy="369332"/>
          </a:xfrm>
          <a:prstGeom prst="rect">
            <a:avLst/>
          </a:prstGeom>
          <a:noFill/>
        </p:spPr>
        <p:txBody>
          <a:bodyPr wrap="none" rtlCol="0">
            <a:spAutoFit/>
          </a:bodyPr>
          <a:lstStyle/>
          <a:p>
            <a:r>
              <a:rPr lang="en-US" dirty="0" smtClean="0">
                <a:solidFill>
                  <a:schemeClr val="accent6">
                    <a:lumMod val="40000"/>
                    <a:lumOff val="60000"/>
                  </a:schemeClr>
                </a:solidFill>
              </a:rPr>
              <a:t>(</a:t>
            </a:r>
            <a:r>
              <a:rPr lang="en-US" dirty="0" err="1">
                <a:solidFill>
                  <a:schemeClr val="accent6">
                    <a:lumMod val="40000"/>
                    <a:lumOff val="60000"/>
                  </a:schemeClr>
                </a:solidFill>
              </a:rPr>
              <a:t>k</a:t>
            </a:r>
            <a:r>
              <a:rPr lang="en-US" dirty="0" err="1" smtClean="0">
                <a:solidFill>
                  <a:schemeClr val="accent6">
                    <a:lumMod val="40000"/>
                    <a:lumOff val="60000"/>
                  </a:schemeClr>
                </a:solidFill>
              </a:rPr>
              <a:t>inda</a:t>
            </a:r>
            <a:r>
              <a:rPr lang="en-US" dirty="0" smtClean="0">
                <a:solidFill>
                  <a:schemeClr val="accent6">
                    <a:lumMod val="40000"/>
                    <a:lumOff val="60000"/>
                  </a:schemeClr>
                </a:solidFill>
              </a:rPr>
              <a:t> boring)</a:t>
            </a:r>
            <a:endParaRPr lang="en-US" dirty="0">
              <a:solidFill>
                <a:schemeClr val="accent6">
                  <a:lumMod val="40000"/>
                  <a:lumOff val="60000"/>
                </a:schemeClr>
              </a:solidFill>
            </a:endParaRPr>
          </a:p>
        </p:txBody>
      </p:sp>
    </p:spTree>
    <p:extLst>
      <p:ext uri="{BB962C8B-B14F-4D97-AF65-F5344CB8AC3E}">
        <p14:creationId xmlns:p14="http://schemas.microsoft.com/office/powerpoint/2010/main" val="107963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Tableau Speak: </a:t>
            </a:r>
            <a:r>
              <a:rPr lang="en-US" sz="3600" dirty="0"/>
              <a:t>Measures </a:t>
            </a:r>
            <a:r>
              <a:rPr lang="en-US" sz="3600" dirty="0">
                <a:sym typeface="Wingdings" panose="05000000000000000000" pitchFamily="2" charset="2"/>
              </a:rPr>
              <a:t> </a:t>
            </a:r>
            <a:r>
              <a:rPr lang="en-US" sz="3600" dirty="0" smtClean="0">
                <a:sym typeface="Wingdings" panose="05000000000000000000" pitchFamily="2" charset="2"/>
              </a:rPr>
              <a:t>Dimensions</a:t>
            </a:r>
            <a:endParaRPr lang="en-US" sz="3600" dirty="0"/>
          </a:p>
        </p:txBody>
      </p:sp>
      <p:sp>
        <p:nvSpPr>
          <p:cNvPr id="3" name="Content Placeholder 2"/>
          <p:cNvSpPr>
            <a:spLocks noGrp="1"/>
          </p:cNvSpPr>
          <p:nvPr>
            <p:ph idx="1"/>
          </p:nvPr>
        </p:nvSpPr>
        <p:spPr/>
        <p:txBody>
          <a:bodyPr>
            <a:normAutofit/>
          </a:bodyPr>
          <a:lstStyle/>
          <a:p>
            <a:r>
              <a:rPr lang="en-US" dirty="0" smtClean="0"/>
              <a:t>Can transform measures to dimensions</a:t>
            </a:r>
          </a:p>
          <a:p>
            <a:r>
              <a:rPr lang="en-US" dirty="0" smtClean="0"/>
              <a:t>Example:</a:t>
            </a:r>
          </a:p>
          <a:p>
            <a:pPr lvl="1"/>
            <a:r>
              <a:rPr lang="en-US" dirty="0" smtClean="0"/>
              <a:t>Alice &amp; Jane have a 4.0 GPA, Bob has a 3.0 </a:t>
            </a:r>
          </a:p>
          <a:p>
            <a:pPr lvl="2"/>
            <a:r>
              <a:rPr lang="en-US" dirty="0" smtClean="0"/>
              <a:t>Names are dimensions, GPA is measure</a:t>
            </a:r>
          </a:p>
          <a:p>
            <a:pPr lvl="2"/>
            <a:endParaRPr lang="en-US" dirty="0"/>
          </a:p>
          <a:p>
            <a:pPr lvl="2"/>
            <a:endParaRPr lang="en-US" dirty="0" smtClean="0"/>
          </a:p>
          <a:p>
            <a:pPr lvl="2"/>
            <a:endParaRPr lang="en-US" dirty="0"/>
          </a:p>
          <a:p>
            <a:pPr lvl="2"/>
            <a:endParaRPr lang="en-US" dirty="0" smtClean="0"/>
          </a:p>
          <a:p>
            <a:pPr lvl="2"/>
            <a:r>
              <a:rPr lang="en-US" dirty="0" smtClean="0"/>
              <a:t>Make GPA dimension and count the measure</a:t>
            </a:r>
          </a:p>
        </p:txBody>
      </p:sp>
      <p:cxnSp>
        <p:nvCxnSpPr>
          <p:cNvPr id="5" name="Straight Connector 4"/>
          <p:cNvCxnSpPr/>
          <p:nvPr/>
        </p:nvCxnSpPr>
        <p:spPr>
          <a:xfrm>
            <a:off x="2084070" y="4925296"/>
            <a:ext cx="4495800" cy="0"/>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35827" y="4376815"/>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35827" y="3828334"/>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33800" y="436205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24194" y="4948970"/>
            <a:ext cx="476412" cy="369332"/>
          </a:xfrm>
          <a:prstGeom prst="rect">
            <a:avLst/>
          </a:prstGeom>
          <a:noFill/>
        </p:spPr>
        <p:txBody>
          <a:bodyPr wrap="none" rtlCol="0">
            <a:spAutoFit/>
          </a:bodyPr>
          <a:lstStyle/>
          <a:p>
            <a:r>
              <a:rPr lang="en-US" dirty="0" smtClean="0">
                <a:solidFill>
                  <a:schemeClr val="accent6">
                    <a:lumMod val="40000"/>
                    <a:lumOff val="60000"/>
                  </a:schemeClr>
                </a:solidFill>
              </a:rPr>
              <a:t>3.0</a:t>
            </a:r>
            <a:endParaRPr lang="en-US" dirty="0">
              <a:solidFill>
                <a:schemeClr val="accent6">
                  <a:lumMod val="40000"/>
                  <a:lumOff val="60000"/>
                </a:schemeClr>
              </a:solidFill>
            </a:endParaRPr>
          </a:p>
        </p:txBody>
      </p:sp>
      <p:sp>
        <p:nvSpPr>
          <p:cNvPr id="12" name="TextBox 11"/>
          <p:cNvSpPr txBox="1"/>
          <p:nvPr/>
        </p:nvSpPr>
        <p:spPr>
          <a:xfrm>
            <a:off x="5026221" y="4948970"/>
            <a:ext cx="476412" cy="369332"/>
          </a:xfrm>
          <a:prstGeom prst="rect">
            <a:avLst/>
          </a:prstGeom>
          <a:noFill/>
        </p:spPr>
        <p:txBody>
          <a:bodyPr wrap="none" rtlCol="0">
            <a:spAutoFit/>
          </a:bodyPr>
          <a:lstStyle/>
          <a:p>
            <a:r>
              <a:rPr lang="en-US" dirty="0" smtClean="0">
                <a:solidFill>
                  <a:schemeClr val="accent6">
                    <a:lumMod val="40000"/>
                    <a:lumOff val="60000"/>
                  </a:schemeClr>
                </a:solidFill>
              </a:rPr>
              <a:t>4.0</a:t>
            </a:r>
            <a:endParaRPr lang="en-US" dirty="0">
              <a:solidFill>
                <a:schemeClr val="accent6">
                  <a:lumMod val="40000"/>
                  <a:lumOff val="60000"/>
                </a:schemeClr>
              </a:solidFill>
            </a:endParaRPr>
          </a:p>
        </p:txBody>
      </p:sp>
      <p:sp>
        <p:nvSpPr>
          <p:cNvPr id="14" name="TextBox 13"/>
          <p:cNvSpPr txBox="1"/>
          <p:nvPr/>
        </p:nvSpPr>
        <p:spPr>
          <a:xfrm>
            <a:off x="5524915" y="3829148"/>
            <a:ext cx="606256" cy="369332"/>
          </a:xfrm>
          <a:prstGeom prst="rect">
            <a:avLst/>
          </a:prstGeom>
          <a:noFill/>
        </p:spPr>
        <p:txBody>
          <a:bodyPr wrap="none" rtlCol="0">
            <a:spAutoFit/>
          </a:bodyPr>
          <a:lstStyle/>
          <a:p>
            <a:r>
              <a:rPr lang="en-US" dirty="0" smtClean="0">
                <a:solidFill>
                  <a:schemeClr val="accent6">
                    <a:lumMod val="40000"/>
                    <a:lumOff val="60000"/>
                  </a:schemeClr>
                </a:solidFill>
              </a:rPr>
              <a:t>Jane</a:t>
            </a:r>
            <a:endParaRPr lang="en-US" dirty="0">
              <a:solidFill>
                <a:schemeClr val="accent6">
                  <a:lumMod val="40000"/>
                  <a:lumOff val="60000"/>
                </a:schemeClr>
              </a:solidFill>
            </a:endParaRPr>
          </a:p>
        </p:txBody>
      </p:sp>
      <p:sp>
        <p:nvSpPr>
          <p:cNvPr id="15" name="TextBox 14"/>
          <p:cNvSpPr txBox="1"/>
          <p:nvPr/>
        </p:nvSpPr>
        <p:spPr>
          <a:xfrm>
            <a:off x="5533416" y="4427964"/>
            <a:ext cx="636713" cy="369332"/>
          </a:xfrm>
          <a:prstGeom prst="rect">
            <a:avLst/>
          </a:prstGeom>
          <a:noFill/>
        </p:spPr>
        <p:txBody>
          <a:bodyPr wrap="none" rtlCol="0">
            <a:spAutoFit/>
          </a:bodyPr>
          <a:lstStyle/>
          <a:p>
            <a:r>
              <a:rPr lang="en-US" dirty="0" smtClean="0">
                <a:solidFill>
                  <a:schemeClr val="accent6">
                    <a:lumMod val="40000"/>
                    <a:lumOff val="60000"/>
                  </a:schemeClr>
                </a:solidFill>
              </a:rPr>
              <a:t>Alice</a:t>
            </a:r>
            <a:endParaRPr lang="en-US" dirty="0">
              <a:solidFill>
                <a:schemeClr val="accent6">
                  <a:lumMod val="40000"/>
                  <a:lumOff val="60000"/>
                </a:schemeClr>
              </a:solidFill>
            </a:endParaRPr>
          </a:p>
        </p:txBody>
      </p:sp>
      <p:sp>
        <p:nvSpPr>
          <p:cNvPr id="17" name="TextBox 16"/>
          <p:cNvSpPr txBox="1"/>
          <p:nvPr/>
        </p:nvSpPr>
        <p:spPr>
          <a:xfrm>
            <a:off x="3112620" y="4427964"/>
            <a:ext cx="553357" cy="369332"/>
          </a:xfrm>
          <a:prstGeom prst="rect">
            <a:avLst/>
          </a:prstGeom>
          <a:noFill/>
        </p:spPr>
        <p:txBody>
          <a:bodyPr wrap="none" rtlCol="0">
            <a:spAutoFit/>
          </a:bodyPr>
          <a:lstStyle/>
          <a:p>
            <a:r>
              <a:rPr lang="en-US" dirty="0" smtClean="0">
                <a:solidFill>
                  <a:schemeClr val="accent6">
                    <a:lumMod val="40000"/>
                    <a:lumOff val="60000"/>
                  </a:schemeClr>
                </a:solidFill>
              </a:rPr>
              <a:t>Bob</a:t>
            </a:r>
            <a:endParaRPr lang="en-US" dirty="0">
              <a:solidFill>
                <a:schemeClr val="accent6">
                  <a:lumMod val="40000"/>
                  <a:lumOff val="60000"/>
                </a:schemeClr>
              </a:solidFill>
            </a:endParaRPr>
          </a:p>
        </p:txBody>
      </p:sp>
      <p:sp>
        <p:nvSpPr>
          <p:cNvPr id="18" name="Oval 17"/>
          <p:cNvSpPr/>
          <p:nvPr/>
        </p:nvSpPr>
        <p:spPr>
          <a:xfrm>
            <a:off x="6177749" y="5899128"/>
            <a:ext cx="685800" cy="685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534109" y="5552450"/>
            <a:ext cx="1000291" cy="10002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76485" y="6083794"/>
            <a:ext cx="476412" cy="369332"/>
          </a:xfrm>
          <a:prstGeom prst="rect">
            <a:avLst/>
          </a:prstGeom>
          <a:noFill/>
        </p:spPr>
        <p:txBody>
          <a:bodyPr wrap="none" rtlCol="0">
            <a:spAutoFit/>
          </a:bodyPr>
          <a:lstStyle/>
          <a:p>
            <a:r>
              <a:rPr lang="en-US" dirty="0" smtClean="0">
                <a:solidFill>
                  <a:schemeClr val="accent6">
                    <a:lumMod val="40000"/>
                    <a:lumOff val="60000"/>
                  </a:schemeClr>
                </a:solidFill>
              </a:rPr>
              <a:t>3.0</a:t>
            </a:r>
            <a:endParaRPr lang="en-US" dirty="0">
              <a:solidFill>
                <a:schemeClr val="accent6">
                  <a:lumMod val="40000"/>
                  <a:lumOff val="60000"/>
                </a:schemeClr>
              </a:solidFill>
            </a:endParaRPr>
          </a:p>
        </p:txBody>
      </p:sp>
      <p:sp>
        <p:nvSpPr>
          <p:cNvPr id="21" name="TextBox 20"/>
          <p:cNvSpPr txBox="1"/>
          <p:nvPr/>
        </p:nvSpPr>
        <p:spPr>
          <a:xfrm>
            <a:off x="7772400" y="5899128"/>
            <a:ext cx="476412" cy="369332"/>
          </a:xfrm>
          <a:prstGeom prst="rect">
            <a:avLst/>
          </a:prstGeom>
          <a:noFill/>
        </p:spPr>
        <p:txBody>
          <a:bodyPr wrap="none" rtlCol="0">
            <a:spAutoFit/>
          </a:bodyPr>
          <a:lstStyle/>
          <a:p>
            <a:r>
              <a:rPr lang="en-US" dirty="0" smtClean="0">
                <a:solidFill>
                  <a:schemeClr val="accent6">
                    <a:lumMod val="40000"/>
                    <a:lumOff val="60000"/>
                  </a:schemeClr>
                </a:solidFill>
              </a:rPr>
              <a:t>4.0</a:t>
            </a:r>
            <a:endParaRPr lang="en-US" dirty="0">
              <a:solidFill>
                <a:schemeClr val="accent6">
                  <a:lumMod val="40000"/>
                  <a:lumOff val="60000"/>
                </a:schemeClr>
              </a:solidFill>
            </a:endParaRPr>
          </a:p>
        </p:txBody>
      </p:sp>
    </p:spTree>
    <p:extLst>
      <p:ext uri="{BB962C8B-B14F-4D97-AF65-F5344CB8AC3E}">
        <p14:creationId xmlns:p14="http://schemas.microsoft.com/office/powerpoint/2010/main" val="1521104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 do we transmit and receive visual information?</a:t>
            </a:r>
            <a:endParaRPr lang="en-US" dirty="0"/>
          </a:p>
        </p:txBody>
      </p:sp>
    </p:spTree>
    <p:extLst>
      <p:ext uri="{BB962C8B-B14F-4D97-AF65-F5344CB8AC3E}">
        <p14:creationId xmlns:p14="http://schemas.microsoft.com/office/powerpoint/2010/main" val="8718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Bertin’s</a:t>
            </a:r>
            <a:r>
              <a:rPr lang="en-US" dirty="0" smtClean="0"/>
              <a:t> </a:t>
            </a:r>
            <a:r>
              <a:rPr lang="en-US" dirty="0" err="1" smtClean="0"/>
              <a:t>Semiology</a:t>
            </a:r>
            <a:endParaRPr lang="en-US" dirty="0"/>
          </a:p>
        </p:txBody>
      </p:sp>
      <p:sp>
        <p:nvSpPr>
          <p:cNvPr id="3" name="Content Placeholder 2"/>
          <p:cNvSpPr>
            <a:spLocks noGrp="1"/>
          </p:cNvSpPr>
          <p:nvPr>
            <p:ph idx="1"/>
          </p:nvPr>
        </p:nvSpPr>
        <p:spPr/>
        <p:txBody>
          <a:bodyPr/>
          <a:lstStyle/>
          <a:p>
            <a:r>
              <a:rPr lang="en-US" dirty="0" smtClean="0"/>
              <a:t>Images perceived as a set of signs</a:t>
            </a:r>
          </a:p>
          <a:p>
            <a:r>
              <a:rPr lang="en-US" dirty="0" smtClean="0"/>
              <a:t>Sender encodes information in signs</a:t>
            </a:r>
          </a:p>
          <a:p>
            <a:r>
              <a:rPr lang="en-US" dirty="0" smtClean="0"/>
              <a:t>Receiver decodes information from signs</a:t>
            </a:r>
            <a:endParaRPr lang="en-US" dirty="0"/>
          </a:p>
        </p:txBody>
      </p:sp>
      <p:sp>
        <p:nvSpPr>
          <p:cNvPr id="4" name="Rectangle 3"/>
          <p:cNvSpPr/>
          <p:nvPr/>
        </p:nvSpPr>
        <p:spPr>
          <a:xfrm>
            <a:off x="838200" y="3733800"/>
            <a:ext cx="24384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3352800" y="3657601"/>
            <a:ext cx="5257800" cy="27432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Encode</a:t>
            </a:r>
            <a:r>
              <a:rPr lang="en-US" sz="3200" dirty="0" smtClean="0">
                <a:solidFill>
                  <a:schemeClr val="bg1"/>
                </a:solidFill>
              </a:rPr>
              <a:t> quantitative variables</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A,B, and C and distinguishable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B is between A and C</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BC is twice as long as AB</a:t>
            </a:r>
          </a:p>
          <a:p>
            <a:pPr marL="514350" marR="0" lvl="0" indent="-51435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TextBox 9"/>
          <p:cNvSpPr txBox="1"/>
          <p:nvPr/>
        </p:nvSpPr>
        <p:spPr>
          <a:xfrm>
            <a:off x="1143000" y="5421868"/>
            <a:ext cx="457200" cy="369332"/>
          </a:xfrm>
          <a:prstGeom prst="rect">
            <a:avLst/>
          </a:prstGeom>
          <a:noFill/>
        </p:spPr>
        <p:txBody>
          <a:bodyPr wrap="square" rtlCol="0">
            <a:spAutoFit/>
          </a:bodyPr>
          <a:lstStyle/>
          <a:p>
            <a:r>
              <a:rPr lang="en-US" dirty="0" smtClean="0">
                <a:solidFill>
                  <a:schemeClr val="accent3">
                    <a:lumMod val="75000"/>
                  </a:schemeClr>
                </a:solidFill>
              </a:rPr>
              <a:t>+A</a:t>
            </a:r>
            <a:endParaRPr lang="en-US" dirty="0">
              <a:solidFill>
                <a:schemeClr val="accent3">
                  <a:lumMod val="75000"/>
                </a:schemeClr>
              </a:solidFill>
            </a:endParaRPr>
          </a:p>
        </p:txBody>
      </p:sp>
      <p:sp>
        <p:nvSpPr>
          <p:cNvPr id="11" name="TextBox 10"/>
          <p:cNvSpPr txBox="1"/>
          <p:nvPr/>
        </p:nvSpPr>
        <p:spPr>
          <a:xfrm>
            <a:off x="1676400" y="5029200"/>
            <a:ext cx="457200" cy="369332"/>
          </a:xfrm>
          <a:prstGeom prst="rect">
            <a:avLst/>
          </a:prstGeom>
          <a:noFill/>
        </p:spPr>
        <p:txBody>
          <a:bodyPr wrap="square" rtlCol="0">
            <a:spAutoFit/>
          </a:bodyPr>
          <a:lstStyle/>
          <a:p>
            <a:r>
              <a:rPr lang="en-US" dirty="0" smtClean="0">
                <a:solidFill>
                  <a:schemeClr val="accent3">
                    <a:lumMod val="75000"/>
                  </a:schemeClr>
                </a:solidFill>
              </a:rPr>
              <a:t>+B</a:t>
            </a:r>
            <a:endParaRPr lang="en-US" dirty="0">
              <a:solidFill>
                <a:schemeClr val="accent3">
                  <a:lumMod val="75000"/>
                </a:schemeClr>
              </a:solidFill>
            </a:endParaRPr>
          </a:p>
        </p:txBody>
      </p:sp>
      <p:sp>
        <p:nvSpPr>
          <p:cNvPr id="12" name="TextBox 11"/>
          <p:cNvSpPr txBox="1"/>
          <p:nvPr/>
        </p:nvSpPr>
        <p:spPr>
          <a:xfrm>
            <a:off x="2743200" y="4267200"/>
            <a:ext cx="457200" cy="369332"/>
          </a:xfrm>
          <a:prstGeom prst="rect">
            <a:avLst/>
          </a:prstGeom>
          <a:noFill/>
        </p:spPr>
        <p:txBody>
          <a:bodyPr wrap="square" rtlCol="0">
            <a:spAutoFit/>
          </a:bodyPr>
          <a:lstStyle/>
          <a:p>
            <a:r>
              <a:rPr lang="en-US" dirty="0" smtClean="0">
                <a:solidFill>
                  <a:schemeClr val="accent3">
                    <a:lumMod val="75000"/>
                  </a:schemeClr>
                </a:solidFill>
              </a:rPr>
              <a:t>+C</a:t>
            </a:r>
            <a:endParaRPr lang="en-US" dirty="0">
              <a:solidFill>
                <a:schemeClr val="accent3">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733800"/>
            <a:ext cx="24384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3352800" y="3657601"/>
            <a:ext cx="5257800" cy="27432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Encode</a:t>
            </a:r>
            <a:r>
              <a:rPr lang="en-US" sz="3200" dirty="0" smtClean="0">
                <a:solidFill>
                  <a:schemeClr val="bg1"/>
                </a:solidFill>
              </a:rPr>
              <a:t> quantitative variables</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A,B, and C and distinguishable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B is between A and C</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BC is twice as long as AB</a:t>
            </a:r>
          </a:p>
          <a:p>
            <a:pPr marL="514350" marR="0" lvl="0" indent="-51435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TextBox 9"/>
          <p:cNvSpPr txBox="1"/>
          <p:nvPr/>
        </p:nvSpPr>
        <p:spPr>
          <a:xfrm>
            <a:off x="1143000" y="5421868"/>
            <a:ext cx="457200" cy="369332"/>
          </a:xfrm>
          <a:prstGeom prst="rect">
            <a:avLst/>
          </a:prstGeom>
          <a:noFill/>
        </p:spPr>
        <p:txBody>
          <a:bodyPr wrap="square" rtlCol="0">
            <a:spAutoFit/>
          </a:bodyPr>
          <a:lstStyle/>
          <a:p>
            <a:r>
              <a:rPr lang="en-US" dirty="0" smtClean="0">
                <a:solidFill>
                  <a:schemeClr val="accent3">
                    <a:lumMod val="75000"/>
                  </a:schemeClr>
                </a:solidFill>
              </a:rPr>
              <a:t>+A</a:t>
            </a:r>
            <a:endParaRPr lang="en-US" dirty="0">
              <a:solidFill>
                <a:schemeClr val="accent3">
                  <a:lumMod val="75000"/>
                </a:schemeClr>
              </a:solidFill>
            </a:endParaRPr>
          </a:p>
        </p:txBody>
      </p:sp>
      <p:sp>
        <p:nvSpPr>
          <p:cNvPr id="11" name="TextBox 10"/>
          <p:cNvSpPr txBox="1"/>
          <p:nvPr/>
        </p:nvSpPr>
        <p:spPr>
          <a:xfrm>
            <a:off x="1676400" y="5029200"/>
            <a:ext cx="457200" cy="369332"/>
          </a:xfrm>
          <a:prstGeom prst="rect">
            <a:avLst/>
          </a:prstGeom>
          <a:noFill/>
        </p:spPr>
        <p:txBody>
          <a:bodyPr wrap="square" rtlCol="0">
            <a:spAutoFit/>
          </a:bodyPr>
          <a:lstStyle/>
          <a:p>
            <a:r>
              <a:rPr lang="en-US" dirty="0" smtClean="0">
                <a:solidFill>
                  <a:schemeClr val="accent3">
                    <a:lumMod val="75000"/>
                  </a:schemeClr>
                </a:solidFill>
              </a:rPr>
              <a:t>+B</a:t>
            </a:r>
            <a:endParaRPr lang="en-US" dirty="0">
              <a:solidFill>
                <a:schemeClr val="accent3">
                  <a:lumMod val="75000"/>
                </a:schemeClr>
              </a:solidFill>
            </a:endParaRPr>
          </a:p>
        </p:txBody>
      </p:sp>
      <p:sp>
        <p:nvSpPr>
          <p:cNvPr id="12" name="TextBox 11"/>
          <p:cNvSpPr txBox="1"/>
          <p:nvPr/>
        </p:nvSpPr>
        <p:spPr>
          <a:xfrm>
            <a:off x="2743200" y="4267200"/>
            <a:ext cx="457200" cy="369332"/>
          </a:xfrm>
          <a:prstGeom prst="rect">
            <a:avLst/>
          </a:prstGeom>
          <a:noFill/>
        </p:spPr>
        <p:txBody>
          <a:bodyPr wrap="square" rtlCol="0">
            <a:spAutoFit/>
          </a:bodyPr>
          <a:lstStyle/>
          <a:p>
            <a:r>
              <a:rPr lang="en-US" dirty="0" smtClean="0">
                <a:solidFill>
                  <a:schemeClr val="accent3">
                    <a:lumMod val="75000"/>
                  </a:schemeClr>
                </a:solidFill>
              </a:rPr>
              <a:t>+C</a:t>
            </a:r>
            <a:endParaRPr lang="en-US" dirty="0">
              <a:solidFill>
                <a:schemeClr val="accent3">
                  <a:lumMod val="75000"/>
                </a:schemeClr>
              </a:solidFill>
            </a:endParaRPr>
          </a:p>
        </p:txBody>
      </p:sp>
      <p:sp>
        <p:nvSpPr>
          <p:cNvPr id="6" name="TextBox 5"/>
          <p:cNvSpPr txBox="1"/>
          <p:nvPr/>
        </p:nvSpPr>
        <p:spPr>
          <a:xfrm>
            <a:off x="175604" y="2040405"/>
            <a:ext cx="8792792" cy="646331"/>
          </a:xfrm>
          <a:prstGeom prst="rect">
            <a:avLst/>
          </a:prstGeom>
          <a:noFill/>
        </p:spPr>
        <p:txBody>
          <a:bodyPr wrap="none" rtlCol="0">
            <a:spAutoFit/>
          </a:bodyPr>
          <a:lstStyle/>
          <a:p>
            <a:r>
              <a:rPr lang="en-US" sz="3600" i="1" dirty="0" smtClean="0">
                <a:solidFill>
                  <a:schemeClr val="bg1"/>
                </a:solidFill>
              </a:rPr>
              <a:t>These are the set of facts this image </a:t>
            </a:r>
            <a:r>
              <a:rPr lang="en-US" sz="3600" i="1" dirty="0" smtClean="0">
                <a:solidFill>
                  <a:srgbClr val="FFC000"/>
                </a:solidFill>
              </a:rPr>
              <a:t>expresses</a:t>
            </a:r>
            <a:endParaRPr lang="en-US" sz="3600" i="1" dirty="0">
              <a:solidFill>
                <a:srgbClr val="FFC000"/>
              </a:solidFill>
            </a:endParaRPr>
          </a:p>
        </p:txBody>
      </p:sp>
    </p:spTree>
    <p:extLst>
      <p:ext uri="{BB962C8B-B14F-4D97-AF65-F5344CB8AC3E}">
        <p14:creationId xmlns:p14="http://schemas.microsoft.com/office/powerpoint/2010/main" val="686321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can manipulate</a:t>
            </a:r>
            <a:endParaRPr lang="en-US" dirty="0"/>
          </a:p>
        </p:txBody>
      </p:sp>
      <p:sp>
        <p:nvSpPr>
          <p:cNvPr id="3" name="Content Placeholder 2"/>
          <p:cNvSpPr>
            <a:spLocks noGrp="1"/>
          </p:cNvSpPr>
          <p:nvPr>
            <p:ph idx="1"/>
          </p:nvPr>
        </p:nvSpPr>
        <p:spPr>
          <a:xfrm>
            <a:off x="2209800" y="2514600"/>
            <a:ext cx="4724400" cy="2362200"/>
          </a:xfrm>
        </p:spPr>
        <p:txBody>
          <a:bodyPr/>
          <a:lstStyle/>
          <a:p>
            <a:pPr marL="514350" indent="-514350">
              <a:buFont typeface="+mj-lt"/>
              <a:buAutoNum type="arabicPeriod"/>
            </a:pPr>
            <a:r>
              <a:rPr lang="en-US" dirty="0" smtClean="0"/>
              <a:t>The marks</a:t>
            </a:r>
          </a:p>
          <a:p>
            <a:pPr marL="514350" indent="-514350">
              <a:buFont typeface="+mj-lt"/>
              <a:buAutoNum type="arabicPeriod"/>
            </a:pPr>
            <a:r>
              <a:rPr lang="en-US" dirty="0" smtClean="0"/>
              <a:t>The visual properties of the marks</a:t>
            </a:r>
            <a:endParaRPr lang="en-US" dirty="0"/>
          </a:p>
        </p:txBody>
      </p:sp>
    </p:spTree>
    <p:extLst>
      <p:ext uri="{BB962C8B-B14F-4D97-AF65-F5344CB8AC3E}">
        <p14:creationId xmlns:p14="http://schemas.microsoft.com/office/powerpoint/2010/main" val="2484983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Visual Encoding Variables</a:t>
            </a:r>
            <a:endParaRPr lang="en-US" dirty="0"/>
          </a:p>
        </p:txBody>
      </p:sp>
      <p:sp>
        <p:nvSpPr>
          <p:cNvPr id="10" name="Content Placeholder 9"/>
          <p:cNvSpPr>
            <a:spLocks noGrp="1"/>
          </p:cNvSpPr>
          <p:nvPr>
            <p:ph sz="half" idx="1"/>
          </p:nvPr>
        </p:nvSpPr>
        <p:spPr/>
        <p:txBody>
          <a:bodyPr>
            <a:normAutofit lnSpcReduction="10000"/>
          </a:bodyPr>
          <a:lstStyle/>
          <a:p>
            <a:r>
              <a:rPr lang="en-US" dirty="0" smtClean="0"/>
              <a:t>Position (2D)</a:t>
            </a:r>
          </a:p>
          <a:p>
            <a:r>
              <a:rPr lang="en-US" dirty="0" smtClean="0"/>
              <a:t>Size</a:t>
            </a:r>
          </a:p>
          <a:p>
            <a:r>
              <a:rPr lang="en-US" dirty="0" smtClean="0"/>
              <a:t>Value</a:t>
            </a:r>
          </a:p>
          <a:p>
            <a:r>
              <a:rPr lang="en-US" dirty="0" smtClean="0"/>
              <a:t>Texture</a:t>
            </a:r>
          </a:p>
          <a:p>
            <a:r>
              <a:rPr lang="en-US" dirty="0" smtClean="0"/>
              <a:t>Color</a:t>
            </a:r>
          </a:p>
          <a:p>
            <a:r>
              <a:rPr lang="en-US" dirty="0" smtClean="0"/>
              <a:t>Orientation</a:t>
            </a:r>
          </a:p>
          <a:p>
            <a:r>
              <a:rPr lang="en-US" dirty="0" smtClean="0"/>
              <a:t>Shape</a:t>
            </a:r>
          </a:p>
          <a:p>
            <a:r>
              <a:rPr lang="en-US" dirty="0" smtClean="0"/>
              <a:t>(Transparency, Blur, etc.)</a:t>
            </a:r>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953000" y="1905000"/>
            <a:ext cx="372427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28412601"/>
              </p:ext>
            </p:extLst>
          </p:nvPr>
        </p:nvGraphicFramePr>
        <p:xfrm>
          <a:off x="457200" y="45720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using Functions/Rules</a:t>
            </a:r>
          </a:p>
        </p:txBody>
      </p:sp>
      <p:cxnSp>
        <p:nvCxnSpPr>
          <p:cNvPr id="9" name="Straight Arrow Connector 8"/>
          <p:cNvCxnSpPr/>
          <p:nvPr/>
        </p:nvCxnSpPr>
        <p:spPr>
          <a:xfrm>
            <a:off x="990600" y="205740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0535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95600" y="2401669"/>
            <a:ext cx="4411980" cy="646331"/>
          </a:xfrm>
          <a:prstGeom prst="rect">
            <a:avLst/>
          </a:prstGeom>
          <a:noFill/>
        </p:spPr>
        <p:txBody>
          <a:bodyPr wrap="square" rtlCol="0">
            <a:spAutoFit/>
          </a:bodyPr>
          <a:lstStyle/>
          <a:p>
            <a:r>
              <a:rPr lang="en-US" dirty="0" smtClean="0">
                <a:solidFill>
                  <a:schemeClr val="accent6">
                    <a:lumMod val="40000"/>
                    <a:lumOff val="60000"/>
                  </a:schemeClr>
                </a:solidFill>
              </a:rPr>
              <a:t>Draw a bar for every person</a:t>
            </a:r>
          </a:p>
          <a:p>
            <a:r>
              <a:rPr lang="en-US" dirty="0" smtClean="0">
                <a:solidFill>
                  <a:schemeClr val="accent6">
                    <a:lumMod val="40000"/>
                    <a:lumOff val="60000"/>
                  </a:schemeClr>
                </a:solidFill>
              </a:rPr>
              <a:t>Bar’s height should be 1 inch for every point</a:t>
            </a:r>
          </a:p>
        </p:txBody>
      </p: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12670" y="4057064"/>
            <a:ext cx="6858000" cy="1200329"/>
          </a:xfrm>
          <a:prstGeom prst="rect">
            <a:avLst/>
          </a:prstGeom>
          <a:noFill/>
        </p:spPr>
        <p:txBody>
          <a:bodyPr wrap="square" rtlCol="0">
            <a:spAutoFit/>
          </a:bodyPr>
          <a:lstStyle/>
          <a:p>
            <a:r>
              <a:rPr lang="en-US" sz="3600" dirty="0" smtClean="0">
                <a:solidFill>
                  <a:srgbClr val="FFC000"/>
                </a:solidFill>
              </a:rPr>
              <a:t>Group question: Why is encoding “rule based?”</a:t>
            </a:r>
            <a:endParaRPr lang="en-US" sz="3600" dirty="0">
              <a:solidFill>
                <a:srgbClr val="FFC000"/>
              </a:solidFill>
            </a:endParaRPr>
          </a:p>
        </p:txBody>
      </p:sp>
      <p:cxnSp>
        <p:nvCxnSpPr>
          <p:cNvPr id="20" name="Straight Arrow Connector 19"/>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9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animBg="1"/>
      <p:bldP spid="13" grpId="0" animBg="1"/>
      <p:bldP spid="14" grpId="0" animBg="1"/>
      <p:bldP spid="15" grpId="0" animBg="1"/>
      <p:bldP spid="16" grpId="0" animBg="1"/>
      <p:bldP spid="17" grpId="0" animBg="1"/>
      <p:bldP spid="18" grpId="0" animBg="1"/>
      <p:bldP spid="19"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65056902"/>
              </p:ext>
            </p:extLst>
          </p:nvPr>
        </p:nvGraphicFramePr>
        <p:xfrm>
          <a:off x="457200" y="45720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using Functions/Rules</a:t>
            </a:r>
          </a:p>
        </p:txBody>
      </p:sp>
      <p:cxnSp>
        <p:nvCxnSpPr>
          <p:cNvPr id="9" name="Straight Arrow Connector 8"/>
          <p:cNvCxnSpPr/>
          <p:nvPr/>
        </p:nvCxnSpPr>
        <p:spPr>
          <a:xfrm>
            <a:off x="990600" y="205740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0535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040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 “decodes” using Functions/Rules</a:t>
            </a:r>
          </a:p>
        </p:txBody>
      </p:sp>
      <p:grpSp>
        <p:nvGrpSpPr>
          <p:cNvPr id="35" name="Group 34"/>
          <p:cNvGrpSpPr/>
          <p:nvPr/>
        </p:nvGrpSpPr>
        <p:grpSpPr>
          <a:xfrm>
            <a:off x="2590800" y="3200400"/>
            <a:ext cx="1905000" cy="1656080"/>
            <a:chOff x="2590800" y="3200400"/>
            <a:chExt cx="1905000" cy="1656080"/>
          </a:xfrm>
        </p:grpSpPr>
        <p:cxnSp>
          <p:nvCxnSpPr>
            <p:cNvPr id="3" name="Straight Connector 2"/>
            <p:cNvCxnSpPr/>
            <p:nvPr/>
          </p:nvCxnSpPr>
          <p:spPr>
            <a:xfrm>
              <a:off x="2590800" y="4856480"/>
              <a:ext cx="1905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495800" y="3200400"/>
              <a:ext cx="0" cy="1656080"/>
            </a:xfrm>
            <a:prstGeom prst="line">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753996" y="4002405"/>
              <a:ext cx="707390" cy="707390"/>
            </a:xfrm>
            <a:prstGeom prst="rect">
              <a:avLst/>
            </a:prstGeom>
            <a:noFill/>
            <a:ln>
              <a:noFill/>
            </a:ln>
          </p:spPr>
        </p:pic>
        <p:pic>
          <p:nvPicPr>
            <p:cNvPr id="24" name="Picture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562985" y="4002405"/>
              <a:ext cx="707390" cy="707390"/>
            </a:xfrm>
            <a:prstGeom prst="rect">
              <a:avLst/>
            </a:prstGeom>
            <a:noFill/>
            <a:ln>
              <a:noFill/>
            </a:ln>
          </p:spPr>
        </p:pic>
      </p:grpSp>
      <p:cxnSp>
        <p:nvCxnSpPr>
          <p:cNvPr id="25" name="Straight Arrow Connector 24"/>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86000" y="4856480"/>
            <a:ext cx="6858000" cy="1754326"/>
          </a:xfrm>
          <a:prstGeom prst="rect">
            <a:avLst/>
          </a:prstGeom>
          <a:noFill/>
        </p:spPr>
        <p:txBody>
          <a:bodyPr wrap="square" rtlCol="0">
            <a:spAutoFit/>
          </a:bodyPr>
          <a:lstStyle/>
          <a:p>
            <a:r>
              <a:rPr lang="en-US" sz="3600" dirty="0" smtClean="0">
                <a:solidFill>
                  <a:srgbClr val="FFC000"/>
                </a:solidFill>
              </a:rPr>
              <a:t>Group question: Just seeing the figure, is there enough information to decode?</a:t>
            </a:r>
            <a:endParaRPr lang="en-US" sz="3600" dirty="0">
              <a:solidFill>
                <a:srgbClr val="FFC000"/>
              </a:solidFill>
            </a:endParaRPr>
          </a:p>
        </p:txBody>
      </p:sp>
      <p:sp>
        <p:nvSpPr>
          <p:cNvPr id="22" name="Freeform 21"/>
          <p:cNvSpPr/>
          <p:nvPr/>
        </p:nvSpPr>
        <p:spPr>
          <a:xfrm>
            <a:off x="1464403" y="5612130"/>
            <a:ext cx="821597" cy="458862"/>
          </a:xfrm>
          <a:custGeom>
            <a:avLst/>
            <a:gdLst>
              <a:gd name="connsiteX0" fmla="*/ 821597 w 821597"/>
              <a:gd name="connsiteY0" fmla="*/ 457200 h 458862"/>
              <a:gd name="connsiteX1" fmla="*/ 261527 w 821597"/>
              <a:gd name="connsiteY1" fmla="*/ 388620 h 458862"/>
              <a:gd name="connsiteX2" fmla="*/ 10067 w 821597"/>
              <a:gd name="connsiteY2" fmla="*/ 0 h 458862"/>
            </a:gdLst>
            <a:ahLst/>
            <a:cxnLst>
              <a:cxn ang="0">
                <a:pos x="connsiteX0" y="connsiteY0"/>
              </a:cxn>
              <a:cxn ang="0">
                <a:pos x="connsiteX1" y="connsiteY1"/>
              </a:cxn>
              <a:cxn ang="0">
                <a:pos x="connsiteX2" y="connsiteY2"/>
              </a:cxn>
            </a:cxnLst>
            <a:rect l="l" t="t" r="r" b="b"/>
            <a:pathLst>
              <a:path w="821597" h="458862">
                <a:moveTo>
                  <a:pt x="821597" y="457200"/>
                </a:moveTo>
                <a:cubicBezTo>
                  <a:pt x="609189" y="461010"/>
                  <a:pt x="396782" y="464820"/>
                  <a:pt x="261527" y="388620"/>
                </a:cubicBezTo>
                <a:cubicBezTo>
                  <a:pt x="126272" y="312420"/>
                  <a:pt x="-43273" y="1905"/>
                  <a:pt x="10067" y="0"/>
                </a:cubicBezTo>
              </a:path>
            </a:pathLst>
          </a:custGeom>
          <a:noFill/>
          <a:ln w="5715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295446133"/>
              </p:ext>
            </p:extLst>
          </p:nvPr>
        </p:nvGraphicFramePr>
        <p:xfrm>
          <a:off x="3352800" y="461010"/>
          <a:ext cx="1981200" cy="148336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cxnSp>
        <p:nvCxnSpPr>
          <p:cNvPr id="31" name="Straight Arrow Connector 30"/>
          <p:cNvCxnSpPr/>
          <p:nvPr/>
        </p:nvCxnSpPr>
        <p:spPr>
          <a:xfrm flipV="1">
            <a:off x="3810000" y="2014220"/>
            <a:ext cx="0" cy="3441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76800" y="2015490"/>
            <a:ext cx="0" cy="3441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5589270" y="1143000"/>
            <a:ext cx="1574106" cy="3646170"/>
          </a:xfrm>
          <a:custGeom>
            <a:avLst/>
            <a:gdLst>
              <a:gd name="connsiteX0" fmla="*/ 502920 w 1574106"/>
              <a:gd name="connsiteY0" fmla="*/ 3646170 h 3646170"/>
              <a:gd name="connsiteX1" fmla="*/ 1565910 w 1574106"/>
              <a:gd name="connsiteY1" fmla="*/ 1028700 h 3646170"/>
              <a:gd name="connsiteX2" fmla="*/ 0 w 1574106"/>
              <a:gd name="connsiteY2" fmla="*/ 0 h 3646170"/>
            </a:gdLst>
            <a:ahLst/>
            <a:cxnLst>
              <a:cxn ang="0">
                <a:pos x="connsiteX0" y="connsiteY0"/>
              </a:cxn>
              <a:cxn ang="0">
                <a:pos x="connsiteX1" y="connsiteY1"/>
              </a:cxn>
              <a:cxn ang="0">
                <a:pos x="connsiteX2" y="connsiteY2"/>
              </a:cxn>
            </a:cxnLst>
            <a:rect l="l" t="t" r="r" b="b"/>
            <a:pathLst>
              <a:path w="1574106" h="3646170">
                <a:moveTo>
                  <a:pt x="502920" y="3646170"/>
                </a:moveTo>
                <a:cubicBezTo>
                  <a:pt x="1076325" y="2641282"/>
                  <a:pt x="1649730" y="1636395"/>
                  <a:pt x="1565910" y="1028700"/>
                </a:cubicBezTo>
                <a:cubicBezTo>
                  <a:pt x="1482090" y="421005"/>
                  <a:pt x="741045" y="210502"/>
                  <a:pt x="0" y="0"/>
                </a:cubicBezTo>
              </a:path>
            </a:pathLst>
          </a:custGeom>
          <a:noFill/>
          <a:ln w="5715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8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22" grpId="0" animBg="1"/>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65056902"/>
              </p:ext>
            </p:extLst>
          </p:nvPr>
        </p:nvGraphicFramePr>
        <p:xfrm>
          <a:off x="457200" y="45720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using Functions/Rules</a:t>
            </a:r>
          </a:p>
        </p:txBody>
      </p:sp>
      <p:cxnSp>
        <p:nvCxnSpPr>
          <p:cNvPr id="9" name="Straight Arrow Connector 8"/>
          <p:cNvCxnSpPr/>
          <p:nvPr/>
        </p:nvCxnSpPr>
        <p:spPr>
          <a:xfrm>
            <a:off x="990600" y="205740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0535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040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 “decodes” using Functions/Rules</a:t>
            </a:r>
          </a:p>
        </p:txBody>
      </p:sp>
      <p:cxnSp>
        <p:nvCxnSpPr>
          <p:cNvPr id="3" name="Straight Connector 2"/>
          <p:cNvCxnSpPr/>
          <p:nvPr/>
        </p:nvCxnSpPr>
        <p:spPr>
          <a:xfrm>
            <a:off x="2590800" y="4856480"/>
            <a:ext cx="1905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495800" y="3200400"/>
            <a:ext cx="0" cy="1656080"/>
          </a:xfrm>
          <a:prstGeom prst="line">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753996" y="4002405"/>
            <a:ext cx="707390" cy="707390"/>
          </a:xfrm>
          <a:prstGeom prst="rect">
            <a:avLst/>
          </a:prstGeom>
          <a:noFill/>
          <a:ln>
            <a:noFill/>
          </a:ln>
        </p:spPr>
      </p:pic>
      <p:pic>
        <p:nvPicPr>
          <p:cNvPr id="24" name="Picture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562985" y="4002405"/>
            <a:ext cx="707390" cy="707390"/>
          </a:xfrm>
          <a:prstGeom prst="rect">
            <a:avLst/>
          </a:prstGeom>
          <a:noFill/>
          <a:ln>
            <a:noFill/>
          </a:ln>
        </p:spPr>
      </p:pic>
      <p:cxnSp>
        <p:nvCxnSpPr>
          <p:cNvPr id="25" name="Straight Arrow Connector 24"/>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95446133"/>
              </p:ext>
            </p:extLst>
          </p:nvPr>
        </p:nvGraphicFramePr>
        <p:xfrm>
          <a:off x="3352800" y="461010"/>
          <a:ext cx="1981200" cy="148336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cxnSp>
        <p:nvCxnSpPr>
          <p:cNvPr id="31" name="Straight Arrow Connector 30"/>
          <p:cNvCxnSpPr/>
          <p:nvPr/>
        </p:nvCxnSpPr>
        <p:spPr>
          <a:xfrm flipV="1">
            <a:off x="3810000" y="2014220"/>
            <a:ext cx="0" cy="3441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76800" y="2015490"/>
            <a:ext cx="0" cy="3441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0110" y="5439648"/>
            <a:ext cx="1148071" cy="369332"/>
          </a:xfrm>
          <a:prstGeom prst="rect">
            <a:avLst/>
          </a:prstGeom>
          <a:noFill/>
        </p:spPr>
        <p:txBody>
          <a:bodyPr wrap="none" rtlCol="0">
            <a:spAutoFit/>
          </a:bodyPr>
          <a:lstStyle/>
          <a:p>
            <a:r>
              <a:rPr lang="en-US" dirty="0" smtClean="0">
                <a:solidFill>
                  <a:schemeClr val="bg1"/>
                </a:solidFill>
              </a:rPr>
              <a:t>A     B      C</a:t>
            </a:r>
            <a:endParaRPr lang="en-US" dirty="0">
              <a:solidFill>
                <a:schemeClr val="bg1"/>
              </a:solidFill>
            </a:endParaRPr>
          </a:p>
        </p:txBody>
      </p:sp>
      <p:cxnSp>
        <p:nvCxnSpPr>
          <p:cNvPr id="8" name="Straight Connector 7"/>
          <p:cNvCxnSpPr/>
          <p:nvPr/>
        </p:nvCxnSpPr>
        <p:spPr>
          <a:xfrm flipV="1">
            <a:off x="685800" y="3368040"/>
            <a:ext cx="0" cy="205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09600" y="3522980"/>
            <a:ext cx="182880" cy="1524000"/>
            <a:chOff x="609600" y="3522980"/>
            <a:chExt cx="289560" cy="1524000"/>
          </a:xfrm>
        </p:grpSpPr>
        <p:cxnSp>
          <p:nvCxnSpPr>
            <p:cNvPr id="23" name="Straight Connector 22"/>
            <p:cNvCxnSpPr/>
            <p:nvPr/>
          </p:nvCxnSpPr>
          <p:spPr>
            <a:xfrm>
              <a:off x="609600" y="3522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 y="3903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 y="4284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 y="4665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5046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5124" y="3355816"/>
            <a:ext cx="301686" cy="369332"/>
          </a:xfrm>
          <a:prstGeom prst="rect">
            <a:avLst/>
          </a:prstGeom>
          <a:noFill/>
        </p:spPr>
        <p:txBody>
          <a:bodyPr wrap="none" rtlCol="0">
            <a:spAutoFit/>
          </a:bodyPr>
          <a:lstStyle/>
          <a:p>
            <a:r>
              <a:rPr lang="en-US" dirty="0" smtClean="0">
                <a:solidFill>
                  <a:schemeClr val="bg1"/>
                </a:solidFill>
              </a:rPr>
              <a:t>5</a:t>
            </a:r>
          </a:p>
        </p:txBody>
      </p:sp>
      <p:sp>
        <p:nvSpPr>
          <p:cNvPr id="43" name="TextBox 42"/>
          <p:cNvSpPr txBox="1"/>
          <p:nvPr/>
        </p:nvSpPr>
        <p:spPr>
          <a:xfrm>
            <a:off x="317504" y="3725148"/>
            <a:ext cx="301686" cy="369332"/>
          </a:xfrm>
          <a:prstGeom prst="rect">
            <a:avLst/>
          </a:prstGeom>
          <a:noFill/>
        </p:spPr>
        <p:txBody>
          <a:bodyPr wrap="none" rtlCol="0">
            <a:spAutoFit/>
          </a:bodyPr>
          <a:lstStyle/>
          <a:p>
            <a:r>
              <a:rPr lang="en-US" dirty="0" smtClean="0">
                <a:solidFill>
                  <a:schemeClr val="bg1"/>
                </a:solidFill>
              </a:rPr>
              <a:t>4</a:t>
            </a:r>
          </a:p>
        </p:txBody>
      </p:sp>
      <p:sp>
        <p:nvSpPr>
          <p:cNvPr id="44" name="TextBox 43"/>
          <p:cNvSpPr txBox="1"/>
          <p:nvPr/>
        </p:nvSpPr>
        <p:spPr>
          <a:xfrm>
            <a:off x="309884" y="4094480"/>
            <a:ext cx="301686" cy="369332"/>
          </a:xfrm>
          <a:prstGeom prst="rect">
            <a:avLst/>
          </a:prstGeom>
          <a:noFill/>
        </p:spPr>
        <p:txBody>
          <a:bodyPr wrap="none" rtlCol="0">
            <a:spAutoFit/>
          </a:bodyPr>
          <a:lstStyle/>
          <a:p>
            <a:r>
              <a:rPr lang="en-US" dirty="0" smtClean="0">
                <a:solidFill>
                  <a:schemeClr val="bg1"/>
                </a:solidFill>
              </a:rPr>
              <a:t>3</a:t>
            </a:r>
          </a:p>
        </p:txBody>
      </p:sp>
      <p:sp>
        <p:nvSpPr>
          <p:cNvPr id="45" name="TextBox 44"/>
          <p:cNvSpPr txBox="1"/>
          <p:nvPr/>
        </p:nvSpPr>
        <p:spPr>
          <a:xfrm>
            <a:off x="302264" y="4463812"/>
            <a:ext cx="301686" cy="369332"/>
          </a:xfrm>
          <a:prstGeom prst="rect">
            <a:avLst/>
          </a:prstGeom>
          <a:noFill/>
        </p:spPr>
        <p:txBody>
          <a:bodyPr wrap="none" rtlCol="0">
            <a:spAutoFit/>
          </a:bodyPr>
          <a:lstStyle/>
          <a:p>
            <a:r>
              <a:rPr lang="en-US" dirty="0" smtClean="0">
                <a:solidFill>
                  <a:schemeClr val="bg1"/>
                </a:solidFill>
              </a:rPr>
              <a:t>2</a:t>
            </a:r>
          </a:p>
        </p:txBody>
      </p:sp>
      <p:sp>
        <p:nvSpPr>
          <p:cNvPr id="46" name="TextBox 45"/>
          <p:cNvSpPr txBox="1"/>
          <p:nvPr/>
        </p:nvSpPr>
        <p:spPr>
          <a:xfrm>
            <a:off x="294644" y="4833144"/>
            <a:ext cx="301686" cy="369332"/>
          </a:xfrm>
          <a:prstGeom prst="rect">
            <a:avLst/>
          </a:prstGeom>
          <a:noFill/>
        </p:spPr>
        <p:txBody>
          <a:bodyPr wrap="none" rtlCol="0">
            <a:spAutoFit/>
          </a:bodyPr>
          <a:lstStyle/>
          <a:p>
            <a:r>
              <a:rPr lang="en-US" dirty="0" smtClean="0">
                <a:solidFill>
                  <a:schemeClr val="bg1"/>
                </a:solidFill>
              </a:rPr>
              <a:t>1</a:t>
            </a:r>
          </a:p>
        </p:txBody>
      </p:sp>
      <p:pic>
        <p:nvPicPr>
          <p:cNvPr id="39" name="Picture 2" descr="http://www.thepoke.co.uk/wp-content/uploads/2013/06/431pacmanchart.jpg"/>
          <p:cNvPicPr>
            <a:picLocks noChangeAspect="1" noChangeArrowheads="1"/>
          </p:cNvPicPr>
          <p:nvPr/>
        </p:nvPicPr>
        <p:blipFill rotWithShape="1">
          <a:blip r:embed="rId3">
            <a:extLst>
              <a:ext uri="{28A0092B-C50C-407E-A947-70E740481C1C}">
                <a14:useLocalDpi xmlns:a14="http://schemas.microsoft.com/office/drawing/2010/main" val="0"/>
              </a:ext>
            </a:extLst>
          </a:blip>
          <a:srcRect t="8505" r="32900"/>
          <a:stretch/>
        </p:blipFill>
        <p:spPr bwMode="auto">
          <a:xfrm>
            <a:off x="5204458" y="3694430"/>
            <a:ext cx="2754631" cy="238787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204458" y="3471942"/>
            <a:ext cx="4105275" cy="2610366"/>
            <a:chOff x="5204458" y="3471942"/>
            <a:chExt cx="4105275" cy="2610366"/>
          </a:xfrm>
        </p:grpSpPr>
        <p:pic>
          <p:nvPicPr>
            <p:cNvPr id="1026" name="Picture 2" descr="http://www.thepoke.co.uk/wp-content/uploads/2013/06/431pacmanchart.jpg"/>
            <p:cNvPicPr>
              <a:picLocks noChangeAspect="1" noChangeArrowheads="1"/>
            </p:cNvPicPr>
            <p:nvPr/>
          </p:nvPicPr>
          <p:blipFill rotWithShape="1">
            <a:blip r:embed="rId3">
              <a:extLst>
                <a:ext uri="{28A0092B-C50C-407E-A947-70E740481C1C}">
                  <a14:useLocalDpi xmlns:a14="http://schemas.microsoft.com/office/drawing/2010/main" val="0"/>
                </a:ext>
              </a:extLst>
            </a:blip>
            <a:srcRect l="67193" t="10325"/>
            <a:stretch/>
          </p:blipFill>
          <p:spPr bwMode="auto">
            <a:xfrm>
              <a:off x="7881936" y="3694430"/>
              <a:ext cx="1346834" cy="23878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thepoke.co.uk/wp-content/uploads/2013/06/431pacmanchart.jpg"/>
            <p:cNvPicPr>
              <a:picLocks noChangeAspect="1" noChangeArrowheads="1"/>
            </p:cNvPicPr>
            <p:nvPr/>
          </p:nvPicPr>
          <p:blipFill rotWithShape="1">
            <a:blip r:embed="rId3">
              <a:extLst>
                <a:ext uri="{28A0092B-C50C-407E-A947-70E740481C1C}">
                  <a14:useLocalDpi xmlns:a14="http://schemas.microsoft.com/office/drawing/2010/main" val="0"/>
                </a:ext>
              </a:extLst>
            </a:blip>
            <a:srcRect b="91475"/>
            <a:stretch/>
          </p:blipFill>
          <p:spPr bwMode="auto">
            <a:xfrm>
              <a:off x="5204458" y="3471942"/>
              <a:ext cx="4105275" cy="222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2157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43" grpId="0"/>
      <p:bldP spid="44" grpId="0"/>
      <p:bldP spid="45" grpId="0"/>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89842824"/>
              </p:ext>
            </p:extLst>
          </p:nvPr>
        </p:nvGraphicFramePr>
        <p:xfrm>
          <a:off x="457200" y="45720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a:t>
            </a:r>
          </a:p>
          <a:p>
            <a:pPr algn="ctr"/>
            <a:r>
              <a:rPr lang="en-US" dirty="0" smtClean="0"/>
              <a:t>(bar chart)</a:t>
            </a:r>
          </a:p>
        </p:txBody>
      </p:sp>
      <p:cxnSp>
        <p:nvCxnSpPr>
          <p:cNvPr id="9" name="Straight Arrow Connector 8"/>
          <p:cNvCxnSpPr/>
          <p:nvPr/>
        </p:nvCxnSpPr>
        <p:spPr>
          <a:xfrm>
            <a:off x="990600" y="205740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0535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0110" y="5439648"/>
            <a:ext cx="1148071" cy="369332"/>
          </a:xfrm>
          <a:prstGeom prst="rect">
            <a:avLst/>
          </a:prstGeom>
          <a:noFill/>
        </p:spPr>
        <p:txBody>
          <a:bodyPr wrap="none" rtlCol="0">
            <a:spAutoFit/>
          </a:bodyPr>
          <a:lstStyle/>
          <a:p>
            <a:r>
              <a:rPr lang="en-US" dirty="0" smtClean="0">
                <a:solidFill>
                  <a:schemeClr val="bg1"/>
                </a:solidFill>
              </a:rPr>
              <a:t>A     B      C</a:t>
            </a:r>
            <a:endParaRPr lang="en-US" dirty="0">
              <a:solidFill>
                <a:schemeClr val="bg1"/>
              </a:solidFill>
            </a:endParaRPr>
          </a:p>
        </p:txBody>
      </p:sp>
      <p:cxnSp>
        <p:nvCxnSpPr>
          <p:cNvPr id="8" name="Straight Connector 7"/>
          <p:cNvCxnSpPr/>
          <p:nvPr/>
        </p:nvCxnSpPr>
        <p:spPr>
          <a:xfrm flipV="1">
            <a:off x="685800" y="3368040"/>
            <a:ext cx="0" cy="205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09600" y="3522980"/>
            <a:ext cx="182880" cy="1524000"/>
            <a:chOff x="609600" y="3522980"/>
            <a:chExt cx="289560" cy="1524000"/>
          </a:xfrm>
        </p:grpSpPr>
        <p:cxnSp>
          <p:nvCxnSpPr>
            <p:cNvPr id="23" name="Straight Connector 22"/>
            <p:cNvCxnSpPr/>
            <p:nvPr/>
          </p:nvCxnSpPr>
          <p:spPr>
            <a:xfrm>
              <a:off x="609600" y="3522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 y="3903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 y="4284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 y="4665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5046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5124" y="3355816"/>
            <a:ext cx="301686" cy="369332"/>
          </a:xfrm>
          <a:prstGeom prst="rect">
            <a:avLst/>
          </a:prstGeom>
          <a:noFill/>
        </p:spPr>
        <p:txBody>
          <a:bodyPr wrap="none" rtlCol="0">
            <a:spAutoFit/>
          </a:bodyPr>
          <a:lstStyle/>
          <a:p>
            <a:r>
              <a:rPr lang="en-US" dirty="0" smtClean="0">
                <a:solidFill>
                  <a:schemeClr val="bg1"/>
                </a:solidFill>
              </a:rPr>
              <a:t>5</a:t>
            </a:r>
          </a:p>
        </p:txBody>
      </p:sp>
      <p:sp>
        <p:nvSpPr>
          <p:cNvPr id="43" name="TextBox 42"/>
          <p:cNvSpPr txBox="1"/>
          <p:nvPr/>
        </p:nvSpPr>
        <p:spPr>
          <a:xfrm>
            <a:off x="317504" y="3725148"/>
            <a:ext cx="301686" cy="369332"/>
          </a:xfrm>
          <a:prstGeom prst="rect">
            <a:avLst/>
          </a:prstGeom>
          <a:noFill/>
        </p:spPr>
        <p:txBody>
          <a:bodyPr wrap="none" rtlCol="0">
            <a:spAutoFit/>
          </a:bodyPr>
          <a:lstStyle/>
          <a:p>
            <a:r>
              <a:rPr lang="en-US" dirty="0" smtClean="0">
                <a:solidFill>
                  <a:schemeClr val="bg1"/>
                </a:solidFill>
              </a:rPr>
              <a:t>4</a:t>
            </a:r>
          </a:p>
        </p:txBody>
      </p:sp>
      <p:sp>
        <p:nvSpPr>
          <p:cNvPr id="44" name="TextBox 43"/>
          <p:cNvSpPr txBox="1"/>
          <p:nvPr/>
        </p:nvSpPr>
        <p:spPr>
          <a:xfrm>
            <a:off x="309884" y="4094480"/>
            <a:ext cx="301686" cy="369332"/>
          </a:xfrm>
          <a:prstGeom prst="rect">
            <a:avLst/>
          </a:prstGeom>
          <a:noFill/>
        </p:spPr>
        <p:txBody>
          <a:bodyPr wrap="none" rtlCol="0">
            <a:spAutoFit/>
          </a:bodyPr>
          <a:lstStyle/>
          <a:p>
            <a:r>
              <a:rPr lang="en-US" dirty="0" smtClean="0">
                <a:solidFill>
                  <a:schemeClr val="bg1"/>
                </a:solidFill>
              </a:rPr>
              <a:t>3</a:t>
            </a:r>
          </a:p>
        </p:txBody>
      </p:sp>
      <p:sp>
        <p:nvSpPr>
          <p:cNvPr id="45" name="TextBox 44"/>
          <p:cNvSpPr txBox="1"/>
          <p:nvPr/>
        </p:nvSpPr>
        <p:spPr>
          <a:xfrm>
            <a:off x="302264" y="4463812"/>
            <a:ext cx="301686" cy="369332"/>
          </a:xfrm>
          <a:prstGeom prst="rect">
            <a:avLst/>
          </a:prstGeom>
          <a:noFill/>
        </p:spPr>
        <p:txBody>
          <a:bodyPr wrap="none" rtlCol="0">
            <a:spAutoFit/>
          </a:bodyPr>
          <a:lstStyle/>
          <a:p>
            <a:r>
              <a:rPr lang="en-US" dirty="0" smtClean="0">
                <a:solidFill>
                  <a:schemeClr val="bg1"/>
                </a:solidFill>
              </a:rPr>
              <a:t>2</a:t>
            </a:r>
          </a:p>
        </p:txBody>
      </p:sp>
      <p:sp>
        <p:nvSpPr>
          <p:cNvPr id="46" name="TextBox 45"/>
          <p:cNvSpPr txBox="1"/>
          <p:nvPr/>
        </p:nvSpPr>
        <p:spPr>
          <a:xfrm>
            <a:off x="294644" y="4833144"/>
            <a:ext cx="301686" cy="369332"/>
          </a:xfrm>
          <a:prstGeom prst="rect">
            <a:avLst/>
          </a:prstGeom>
          <a:noFill/>
        </p:spPr>
        <p:txBody>
          <a:bodyPr wrap="none" rtlCol="0">
            <a:spAutoFit/>
          </a:bodyPr>
          <a:lstStyle/>
          <a:p>
            <a:r>
              <a:rPr lang="en-US" dirty="0" smtClean="0">
                <a:solidFill>
                  <a:schemeClr val="bg1"/>
                </a:solidFill>
              </a:rPr>
              <a:t>1</a:t>
            </a:r>
          </a:p>
        </p:txBody>
      </p:sp>
      <p:sp>
        <p:nvSpPr>
          <p:cNvPr id="40" name="TextBox 39"/>
          <p:cNvSpPr txBox="1"/>
          <p:nvPr/>
        </p:nvSpPr>
        <p:spPr>
          <a:xfrm>
            <a:off x="5414010" y="770235"/>
            <a:ext cx="3671283" cy="923330"/>
          </a:xfrm>
          <a:prstGeom prst="rect">
            <a:avLst/>
          </a:prstGeom>
          <a:noFill/>
        </p:spPr>
        <p:txBody>
          <a:bodyPr wrap="square" rtlCol="0">
            <a:spAutoFit/>
          </a:bodyPr>
          <a:lstStyle/>
          <a:p>
            <a:r>
              <a:rPr lang="en-US" dirty="0" smtClean="0">
                <a:solidFill>
                  <a:schemeClr val="accent6">
                    <a:lumMod val="40000"/>
                    <a:lumOff val="60000"/>
                  </a:schemeClr>
                </a:solidFill>
              </a:rPr>
              <a:t>Draw a circle for every person</a:t>
            </a:r>
          </a:p>
          <a:p>
            <a:r>
              <a:rPr lang="en-US" dirty="0" smtClean="0">
                <a:solidFill>
                  <a:schemeClr val="accent6">
                    <a:lumMod val="40000"/>
                    <a:lumOff val="60000"/>
                  </a:schemeClr>
                </a:solidFill>
              </a:rPr>
              <a:t>Set 1 to white, 5 to red, interpolate everything between</a:t>
            </a:r>
          </a:p>
        </p:txBody>
      </p:sp>
      <p:grpSp>
        <p:nvGrpSpPr>
          <p:cNvPr id="22" name="Group 21"/>
          <p:cNvGrpSpPr/>
          <p:nvPr/>
        </p:nvGrpSpPr>
        <p:grpSpPr>
          <a:xfrm>
            <a:off x="2729517" y="3063240"/>
            <a:ext cx="2846766" cy="3002002"/>
            <a:chOff x="2729517" y="3063240"/>
            <a:chExt cx="2846766" cy="3002002"/>
          </a:xfrm>
        </p:grpSpPr>
        <p:cxnSp>
          <p:nvCxnSpPr>
            <p:cNvPr id="39" name="Straight Arrow Connector 38"/>
            <p:cNvCxnSpPr/>
            <p:nvPr/>
          </p:nvCxnSpPr>
          <p:spPr>
            <a:xfrm>
              <a:off x="405003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0" y="5672574"/>
              <a:ext cx="2209800" cy="392668"/>
            </a:xfrm>
            <a:prstGeom prst="rect">
              <a:avLst/>
            </a:prstGeom>
            <a:gradFill flip="none" rotWithShape="1">
              <a:gsLst>
                <a:gs pos="100000">
                  <a:schemeClr val="bg1"/>
                </a:gs>
                <a:gs pos="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274597" y="5684242"/>
              <a:ext cx="301686" cy="369332"/>
            </a:xfrm>
            <a:prstGeom prst="rect">
              <a:avLst/>
            </a:prstGeom>
            <a:noFill/>
          </p:spPr>
          <p:txBody>
            <a:bodyPr wrap="none" rtlCol="0">
              <a:spAutoFit/>
            </a:bodyPr>
            <a:lstStyle/>
            <a:p>
              <a:r>
                <a:rPr lang="en-US" dirty="0" smtClean="0">
                  <a:solidFill>
                    <a:schemeClr val="bg1"/>
                  </a:solidFill>
                </a:rPr>
                <a:t>5</a:t>
              </a:r>
            </a:p>
          </p:txBody>
        </p:sp>
        <p:sp>
          <p:nvSpPr>
            <p:cNvPr id="48" name="TextBox 47"/>
            <p:cNvSpPr txBox="1"/>
            <p:nvPr/>
          </p:nvSpPr>
          <p:spPr>
            <a:xfrm>
              <a:off x="2729517" y="5676255"/>
              <a:ext cx="301686" cy="369332"/>
            </a:xfrm>
            <a:prstGeom prst="rect">
              <a:avLst/>
            </a:prstGeom>
            <a:noFill/>
          </p:spPr>
          <p:txBody>
            <a:bodyPr wrap="none" rtlCol="0">
              <a:spAutoFit/>
            </a:bodyPr>
            <a:lstStyle/>
            <a:p>
              <a:r>
                <a:rPr lang="en-US" dirty="0" smtClean="0">
                  <a:solidFill>
                    <a:schemeClr val="bg1"/>
                  </a:solidFill>
                </a:rPr>
                <a:t>1</a:t>
              </a:r>
            </a:p>
          </p:txBody>
        </p:sp>
        <p:sp>
          <p:nvSpPr>
            <p:cNvPr id="11" name="Oval 10"/>
            <p:cNvSpPr/>
            <p:nvPr/>
          </p:nvSpPr>
          <p:spPr>
            <a:xfrm>
              <a:off x="3783330" y="3464798"/>
              <a:ext cx="533400" cy="533400"/>
            </a:xfrm>
            <a:prstGeom prst="ellipse">
              <a:avLst/>
            </a:prstGeom>
            <a:solidFill>
              <a:srgbClr val="F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83330" y="4172466"/>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79520" y="4922520"/>
              <a:ext cx="5334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331687" y="3518753"/>
              <a:ext cx="308098" cy="369332"/>
            </a:xfrm>
            <a:prstGeom prst="rect">
              <a:avLst/>
            </a:prstGeom>
            <a:noFill/>
          </p:spPr>
          <p:txBody>
            <a:bodyPr wrap="none" rtlCol="0">
              <a:spAutoFit/>
            </a:bodyPr>
            <a:lstStyle/>
            <a:p>
              <a:r>
                <a:rPr lang="en-US" dirty="0" smtClean="0">
                  <a:solidFill>
                    <a:schemeClr val="bg1"/>
                  </a:solidFill>
                </a:rPr>
                <a:t>C</a:t>
              </a:r>
            </a:p>
          </p:txBody>
        </p:sp>
        <p:sp>
          <p:nvSpPr>
            <p:cNvPr id="52" name="TextBox 51"/>
            <p:cNvSpPr txBox="1"/>
            <p:nvPr/>
          </p:nvSpPr>
          <p:spPr>
            <a:xfrm>
              <a:off x="4340680" y="4254500"/>
              <a:ext cx="317716" cy="369332"/>
            </a:xfrm>
            <a:prstGeom prst="rect">
              <a:avLst/>
            </a:prstGeom>
            <a:noFill/>
          </p:spPr>
          <p:txBody>
            <a:bodyPr wrap="none" rtlCol="0">
              <a:spAutoFit/>
            </a:bodyPr>
            <a:lstStyle/>
            <a:p>
              <a:r>
                <a:rPr lang="en-US" dirty="0" smtClean="0">
                  <a:solidFill>
                    <a:schemeClr val="bg1"/>
                  </a:solidFill>
                </a:rPr>
                <a:t>A</a:t>
              </a:r>
            </a:p>
          </p:txBody>
        </p:sp>
        <p:sp>
          <p:nvSpPr>
            <p:cNvPr id="53" name="TextBox 52"/>
            <p:cNvSpPr txBox="1"/>
            <p:nvPr/>
          </p:nvSpPr>
          <p:spPr>
            <a:xfrm>
              <a:off x="4312920" y="4997073"/>
              <a:ext cx="309700" cy="369332"/>
            </a:xfrm>
            <a:prstGeom prst="rect">
              <a:avLst/>
            </a:prstGeom>
            <a:noFill/>
          </p:spPr>
          <p:txBody>
            <a:bodyPr wrap="none" rtlCol="0">
              <a:spAutoFit/>
            </a:bodyPr>
            <a:lstStyle/>
            <a:p>
              <a:r>
                <a:rPr lang="en-US" dirty="0" smtClean="0">
                  <a:solidFill>
                    <a:schemeClr val="bg1"/>
                  </a:solidFill>
                </a:rPr>
                <a:t>B</a:t>
              </a:r>
            </a:p>
          </p:txBody>
        </p:sp>
      </p:grpSp>
      <p:graphicFrame>
        <p:nvGraphicFramePr>
          <p:cNvPr id="54" name="Table 53"/>
          <p:cNvGraphicFramePr>
            <a:graphicFrameLocks noGrp="1"/>
          </p:cNvGraphicFramePr>
          <p:nvPr>
            <p:extLst>
              <p:ext uri="{D42A27DB-BD31-4B8C-83A1-F6EECF244321}">
                <p14:modId xmlns:p14="http://schemas.microsoft.com/office/powerpoint/2010/main" val="3472884623"/>
              </p:ext>
            </p:extLst>
          </p:nvPr>
        </p:nvGraphicFramePr>
        <p:xfrm>
          <a:off x="3276600" y="44829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grpSp>
        <p:nvGrpSpPr>
          <p:cNvPr id="26" name="Group 25"/>
          <p:cNvGrpSpPr/>
          <p:nvPr/>
        </p:nvGrpSpPr>
        <p:grpSpPr>
          <a:xfrm>
            <a:off x="3048000" y="2044680"/>
            <a:ext cx="2286000" cy="1003320"/>
            <a:chOff x="3048000" y="2044680"/>
            <a:chExt cx="2286000" cy="1003320"/>
          </a:xfrm>
        </p:grpSpPr>
        <p:sp>
          <p:nvSpPr>
            <p:cNvPr id="38" name="Rectangle 37"/>
            <p:cNvSpPr/>
            <p:nvPr/>
          </p:nvSpPr>
          <p:spPr>
            <a:xfrm>
              <a:off x="304800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(color dots)</a:t>
              </a:r>
            </a:p>
          </p:txBody>
        </p:sp>
        <p:cxnSp>
          <p:nvCxnSpPr>
            <p:cNvPr id="55" name="Straight Arrow Connector 54"/>
            <p:cNvCxnSpPr/>
            <p:nvPr/>
          </p:nvCxnSpPr>
          <p:spPr>
            <a:xfrm>
              <a:off x="3810000" y="20484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800600" y="204468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531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89842824"/>
              </p:ext>
            </p:extLst>
          </p:nvPr>
        </p:nvGraphicFramePr>
        <p:xfrm>
          <a:off x="457200" y="45720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a:t>
            </a:r>
          </a:p>
          <a:p>
            <a:pPr algn="ctr"/>
            <a:r>
              <a:rPr lang="en-US" dirty="0" smtClean="0"/>
              <a:t>(bar chart)</a:t>
            </a:r>
          </a:p>
        </p:txBody>
      </p:sp>
      <p:cxnSp>
        <p:nvCxnSpPr>
          <p:cNvPr id="9" name="Straight Arrow Connector 8"/>
          <p:cNvCxnSpPr/>
          <p:nvPr/>
        </p:nvCxnSpPr>
        <p:spPr>
          <a:xfrm>
            <a:off x="990600" y="205740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0535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0110" y="5439648"/>
            <a:ext cx="1148071" cy="369332"/>
          </a:xfrm>
          <a:prstGeom prst="rect">
            <a:avLst/>
          </a:prstGeom>
          <a:noFill/>
        </p:spPr>
        <p:txBody>
          <a:bodyPr wrap="none" rtlCol="0">
            <a:spAutoFit/>
          </a:bodyPr>
          <a:lstStyle/>
          <a:p>
            <a:r>
              <a:rPr lang="en-US" dirty="0" smtClean="0">
                <a:solidFill>
                  <a:schemeClr val="bg1"/>
                </a:solidFill>
              </a:rPr>
              <a:t>A     B      C</a:t>
            </a:r>
            <a:endParaRPr lang="en-US" dirty="0">
              <a:solidFill>
                <a:schemeClr val="bg1"/>
              </a:solidFill>
            </a:endParaRPr>
          </a:p>
        </p:txBody>
      </p:sp>
      <p:cxnSp>
        <p:nvCxnSpPr>
          <p:cNvPr id="8" name="Straight Connector 7"/>
          <p:cNvCxnSpPr/>
          <p:nvPr/>
        </p:nvCxnSpPr>
        <p:spPr>
          <a:xfrm flipV="1">
            <a:off x="685800" y="3368040"/>
            <a:ext cx="0" cy="205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09600" y="3522980"/>
            <a:ext cx="182880" cy="1524000"/>
            <a:chOff x="609600" y="3522980"/>
            <a:chExt cx="289560" cy="1524000"/>
          </a:xfrm>
        </p:grpSpPr>
        <p:cxnSp>
          <p:nvCxnSpPr>
            <p:cNvPr id="23" name="Straight Connector 22"/>
            <p:cNvCxnSpPr/>
            <p:nvPr/>
          </p:nvCxnSpPr>
          <p:spPr>
            <a:xfrm>
              <a:off x="609600" y="3522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 y="3903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 y="4284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 y="4665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5046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5124" y="3355816"/>
            <a:ext cx="301686" cy="369332"/>
          </a:xfrm>
          <a:prstGeom prst="rect">
            <a:avLst/>
          </a:prstGeom>
          <a:noFill/>
        </p:spPr>
        <p:txBody>
          <a:bodyPr wrap="none" rtlCol="0">
            <a:spAutoFit/>
          </a:bodyPr>
          <a:lstStyle/>
          <a:p>
            <a:r>
              <a:rPr lang="en-US" dirty="0" smtClean="0">
                <a:solidFill>
                  <a:schemeClr val="bg1"/>
                </a:solidFill>
              </a:rPr>
              <a:t>5</a:t>
            </a:r>
          </a:p>
        </p:txBody>
      </p:sp>
      <p:sp>
        <p:nvSpPr>
          <p:cNvPr id="43" name="TextBox 42"/>
          <p:cNvSpPr txBox="1"/>
          <p:nvPr/>
        </p:nvSpPr>
        <p:spPr>
          <a:xfrm>
            <a:off x="317504" y="3725148"/>
            <a:ext cx="301686" cy="369332"/>
          </a:xfrm>
          <a:prstGeom prst="rect">
            <a:avLst/>
          </a:prstGeom>
          <a:noFill/>
        </p:spPr>
        <p:txBody>
          <a:bodyPr wrap="none" rtlCol="0">
            <a:spAutoFit/>
          </a:bodyPr>
          <a:lstStyle/>
          <a:p>
            <a:r>
              <a:rPr lang="en-US" dirty="0" smtClean="0">
                <a:solidFill>
                  <a:schemeClr val="bg1"/>
                </a:solidFill>
              </a:rPr>
              <a:t>4</a:t>
            </a:r>
          </a:p>
        </p:txBody>
      </p:sp>
      <p:sp>
        <p:nvSpPr>
          <p:cNvPr id="44" name="TextBox 43"/>
          <p:cNvSpPr txBox="1"/>
          <p:nvPr/>
        </p:nvSpPr>
        <p:spPr>
          <a:xfrm>
            <a:off x="309884" y="4094480"/>
            <a:ext cx="301686" cy="369332"/>
          </a:xfrm>
          <a:prstGeom prst="rect">
            <a:avLst/>
          </a:prstGeom>
          <a:noFill/>
        </p:spPr>
        <p:txBody>
          <a:bodyPr wrap="none" rtlCol="0">
            <a:spAutoFit/>
          </a:bodyPr>
          <a:lstStyle/>
          <a:p>
            <a:r>
              <a:rPr lang="en-US" dirty="0" smtClean="0">
                <a:solidFill>
                  <a:schemeClr val="bg1"/>
                </a:solidFill>
              </a:rPr>
              <a:t>3</a:t>
            </a:r>
          </a:p>
        </p:txBody>
      </p:sp>
      <p:sp>
        <p:nvSpPr>
          <p:cNvPr id="45" name="TextBox 44"/>
          <p:cNvSpPr txBox="1"/>
          <p:nvPr/>
        </p:nvSpPr>
        <p:spPr>
          <a:xfrm>
            <a:off x="302264" y="4463812"/>
            <a:ext cx="301686" cy="369332"/>
          </a:xfrm>
          <a:prstGeom prst="rect">
            <a:avLst/>
          </a:prstGeom>
          <a:noFill/>
        </p:spPr>
        <p:txBody>
          <a:bodyPr wrap="none" rtlCol="0">
            <a:spAutoFit/>
          </a:bodyPr>
          <a:lstStyle/>
          <a:p>
            <a:r>
              <a:rPr lang="en-US" dirty="0" smtClean="0">
                <a:solidFill>
                  <a:schemeClr val="bg1"/>
                </a:solidFill>
              </a:rPr>
              <a:t>2</a:t>
            </a:r>
          </a:p>
        </p:txBody>
      </p:sp>
      <p:sp>
        <p:nvSpPr>
          <p:cNvPr id="46" name="TextBox 45"/>
          <p:cNvSpPr txBox="1"/>
          <p:nvPr/>
        </p:nvSpPr>
        <p:spPr>
          <a:xfrm>
            <a:off x="294644" y="4833144"/>
            <a:ext cx="301686" cy="369332"/>
          </a:xfrm>
          <a:prstGeom prst="rect">
            <a:avLst/>
          </a:prstGeom>
          <a:noFill/>
        </p:spPr>
        <p:txBody>
          <a:bodyPr wrap="none" rtlCol="0">
            <a:spAutoFit/>
          </a:bodyPr>
          <a:lstStyle/>
          <a:p>
            <a:r>
              <a:rPr lang="en-US" dirty="0" smtClean="0">
                <a:solidFill>
                  <a:schemeClr val="bg1"/>
                </a:solidFill>
              </a:rPr>
              <a:t>1</a:t>
            </a:r>
          </a:p>
        </p:txBody>
      </p:sp>
      <p:sp>
        <p:nvSpPr>
          <p:cNvPr id="38" name="Rectangle 37"/>
          <p:cNvSpPr/>
          <p:nvPr/>
        </p:nvSpPr>
        <p:spPr>
          <a:xfrm>
            <a:off x="304800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(color dots)</a:t>
            </a:r>
          </a:p>
        </p:txBody>
      </p:sp>
      <p:cxnSp>
        <p:nvCxnSpPr>
          <p:cNvPr id="39" name="Straight Arrow Connector 38"/>
          <p:cNvCxnSpPr/>
          <p:nvPr/>
        </p:nvCxnSpPr>
        <p:spPr>
          <a:xfrm>
            <a:off x="405003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0" y="5672574"/>
            <a:ext cx="2209800" cy="392668"/>
          </a:xfrm>
          <a:prstGeom prst="rect">
            <a:avLst/>
          </a:prstGeom>
          <a:gradFill flip="none" rotWithShape="1">
            <a:gsLst>
              <a:gs pos="100000">
                <a:schemeClr val="bg1"/>
              </a:gs>
              <a:gs pos="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274597" y="5684242"/>
            <a:ext cx="301686" cy="369332"/>
          </a:xfrm>
          <a:prstGeom prst="rect">
            <a:avLst/>
          </a:prstGeom>
          <a:noFill/>
        </p:spPr>
        <p:txBody>
          <a:bodyPr wrap="none" rtlCol="0">
            <a:spAutoFit/>
          </a:bodyPr>
          <a:lstStyle/>
          <a:p>
            <a:r>
              <a:rPr lang="en-US" dirty="0" smtClean="0">
                <a:solidFill>
                  <a:schemeClr val="bg1"/>
                </a:solidFill>
              </a:rPr>
              <a:t>5</a:t>
            </a:r>
          </a:p>
        </p:txBody>
      </p:sp>
      <p:sp>
        <p:nvSpPr>
          <p:cNvPr id="48" name="TextBox 47"/>
          <p:cNvSpPr txBox="1"/>
          <p:nvPr/>
        </p:nvSpPr>
        <p:spPr>
          <a:xfrm>
            <a:off x="2729517" y="5676255"/>
            <a:ext cx="301686" cy="369332"/>
          </a:xfrm>
          <a:prstGeom prst="rect">
            <a:avLst/>
          </a:prstGeom>
          <a:noFill/>
        </p:spPr>
        <p:txBody>
          <a:bodyPr wrap="none" rtlCol="0">
            <a:spAutoFit/>
          </a:bodyPr>
          <a:lstStyle/>
          <a:p>
            <a:r>
              <a:rPr lang="en-US" dirty="0" smtClean="0">
                <a:solidFill>
                  <a:schemeClr val="bg1"/>
                </a:solidFill>
              </a:rPr>
              <a:t>1</a:t>
            </a:r>
          </a:p>
        </p:txBody>
      </p:sp>
      <p:sp>
        <p:nvSpPr>
          <p:cNvPr id="11" name="Oval 10"/>
          <p:cNvSpPr/>
          <p:nvPr/>
        </p:nvSpPr>
        <p:spPr>
          <a:xfrm>
            <a:off x="3783330" y="3464798"/>
            <a:ext cx="533400" cy="533400"/>
          </a:xfrm>
          <a:prstGeom prst="ellipse">
            <a:avLst/>
          </a:prstGeom>
          <a:solidFill>
            <a:srgbClr val="F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83330" y="4172466"/>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79520" y="4922520"/>
            <a:ext cx="5334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331687" y="3518753"/>
            <a:ext cx="308098" cy="369332"/>
          </a:xfrm>
          <a:prstGeom prst="rect">
            <a:avLst/>
          </a:prstGeom>
          <a:noFill/>
        </p:spPr>
        <p:txBody>
          <a:bodyPr wrap="none" rtlCol="0">
            <a:spAutoFit/>
          </a:bodyPr>
          <a:lstStyle/>
          <a:p>
            <a:r>
              <a:rPr lang="en-US" dirty="0" smtClean="0">
                <a:solidFill>
                  <a:schemeClr val="bg1"/>
                </a:solidFill>
              </a:rPr>
              <a:t>C</a:t>
            </a:r>
          </a:p>
        </p:txBody>
      </p:sp>
      <p:sp>
        <p:nvSpPr>
          <p:cNvPr id="52" name="TextBox 51"/>
          <p:cNvSpPr txBox="1"/>
          <p:nvPr/>
        </p:nvSpPr>
        <p:spPr>
          <a:xfrm>
            <a:off x="4340680" y="4254500"/>
            <a:ext cx="317716" cy="369332"/>
          </a:xfrm>
          <a:prstGeom prst="rect">
            <a:avLst/>
          </a:prstGeom>
          <a:noFill/>
        </p:spPr>
        <p:txBody>
          <a:bodyPr wrap="none" rtlCol="0">
            <a:spAutoFit/>
          </a:bodyPr>
          <a:lstStyle/>
          <a:p>
            <a:r>
              <a:rPr lang="en-US" dirty="0" smtClean="0">
                <a:solidFill>
                  <a:schemeClr val="bg1"/>
                </a:solidFill>
              </a:rPr>
              <a:t>A</a:t>
            </a:r>
          </a:p>
        </p:txBody>
      </p:sp>
      <p:sp>
        <p:nvSpPr>
          <p:cNvPr id="53" name="TextBox 52"/>
          <p:cNvSpPr txBox="1"/>
          <p:nvPr/>
        </p:nvSpPr>
        <p:spPr>
          <a:xfrm>
            <a:off x="4312920" y="4997073"/>
            <a:ext cx="309700" cy="369332"/>
          </a:xfrm>
          <a:prstGeom prst="rect">
            <a:avLst/>
          </a:prstGeom>
          <a:noFill/>
        </p:spPr>
        <p:txBody>
          <a:bodyPr wrap="none" rtlCol="0">
            <a:spAutoFit/>
          </a:bodyPr>
          <a:lstStyle/>
          <a:p>
            <a:r>
              <a:rPr lang="en-US" dirty="0" smtClean="0">
                <a:solidFill>
                  <a:schemeClr val="bg1"/>
                </a:solidFill>
              </a:rPr>
              <a:t>B</a:t>
            </a:r>
          </a:p>
        </p:txBody>
      </p:sp>
      <p:graphicFrame>
        <p:nvGraphicFramePr>
          <p:cNvPr id="54" name="Table 53"/>
          <p:cNvGraphicFramePr>
            <a:graphicFrameLocks noGrp="1"/>
          </p:cNvGraphicFramePr>
          <p:nvPr>
            <p:extLst>
              <p:ext uri="{D42A27DB-BD31-4B8C-83A1-F6EECF244321}">
                <p14:modId xmlns:p14="http://schemas.microsoft.com/office/powerpoint/2010/main" val="1102264664"/>
              </p:ext>
            </p:extLst>
          </p:nvPr>
        </p:nvGraphicFramePr>
        <p:xfrm>
          <a:off x="3276600" y="44829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cxnSp>
        <p:nvCxnSpPr>
          <p:cNvPr id="55" name="Straight Arrow Connector 54"/>
          <p:cNvCxnSpPr/>
          <p:nvPr/>
        </p:nvCxnSpPr>
        <p:spPr>
          <a:xfrm>
            <a:off x="3810000" y="204849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800600" y="204468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648995" y="245364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(size stars)</a:t>
            </a:r>
          </a:p>
        </p:txBody>
      </p:sp>
      <p:cxnSp>
        <p:nvCxnSpPr>
          <p:cNvPr id="72" name="Straight Arrow Connector 71"/>
          <p:cNvCxnSpPr/>
          <p:nvPr/>
        </p:nvCxnSpPr>
        <p:spPr>
          <a:xfrm>
            <a:off x="6651025" y="307848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932682" y="3533993"/>
            <a:ext cx="308098" cy="369332"/>
          </a:xfrm>
          <a:prstGeom prst="rect">
            <a:avLst/>
          </a:prstGeom>
          <a:noFill/>
        </p:spPr>
        <p:txBody>
          <a:bodyPr wrap="none" rtlCol="0">
            <a:spAutoFit/>
          </a:bodyPr>
          <a:lstStyle/>
          <a:p>
            <a:r>
              <a:rPr lang="en-US" dirty="0" smtClean="0">
                <a:solidFill>
                  <a:schemeClr val="bg1"/>
                </a:solidFill>
              </a:rPr>
              <a:t>C</a:t>
            </a:r>
          </a:p>
        </p:txBody>
      </p:sp>
      <p:sp>
        <p:nvSpPr>
          <p:cNvPr id="80" name="TextBox 79"/>
          <p:cNvSpPr txBox="1"/>
          <p:nvPr/>
        </p:nvSpPr>
        <p:spPr>
          <a:xfrm>
            <a:off x="6923064" y="4905010"/>
            <a:ext cx="317716" cy="369332"/>
          </a:xfrm>
          <a:prstGeom prst="rect">
            <a:avLst/>
          </a:prstGeom>
          <a:noFill/>
        </p:spPr>
        <p:txBody>
          <a:bodyPr wrap="none" rtlCol="0">
            <a:spAutoFit/>
          </a:bodyPr>
          <a:lstStyle/>
          <a:p>
            <a:r>
              <a:rPr lang="en-US" dirty="0" smtClean="0">
                <a:solidFill>
                  <a:schemeClr val="bg1"/>
                </a:solidFill>
              </a:rPr>
              <a:t>A</a:t>
            </a:r>
          </a:p>
        </p:txBody>
      </p:sp>
      <p:sp>
        <p:nvSpPr>
          <p:cNvPr id="81" name="TextBox 80"/>
          <p:cNvSpPr txBox="1"/>
          <p:nvPr/>
        </p:nvSpPr>
        <p:spPr>
          <a:xfrm>
            <a:off x="6932682" y="4189412"/>
            <a:ext cx="309700" cy="369332"/>
          </a:xfrm>
          <a:prstGeom prst="rect">
            <a:avLst/>
          </a:prstGeom>
          <a:noFill/>
        </p:spPr>
        <p:txBody>
          <a:bodyPr wrap="none" rtlCol="0">
            <a:spAutoFit/>
          </a:bodyPr>
          <a:lstStyle/>
          <a:p>
            <a:r>
              <a:rPr lang="en-US" dirty="0" smtClean="0">
                <a:solidFill>
                  <a:schemeClr val="bg1"/>
                </a:solidFill>
              </a:rPr>
              <a:t>B</a:t>
            </a:r>
          </a:p>
        </p:txBody>
      </p:sp>
      <p:graphicFrame>
        <p:nvGraphicFramePr>
          <p:cNvPr id="82" name="Table 81"/>
          <p:cNvGraphicFramePr>
            <a:graphicFrameLocks noGrp="1"/>
          </p:cNvGraphicFramePr>
          <p:nvPr>
            <p:extLst>
              <p:ext uri="{D42A27DB-BD31-4B8C-83A1-F6EECF244321}">
                <p14:modId xmlns:p14="http://schemas.microsoft.com/office/powerpoint/2010/main" val="2148456835"/>
              </p:ext>
            </p:extLst>
          </p:nvPr>
        </p:nvGraphicFramePr>
        <p:xfrm>
          <a:off x="5877595" y="463530"/>
          <a:ext cx="1981200" cy="1483360"/>
        </p:xfrm>
        <a:graphic>
          <a:graphicData uri="http://schemas.openxmlformats.org/drawingml/2006/table">
            <a:tbl>
              <a:tblPr firstRow="1" bandRow="1">
                <a:tableStyleId>{8EC20E35-A176-4012-BC5E-935CFFF8708E}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cxnSp>
        <p:nvCxnSpPr>
          <p:cNvPr id="83" name="Straight Arrow Connector 82"/>
          <p:cNvCxnSpPr/>
          <p:nvPr/>
        </p:nvCxnSpPr>
        <p:spPr>
          <a:xfrm>
            <a:off x="6410995" y="206373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401595" y="205992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5-Point Star 2"/>
          <p:cNvSpPr/>
          <p:nvPr/>
        </p:nvSpPr>
        <p:spPr>
          <a:xfrm flipH="1">
            <a:off x="6009027" y="6160705"/>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flipH="1">
            <a:off x="6259794" y="6024280"/>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flipH="1">
            <a:off x="6681361" y="5986290"/>
            <a:ext cx="276093" cy="27609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flipH="1">
            <a:off x="7110817" y="5848128"/>
            <a:ext cx="414255" cy="414255"/>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87"/>
          <p:cNvSpPr/>
          <p:nvPr/>
        </p:nvSpPr>
        <p:spPr>
          <a:xfrm flipH="1">
            <a:off x="7689520" y="5789397"/>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5-Point Star 88"/>
          <p:cNvSpPr/>
          <p:nvPr/>
        </p:nvSpPr>
        <p:spPr>
          <a:xfrm flipH="1">
            <a:off x="6613420" y="5011381"/>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flipH="1">
            <a:off x="6545208" y="360966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flipH="1">
            <a:off x="6427766" y="4085758"/>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775170" y="6298147"/>
            <a:ext cx="301686" cy="369332"/>
          </a:xfrm>
          <a:prstGeom prst="rect">
            <a:avLst/>
          </a:prstGeom>
          <a:noFill/>
        </p:spPr>
        <p:txBody>
          <a:bodyPr wrap="none" rtlCol="0">
            <a:spAutoFit/>
          </a:bodyPr>
          <a:lstStyle/>
          <a:p>
            <a:r>
              <a:rPr lang="en-US" dirty="0" smtClean="0">
                <a:solidFill>
                  <a:schemeClr val="bg1"/>
                </a:solidFill>
              </a:rPr>
              <a:t>5</a:t>
            </a:r>
          </a:p>
        </p:txBody>
      </p:sp>
      <p:sp>
        <p:nvSpPr>
          <p:cNvPr id="93" name="TextBox 92"/>
          <p:cNvSpPr txBox="1"/>
          <p:nvPr/>
        </p:nvSpPr>
        <p:spPr>
          <a:xfrm>
            <a:off x="7167101" y="6285167"/>
            <a:ext cx="301686" cy="369332"/>
          </a:xfrm>
          <a:prstGeom prst="rect">
            <a:avLst/>
          </a:prstGeom>
          <a:noFill/>
        </p:spPr>
        <p:txBody>
          <a:bodyPr wrap="none" rtlCol="0">
            <a:spAutoFit/>
          </a:bodyPr>
          <a:lstStyle/>
          <a:p>
            <a:r>
              <a:rPr lang="en-US" dirty="0" smtClean="0">
                <a:solidFill>
                  <a:schemeClr val="bg1"/>
                </a:solidFill>
              </a:rPr>
              <a:t>4</a:t>
            </a:r>
          </a:p>
        </p:txBody>
      </p:sp>
      <p:sp>
        <p:nvSpPr>
          <p:cNvPr id="94" name="TextBox 93"/>
          <p:cNvSpPr txBox="1"/>
          <p:nvPr/>
        </p:nvSpPr>
        <p:spPr>
          <a:xfrm>
            <a:off x="6687308" y="6298147"/>
            <a:ext cx="264198" cy="369332"/>
          </a:xfrm>
          <a:prstGeom prst="rect">
            <a:avLst/>
          </a:prstGeom>
          <a:noFill/>
        </p:spPr>
        <p:txBody>
          <a:bodyPr wrap="square" rtlCol="0">
            <a:spAutoFit/>
          </a:bodyPr>
          <a:lstStyle/>
          <a:p>
            <a:r>
              <a:rPr lang="en-US" dirty="0" smtClean="0">
                <a:solidFill>
                  <a:schemeClr val="bg1"/>
                </a:solidFill>
              </a:rPr>
              <a:t>3</a:t>
            </a:r>
          </a:p>
        </p:txBody>
      </p:sp>
      <p:sp>
        <p:nvSpPr>
          <p:cNvPr id="95" name="TextBox 94"/>
          <p:cNvSpPr txBox="1"/>
          <p:nvPr/>
        </p:nvSpPr>
        <p:spPr>
          <a:xfrm>
            <a:off x="6246746" y="6298147"/>
            <a:ext cx="264198" cy="369332"/>
          </a:xfrm>
          <a:prstGeom prst="rect">
            <a:avLst/>
          </a:prstGeom>
          <a:noFill/>
        </p:spPr>
        <p:txBody>
          <a:bodyPr wrap="square" rtlCol="0">
            <a:spAutoFit/>
          </a:bodyPr>
          <a:lstStyle/>
          <a:p>
            <a:r>
              <a:rPr lang="en-US" dirty="0" smtClean="0">
                <a:solidFill>
                  <a:schemeClr val="bg1"/>
                </a:solidFill>
              </a:rPr>
              <a:t>2</a:t>
            </a:r>
          </a:p>
        </p:txBody>
      </p:sp>
      <p:sp>
        <p:nvSpPr>
          <p:cNvPr id="96" name="TextBox 95"/>
          <p:cNvSpPr txBox="1"/>
          <p:nvPr/>
        </p:nvSpPr>
        <p:spPr>
          <a:xfrm>
            <a:off x="5909023" y="6298147"/>
            <a:ext cx="301686" cy="369332"/>
          </a:xfrm>
          <a:prstGeom prst="rect">
            <a:avLst/>
          </a:prstGeom>
          <a:noFill/>
        </p:spPr>
        <p:txBody>
          <a:bodyPr wrap="none" rtlCol="0">
            <a:spAutoFit/>
          </a:bodyPr>
          <a:lstStyle/>
          <a:p>
            <a:r>
              <a:rPr lang="en-US" dirty="0" smtClean="0">
                <a:solidFill>
                  <a:schemeClr val="bg1"/>
                </a:solidFill>
              </a:rPr>
              <a:t>1</a:t>
            </a:r>
          </a:p>
        </p:txBody>
      </p:sp>
    </p:spTree>
    <p:extLst>
      <p:ext uri="{BB962C8B-B14F-4D97-AF65-F5344CB8AC3E}">
        <p14:creationId xmlns:p14="http://schemas.microsoft.com/office/powerpoint/2010/main" val="2997778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577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a:t>
            </a:r>
          </a:p>
          <a:p>
            <a:pPr algn="ctr"/>
            <a:r>
              <a:rPr lang="en-US" dirty="0" smtClean="0"/>
              <a:t>(bar chart)</a:t>
            </a:r>
          </a:p>
        </p:txBody>
      </p:sp>
      <p:sp>
        <p:nvSpPr>
          <p:cNvPr id="12" name="Rectangle 11"/>
          <p:cNvSpPr/>
          <p:nvPr/>
        </p:nvSpPr>
        <p:spPr>
          <a:xfrm>
            <a:off x="89916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3522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06880" y="5046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6880" y="4665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4284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95400" y="390398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44780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0110" y="5439648"/>
            <a:ext cx="1148071" cy="369332"/>
          </a:xfrm>
          <a:prstGeom prst="rect">
            <a:avLst/>
          </a:prstGeom>
          <a:noFill/>
        </p:spPr>
        <p:txBody>
          <a:bodyPr wrap="none" rtlCol="0">
            <a:spAutoFit/>
          </a:bodyPr>
          <a:lstStyle/>
          <a:p>
            <a:r>
              <a:rPr lang="en-US" dirty="0" smtClean="0">
                <a:solidFill>
                  <a:schemeClr val="bg1"/>
                </a:solidFill>
              </a:rPr>
              <a:t>A     B      C</a:t>
            </a:r>
            <a:endParaRPr lang="en-US" dirty="0">
              <a:solidFill>
                <a:schemeClr val="bg1"/>
              </a:solidFill>
            </a:endParaRPr>
          </a:p>
        </p:txBody>
      </p:sp>
      <p:cxnSp>
        <p:nvCxnSpPr>
          <p:cNvPr id="8" name="Straight Connector 7"/>
          <p:cNvCxnSpPr/>
          <p:nvPr/>
        </p:nvCxnSpPr>
        <p:spPr>
          <a:xfrm flipV="1">
            <a:off x="685800" y="3368040"/>
            <a:ext cx="0" cy="205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09600" y="3522980"/>
            <a:ext cx="182880" cy="1524000"/>
            <a:chOff x="609600" y="3522980"/>
            <a:chExt cx="289560" cy="1524000"/>
          </a:xfrm>
        </p:grpSpPr>
        <p:cxnSp>
          <p:nvCxnSpPr>
            <p:cNvPr id="23" name="Straight Connector 22"/>
            <p:cNvCxnSpPr/>
            <p:nvPr/>
          </p:nvCxnSpPr>
          <p:spPr>
            <a:xfrm>
              <a:off x="609600" y="3522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 y="3903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 y="4284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 y="4665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5046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5124" y="3355816"/>
            <a:ext cx="301686" cy="369332"/>
          </a:xfrm>
          <a:prstGeom prst="rect">
            <a:avLst/>
          </a:prstGeom>
          <a:noFill/>
        </p:spPr>
        <p:txBody>
          <a:bodyPr wrap="none" rtlCol="0">
            <a:spAutoFit/>
          </a:bodyPr>
          <a:lstStyle/>
          <a:p>
            <a:r>
              <a:rPr lang="en-US" dirty="0" smtClean="0">
                <a:solidFill>
                  <a:schemeClr val="bg1"/>
                </a:solidFill>
              </a:rPr>
              <a:t>5</a:t>
            </a:r>
          </a:p>
        </p:txBody>
      </p:sp>
      <p:sp>
        <p:nvSpPr>
          <p:cNvPr id="43" name="TextBox 42"/>
          <p:cNvSpPr txBox="1"/>
          <p:nvPr/>
        </p:nvSpPr>
        <p:spPr>
          <a:xfrm>
            <a:off x="317504" y="3725148"/>
            <a:ext cx="301686" cy="369332"/>
          </a:xfrm>
          <a:prstGeom prst="rect">
            <a:avLst/>
          </a:prstGeom>
          <a:noFill/>
        </p:spPr>
        <p:txBody>
          <a:bodyPr wrap="none" rtlCol="0">
            <a:spAutoFit/>
          </a:bodyPr>
          <a:lstStyle/>
          <a:p>
            <a:r>
              <a:rPr lang="en-US" dirty="0" smtClean="0">
                <a:solidFill>
                  <a:schemeClr val="bg1"/>
                </a:solidFill>
              </a:rPr>
              <a:t>4</a:t>
            </a:r>
          </a:p>
        </p:txBody>
      </p:sp>
      <p:sp>
        <p:nvSpPr>
          <p:cNvPr id="44" name="TextBox 43"/>
          <p:cNvSpPr txBox="1"/>
          <p:nvPr/>
        </p:nvSpPr>
        <p:spPr>
          <a:xfrm>
            <a:off x="309884" y="4094480"/>
            <a:ext cx="301686" cy="369332"/>
          </a:xfrm>
          <a:prstGeom prst="rect">
            <a:avLst/>
          </a:prstGeom>
          <a:noFill/>
        </p:spPr>
        <p:txBody>
          <a:bodyPr wrap="none" rtlCol="0">
            <a:spAutoFit/>
          </a:bodyPr>
          <a:lstStyle/>
          <a:p>
            <a:r>
              <a:rPr lang="en-US" dirty="0" smtClean="0">
                <a:solidFill>
                  <a:schemeClr val="bg1"/>
                </a:solidFill>
              </a:rPr>
              <a:t>3</a:t>
            </a:r>
          </a:p>
        </p:txBody>
      </p:sp>
      <p:sp>
        <p:nvSpPr>
          <p:cNvPr id="45" name="TextBox 44"/>
          <p:cNvSpPr txBox="1"/>
          <p:nvPr/>
        </p:nvSpPr>
        <p:spPr>
          <a:xfrm>
            <a:off x="302264" y="4463812"/>
            <a:ext cx="301686" cy="369332"/>
          </a:xfrm>
          <a:prstGeom prst="rect">
            <a:avLst/>
          </a:prstGeom>
          <a:noFill/>
        </p:spPr>
        <p:txBody>
          <a:bodyPr wrap="none" rtlCol="0">
            <a:spAutoFit/>
          </a:bodyPr>
          <a:lstStyle/>
          <a:p>
            <a:r>
              <a:rPr lang="en-US" dirty="0" smtClean="0">
                <a:solidFill>
                  <a:schemeClr val="bg1"/>
                </a:solidFill>
              </a:rPr>
              <a:t>2</a:t>
            </a:r>
          </a:p>
        </p:txBody>
      </p:sp>
      <p:sp>
        <p:nvSpPr>
          <p:cNvPr id="46" name="TextBox 45"/>
          <p:cNvSpPr txBox="1"/>
          <p:nvPr/>
        </p:nvSpPr>
        <p:spPr>
          <a:xfrm>
            <a:off x="294644" y="4833144"/>
            <a:ext cx="301686" cy="369332"/>
          </a:xfrm>
          <a:prstGeom prst="rect">
            <a:avLst/>
          </a:prstGeom>
          <a:noFill/>
        </p:spPr>
        <p:txBody>
          <a:bodyPr wrap="none" rtlCol="0">
            <a:spAutoFit/>
          </a:bodyPr>
          <a:lstStyle/>
          <a:p>
            <a:r>
              <a:rPr lang="en-US" dirty="0" smtClean="0">
                <a:solidFill>
                  <a:schemeClr val="bg1"/>
                </a:solidFill>
              </a:rPr>
              <a:t>1</a:t>
            </a:r>
          </a:p>
        </p:txBody>
      </p:sp>
      <p:sp>
        <p:nvSpPr>
          <p:cNvPr id="38" name="Rectangle 37"/>
          <p:cNvSpPr/>
          <p:nvPr/>
        </p:nvSpPr>
        <p:spPr>
          <a:xfrm>
            <a:off x="3048000" y="24384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(color dots)</a:t>
            </a:r>
          </a:p>
        </p:txBody>
      </p:sp>
      <p:cxnSp>
        <p:nvCxnSpPr>
          <p:cNvPr id="39" name="Straight Arrow Connector 38"/>
          <p:cNvCxnSpPr/>
          <p:nvPr/>
        </p:nvCxnSpPr>
        <p:spPr>
          <a:xfrm>
            <a:off x="4050030" y="306324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0" y="5672574"/>
            <a:ext cx="2209800" cy="392668"/>
          </a:xfrm>
          <a:prstGeom prst="rect">
            <a:avLst/>
          </a:prstGeom>
          <a:gradFill flip="none" rotWithShape="1">
            <a:gsLst>
              <a:gs pos="100000">
                <a:schemeClr val="bg1"/>
              </a:gs>
              <a:gs pos="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274597" y="5684242"/>
            <a:ext cx="301686" cy="369332"/>
          </a:xfrm>
          <a:prstGeom prst="rect">
            <a:avLst/>
          </a:prstGeom>
          <a:noFill/>
        </p:spPr>
        <p:txBody>
          <a:bodyPr wrap="none" rtlCol="0">
            <a:spAutoFit/>
          </a:bodyPr>
          <a:lstStyle/>
          <a:p>
            <a:r>
              <a:rPr lang="en-US" dirty="0" smtClean="0">
                <a:solidFill>
                  <a:schemeClr val="bg1"/>
                </a:solidFill>
              </a:rPr>
              <a:t>5</a:t>
            </a:r>
          </a:p>
        </p:txBody>
      </p:sp>
      <p:sp>
        <p:nvSpPr>
          <p:cNvPr id="48" name="TextBox 47"/>
          <p:cNvSpPr txBox="1"/>
          <p:nvPr/>
        </p:nvSpPr>
        <p:spPr>
          <a:xfrm>
            <a:off x="2729517" y="5676255"/>
            <a:ext cx="301686" cy="369332"/>
          </a:xfrm>
          <a:prstGeom prst="rect">
            <a:avLst/>
          </a:prstGeom>
          <a:noFill/>
        </p:spPr>
        <p:txBody>
          <a:bodyPr wrap="none" rtlCol="0">
            <a:spAutoFit/>
          </a:bodyPr>
          <a:lstStyle/>
          <a:p>
            <a:r>
              <a:rPr lang="en-US" dirty="0" smtClean="0">
                <a:solidFill>
                  <a:schemeClr val="bg1"/>
                </a:solidFill>
              </a:rPr>
              <a:t>1</a:t>
            </a:r>
          </a:p>
        </p:txBody>
      </p:sp>
      <p:sp>
        <p:nvSpPr>
          <p:cNvPr id="11" name="Oval 10"/>
          <p:cNvSpPr/>
          <p:nvPr/>
        </p:nvSpPr>
        <p:spPr>
          <a:xfrm>
            <a:off x="3783330" y="3464798"/>
            <a:ext cx="533400" cy="533400"/>
          </a:xfrm>
          <a:prstGeom prst="ellipse">
            <a:avLst/>
          </a:prstGeom>
          <a:solidFill>
            <a:srgbClr val="F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83330" y="4172466"/>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79520" y="4922520"/>
            <a:ext cx="5334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331687" y="3518753"/>
            <a:ext cx="308098" cy="369332"/>
          </a:xfrm>
          <a:prstGeom prst="rect">
            <a:avLst/>
          </a:prstGeom>
          <a:noFill/>
        </p:spPr>
        <p:txBody>
          <a:bodyPr wrap="none" rtlCol="0">
            <a:spAutoFit/>
          </a:bodyPr>
          <a:lstStyle/>
          <a:p>
            <a:r>
              <a:rPr lang="en-US" dirty="0" smtClean="0">
                <a:solidFill>
                  <a:schemeClr val="bg1"/>
                </a:solidFill>
              </a:rPr>
              <a:t>C</a:t>
            </a:r>
          </a:p>
        </p:txBody>
      </p:sp>
      <p:sp>
        <p:nvSpPr>
          <p:cNvPr id="52" name="TextBox 51"/>
          <p:cNvSpPr txBox="1"/>
          <p:nvPr/>
        </p:nvSpPr>
        <p:spPr>
          <a:xfrm>
            <a:off x="4340680" y="4254500"/>
            <a:ext cx="317716" cy="369332"/>
          </a:xfrm>
          <a:prstGeom prst="rect">
            <a:avLst/>
          </a:prstGeom>
          <a:noFill/>
        </p:spPr>
        <p:txBody>
          <a:bodyPr wrap="none" rtlCol="0">
            <a:spAutoFit/>
          </a:bodyPr>
          <a:lstStyle/>
          <a:p>
            <a:r>
              <a:rPr lang="en-US" dirty="0" smtClean="0">
                <a:solidFill>
                  <a:schemeClr val="bg1"/>
                </a:solidFill>
              </a:rPr>
              <a:t>A</a:t>
            </a:r>
          </a:p>
        </p:txBody>
      </p:sp>
      <p:sp>
        <p:nvSpPr>
          <p:cNvPr id="53" name="TextBox 52"/>
          <p:cNvSpPr txBox="1"/>
          <p:nvPr/>
        </p:nvSpPr>
        <p:spPr>
          <a:xfrm>
            <a:off x="4312920" y="4997073"/>
            <a:ext cx="309700" cy="369332"/>
          </a:xfrm>
          <a:prstGeom prst="rect">
            <a:avLst/>
          </a:prstGeom>
          <a:noFill/>
        </p:spPr>
        <p:txBody>
          <a:bodyPr wrap="none" rtlCol="0">
            <a:spAutoFit/>
          </a:bodyPr>
          <a:lstStyle/>
          <a:p>
            <a:r>
              <a:rPr lang="en-US" dirty="0" smtClean="0">
                <a:solidFill>
                  <a:schemeClr val="bg1"/>
                </a:solidFill>
              </a:rPr>
              <a:t>B</a:t>
            </a:r>
          </a:p>
        </p:txBody>
      </p:sp>
      <p:sp>
        <p:nvSpPr>
          <p:cNvPr id="71" name="Rectangle 70"/>
          <p:cNvSpPr/>
          <p:nvPr/>
        </p:nvSpPr>
        <p:spPr>
          <a:xfrm>
            <a:off x="5648995" y="245364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“Encodes” (size stars)</a:t>
            </a:r>
          </a:p>
        </p:txBody>
      </p:sp>
      <p:cxnSp>
        <p:nvCxnSpPr>
          <p:cNvPr id="72" name="Straight Arrow Connector 71"/>
          <p:cNvCxnSpPr/>
          <p:nvPr/>
        </p:nvCxnSpPr>
        <p:spPr>
          <a:xfrm>
            <a:off x="6651025" y="3078480"/>
            <a:ext cx="0" cy="3048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932682" y="3533993"/>
            <a:ext cx="308098" cy="369332"/>
          </a:xfrm>
          <a:prstGeom prst="rect">
            <a:avLst/>
          </a:prstGeom>
          <a:noFill/>
        </p:spPr>
        <p:txBody>
          <a:bodyPr wrap="none" rtlCol="0">
            <a:spAutoFit/>
          </a:bodyPr>
          <a:lstStyle/>
          <a:p>
            <a:r>
              <a:rPr lang="en-US" dirty="0" smtClean="0">
                <a:solidFill>
                  <a:schemeClr val="bg1"/>
                </a:solidFill>
              </a:rPr>
              <a:t>C</a:t>
            </a:r>
          </a:p>
        </p:txBody>
      </p:sp>
      <p:sp>
        <p:nvSpPr>
          <p:cNvPr id="80" name="TextBox 79"/>
          <p:cNvSpPr txBox="1"/>
          <p:nvPr/>
        </p:nvSpPr>
        <p:spPr>
          <a:xfrm>
            <a:off x="6923064" y="4905010"/>
            <a:ext cx="317716" cy="369332"/>
          </a:xfrm>
          <a:prstGeom prst="rect">
            <a:avLst/>
          </a:prstGeom>
          <a:noFill/>
        </p:spPr>
        <p:txBody>
          <a:bodyPr wrap="none" rtlCol="0">
            <a:spAutoFit/>
          </a:bodyPr>
          <a:lstStyle/>
          <a:p>
            <a:r>
              <a:rPr lang="en-US" dirty="0" smtClean="0">
                <a:solidFill>
                  <a:schemeClr val="bg1"/>
                </a:solidFill>
              </a:rPr>
              <a:t>A</a:t>
            </a:r>
          </a:p>
        </p:txBody>
      </p:sp>
      <p:sp>
        <p:nvSpPr>
          <p:cNvPr id="81" name="TextBox 80"/>
          <p:cNvSpPr txBox="1"/>
          <p:nvPr/>
        </p:nvSpPr>
        <p:spPr>
          <a:xfrm>
            <a:off x="6932682" y="4189412"/>
            <a:ext cx="309700" cy="369332"/>
          </a:xfrm>
          <a:prstGeom prst="rect">
            <a:avLst/>
          </a:prstGeom>
          <a:noFill/>
        </p:spPr>
        <p:txBody>
          <a:bodyPr wrap="none" rtlCol="0">
            <a:spAutoFit/>
          </a:bodyPr>
          <a:lstStyle/>
          <a:p>
            <a:r>
              <a:rPr lang="en-US" dirty="0" smtClean="0">
                <a:solidFill>
                  <a:schemeClr val="bg1"/>
                </a:solidFill>
              </a:rPr>
              <a:t>B</a:t>
            </a:r>
          </a:p>
        </p:txBody>
      </p:sp>
      <p:sp>
        <p:nvSpPr>
          <p:cNvPr id="3" name="5-Point Star 2"/>
          <p:cNvSpPr/>
          <p:nvPr/>
        </p:nvSpPr>
        <p:spPr>
          <a:xfrm flipH="1">
            <a:off x="6009027" y="6160705"/>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flipH="1">
            <a:off x="6259794" y="6024280"/>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flipH="1">
            <a:off x="6681361" y="5986290"/>
            <a:ext cx="276093" cy="27609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flipH="1">
            <a:off x="7110817" y="5848128"/>
            <a:ext cx="414255" cy="414255"/>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87"/>
          <p:cNvSpPr/>
          <p:nvPr/>
        </p:nvSpPr>
        <p:spPr>
          <a:xfrm flipH="1">
            <a:off x="7689520" y="5789397"/>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5-Point Star 88"/>
          <p:cNvSpPr/>
          <p:nvPr/>
        </p:nvSpPr>
        <p:spPr>
          <a:xfrm flipH="1">
            <a:off x="6613420" y="5011381"/>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flipH="1">
            <a:off x="6545208" y="360966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flipH="1">
            <a:off x="6427766" y="4085758"/>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775170" y="6298147"/>
            <a:ext cx="301686" cy="369332"/>
          </a:xfrm>
          <a:prstGeom prst="rect">
            <a:avLst/>
          </a:prstGeom>
          <a:noFill/>
        </p:spPr>
        <p:txBody>
          <a:bodyPr wrap="none" rtlCol="0">
            <a:spAutoFit/>
          </a:bodyPr>
          <a:lstStyle/>
          <a:p>
            <a:r>
              <a:rPr lang="en-US" dirty="0" smtClean="0">
                <a:solidFill>
                  <a:schemeClr val="bg1"/>
                </a:solidFill>
              </a:rPr>
              <a:t>5</a:t>
            </a:r>
          </a:p>
        </p:txBody>
      </p:sp>
      <p:sp>
        <p:nvSpPr>
          <p:cNvPr id="93" name="TextBox 92"/>
          <p:cNvSpPr txBox="1"/>
          <p:nvPr/>
        </p:nvSpPr>
        <p:spPr>
          <a:xfrm>
            <a:off x="7167101" y="6285167"/>
            <a:ext cx="301686" cy="369332"/>
          </a:xfrm>
          <a:prstGeom prst="rect">
            <a:avLst/>
          </a:prstGeom>
          <a:noFill/>
        </p:spPr>
        <p:txBody>
          <a:bodyPr wrap="none" rtlCol="0">
            <a:spAutoFit/>
          </a:bodyPr>
          <a:lstStyle/>
          <a:p>
            <a:r>
              <a:rPr lang="en-US" dirty="0" smtClean="0">
                <a:solidFill>
                  <a:schemeClr val="bg1"/>
                </a:solidFill>
              </a:rPr>
              <a:t>4</a:t>
            </a:r>
          </a:p>
        </p:txBody>
      </p:sp>
      <p:sp>
        <p:nvSpPr>
          <p:cNvPr id="94" name="TextBox 93"/>
          <p:cNvSpPr txBox="1"/>
          <p:nvPr/>
        </p:nvSpPr>
        <p:spPr>
          <a:xfrm>
            <a:off x="6687308" y="6298147"/>
            <a:ext cx="264198" cy="369332"/>
          </a:xfrm>
          <a:prstGeom prst="rect">
            <a:avLst/>
          </a:prstGeom>
          <a:noFill/>
        </p:spPr>
        <p:txBody>
          <a:bodyPr wrap="square" rtlCol="0">
            <a:spAutoFit/>
          </a:bodyPr>
          <a:lstStyle/>
          <a:p>
            <a:r>
              <a:rPr lang="en-US" dirty="0" smtClean="0">
                <a:solidFill>
                  <a:schemeClr val="bg1"/>
                </a:solidFill>
              </a:rPr>
              <a:t>3</a:t>
            </a:r>
          </a:p>
        </p:txBody>
      </p:sp>
      <p:sp>
        <p:nvSpPr>
          <p:cNvPr id="95" name="TextBox 94"/>
          <p:cNvSpPr txBox="1"/>
          <p:nvPr/>
        </p:nvSpPr>
        <p:spPr>
          <a:xfrm>
            <a:off x="6246746" y="6298147"/>
            <a:ext cx="264198" cy="369332"/>
          </a:xfrm>
          <a:prstGeom prst="rect">
            <a:avLst/>
          </a:prstGeom>
          <a:noFill/>
        </p:spPr>
        <p:txBody>
          <a:bodyPr wrap="square" rtlCol="0">
            <a:spAutoFit/>
          </a:bodyPr>
          <a:lstStyle/>
          <a:p>
            <a:r>
              <a:rPr lang="en-US" dirty="0" smtClean="0">
                <a:solidFill>
                  <a:schemeClr val="bg1"/>
                </a:solidFill>
              </a:rPr>
              <a:t>2</a:t>
            </a:r>
          </a:p>
        </p:txBody>
      </p:sp>
      <p:sp>
        <p:nvSpPr>
          <p:cNvPr id="96" name="TextBox 95"/>
          <p:cNvSpPr txBox="1"/>
          <p:nvPr/>
        </p:nvSpPr>
        <p:spPr>
          <a:xfrm>
            <a:off x="5909023" y="6298147"/>
            <a:ext cx="301686" cy="369332"/>
          </a:xfrm>
          <a:prstGeom prst="rect">
            <a:avLst/>
          </a:prstGeom>
          <a:noFill/>
        </p:spPr>
        <p:txBody>
          <a:bodyPr wrap="none" rtlCol="0">
            <a:spAutoFit/>
          </a:bodyPr>
          <a:lstStyle/>
          <a:p>
            <a:r>
              <a:rPr lang="en-US" dirty="0" smtClean="0">
                <a:solidFill>
                  <a:schemeClr val="bg1"/>
                </a:solidFill>
              </a:rPr>
              <a:t>1</a:t>
            </a:r>
          </a:p>
        </p:txBody>
      </p:sp>
      <p:sp>
        <p:nvSpPr>
          <p:cNvPr id="63" name="TextBox 62"/>
          <p:cNvSpPr txBox="1"/>
          <p:nvPr/>
        </p:nvSpPr>
        <p:spPr>
          <a:xfrm>
            <a:off x="1076995" y="442446"/>
            <a:ext cx="6858000" cy="1754326"/>
          </a:xfrm>
          <a:prstGeom prst="rect">
            <a:avLst/>
          </a:prstGeom>
          <a:noFill/>
        </p:spPr>
        <p:txBody>
          <a:bodyPr wrap="square" rtlCol="0">
            <a:spAutoFit/>
          </a:bodyPr>
          <a:lstStyle/>
          <a:p>
            <a:r>
              <a:rPr lang="en-US" sz="3600" dirty="0" smtClean="0">
                <a:solidFill>
                  <a:srgbClr val="FFC000"/>
                </a:solidFill>
              </a:rPr>
              <a:t>Which is better?</a:t>
            </a:r>
          </a:p>
          <a:p>
            <a:pPr lvl="1"/>
            <a:r>
              <a:rPr lang="en-US" sz="3600" dirty="0" smtClean="0">
                <a:solidFill>
                  <a:srgbClr val="FFC000"/>
                </a:solidFill>
              </a:rPr>
              <a:t>99% of this class is on making the right choice…</a:t>
            </a:r>
          </a:p>
        </p:txBody>
      </p:sp>
    </p:spTree>
    <p:extLst>
      <p:ext uri="{BB962C8B-B14F-4D97-AF65-F5344CB8AC3E}">
        <p14:creationId xmlns:p14="http://schemas.microsoft.com/office/powerpoint/2010/main" val="3898406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3128"/>
          <a:stretch/>
        </p:blipFill>
        <p:spPr>
          <a:xfrm rot="16200000">
            <a:off x="2732749" y="-166456"/>
            <a:ext cx="3629488" cy="9144000"/>
          </a:xfrm>
          <a:prstGeom prst="rect">
            <a:avLst/>
          </a:prstGeom>
        </p:spPr>
      </p:pic>
      <p:sp>
        <p:nvSpPr>
          <p:cNvPr id="11" name="TextBox 10"/>
          <p:cNvSpPr txBox="1"/>
          <p:nvPr/>
        </p:nvSpPr>
        <p:spPr>
          <a:xfrm>
            <a:off x="152400" y="1143000"/>
            <a:ext cx="7076361" cy="400110"/>
          </a:xfrm>
          <a:prstGeom prst="rect">
            <a:avLst/>
          </a:prstGeom>
          <a:noFill/>
        </p:spPr>
        <p:txBody>
          <a:bodyPr wrap="none" rtlCol="0">
            <a:spAutoFit/>
          </a:bodyPr>
          <a:lstStyle/>
          <a:p>
            <a:r>
              <a:rPr lang="en-US" sz="2000" dirty="0" smtClean="0">
                <a:solidFill>
                  <a:schemeClr val="bg1"/>
                </a:solidFill>
              </a:rPr>
              <a:t>Given the data and tasks, are my choices in representation   </a:t>
            </a:r>
            <a:r>
              <a:rPr lang="en-US" sz="2000" i="1" dirty="0" smtClean="0">
                <a:solidFill>
                  <a:schemeClr val="bg1"/>
                </a:solidFill>
              </a:rPr>
              <a:t>good</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280293" y="6166399"/>
            <a:ext cx="1371600" cy="369332"/>
          </a:xfrm>
          <a:prstGeom prst="rect">
            <a:avLst/>
          </a:prstGeom>
          <a:noFill/>
        </p:spPr>
        <p:txBody>
          <a:bodyPr wrap="square" rtlCol="0">
            <a:spAutoFit/>
          </a:bodyPr>
          <a:lstStyle/>
          <a:p>
            <a:r>
              <a:rPr lang="en-US" dirty="0" smtClean="0">
                <a:solidFill>
                  <a:schemeClr val="bg1"/>
                </a:solidFill>
              </a:rPr>
              <a:t>domain</a:t>
            </a:r>
            <a:endParaRPr lang="en-US" dirty="0">
              <a:solidFill>
                <a:schemeClr val="bg1"/>
              </a:solidFill>
            </a:endParaRPr>
          </a:p>
        </p:txBody>
      </p:sp>
      <p:sp>
        <p:nvSpPr>
          <p:cNvPr id="18" name="TextBox 17"/>
          <p:cNvSpPr txBox="1"/>
          <p:nvPr/>
        </p:nvSpPr>
        <p:spPr>
          <a:xfrm>
            <a:off x="2718693" y="6183868"/>
            <a:ext cx="1371600" cy="369332"/>
          </a:xfrm>
          <a:prstGeom prst="rect">
            <a:avLst/>
          </a:prstGeom>
          <a:noFill/>
        </p:spPr>
        <p:txBody>
          <a:bodyPr wrap="square" rtlCol="0">
            <a:spAutoFit/>
          </a:bodyPr>
          <a:lstStyle/>
          <a:p>
            <a:r>
              <a:rPr lang="en-US" dirty="0" smtClean="0">
                <a:solidFill>
                  <a:schemeClr val="bg1"/>
                </a:solidFill>
              </a:rPr>
              <a:t>abstraction</a:t>
            </a:r>
            <a:endParaRPr lang="en-US" dirty="0">
              <a:solidFill>
                <a:schemeClr val="bg1"/>
              </a:solidFill>
            </a:endParaRPr>
          </a:p>
        </p:txBody>
      </p:sp>
      <p:sp>
        <p:nvSpPr>
          <p:cNvPr id="19" name="TextBox 18"/>
          <p:cNvSpPr txBox="1"/>
          <p:nvPr/>
        </p:nvSpPr>
        <p:spPr>
          <a:xfrm>
            <a:off x="5157093" y="6168249"/>
            <a:ext cx="1371600" cy="369332"/>
          </a:xfrm>
          <a:prstGeom prst="rect">
            <a:avLst/>
          </a:prstGeom>
          <a:noFill/>
        </p:spPr>
        <p:txBody>
          <a:bodyPr wrap="square" rtlCol="0">
            <a:spAutoFit/>
          </a:bodyPr>
          <a:lstStyle/>
          <a:p>
            <a:r>
              <a:rPr lang="en-US" dirty="0" smtClean="0">
                <a:solidFill>
                  <a:schemeClr val="bg1"/>
                </a:solidFill>
              </a:rPr>
              <a:t>technique</a:t>
            </a:r>
            <a:endParaRPr lang="en-US" dirty="0">
              <a:solidFill>
                <a:schemeClr val="bg1"/>
              </a:solidFill>
            </a:endParaRPr>
          </a:p>
        </p:txBody>
      </p:sp>
      <p:sp>
        <p:nvSpPr>
          <p:cNvPr id="20" name="TextBox 19"/>
          <p:cNvSpPr txBox="1"/>
          <p:nvPr/>
        </p:nvSpPr>
        <p:spPr>
          <a:xfrm>
            <a:off x="7519293" y="6183868"/>
            <a:ext cx="1371600" cy="369332"/>
          </a:xfrm>
          <a:prstGeom prst="rect">
            <a:avLst/>
          </a:prstGeom>
          <a:noFill/>
        </p:spPr>
        <p:txBody>
          <a:bodyPr wrap="square" rtlCol="0">
            <a:spAutoFit/>
          </a:bodyPr>
          <a:lstStyle/>
          <a:p>
            <a:r>
              <a:rPr lang="en-US" dirty="0" smtClean="0">
                <a:solidFill>
                  <a:schemeClr val="bg1"/>
                </a:solidFill>
              </a:rPr>
              <a:t>algorithm</a:t>
            </a:r>
            <a:endParaRPr lang="en-US" dirty="0">
              <a:solidFill>
                <a:schemeClr val="bg1"/>
              </a:solidFill>
            </a:endParaRPr>
          </a:p>
        </p:txBody>
      </p:sp>
      <p:grpSp>
        <p:nvGrpSpPr>
          <p:cNvPr id="30" name="Group 29"/>
          <p:cNvGrpSpPr/>
          <p:nvPr/>
        </p:nvGrpSpPr>
        <p:grpSpPr>
          <a:xfrm>
            <a:off x="76200" y="1066800"/>
            <a:ext cx="2743200" cy="1676400"/>
            <a:chOff x="76200" y="1066800"/>
            <a:chExt cx="2743200" cy="1676400"/>
          </a:xfrm>
        </p:grpSpPr>
        <p:sp>
          <p:nvSpPr>
            <p:cNvPr id="21" name="Oval 20"/>
            <p:cNvSpPr/>
            <p:nvPr/>
          </p:nvSpPr>
          <p:spPr>
            <a:xfrm>
              <a:off x="76200" y="1066800"/>
              <a:ext cx="2743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1" idx="4"/>
            </p:cNvCxnSpPr>
            <p:nvPr/>
          </p:nvCxnSpPr>
          <p:spPr>
            <a:xfrm>
              <a:off x="1447800" y="1676400"/>
              <a:ext cx="1371600" cy="10668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200400" y="1066800"/>
            <a:ext cx="3124200" cy="1752600"/>
            <a:chOff x="3200400" y="1066800"/>
            <a:chExt cx="3124200" cy="1752600"/>
          </a:xfrm>
        </p:grpSpPr>
        <p:sp>
          <p:nvSpPr>
            <p:cNvPr id="22" name="Oval 21"/>
            <p:cNvSpPr/>
            <p:nvPr/>
          </p:nvSpPr>
          <p:spPr>
            <a:xfrm>
              <a:off x="3200400" y="1066800"/>
              <a:ext cx="3124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stCxn id="22" idx="4"/>
            </p:cNvCxnSpPr>
            <p:nvPr/>
          </p:nvCxnSpPr>
          <p:spPr>
            <a:xfrm>
              <a:off x="4762500" y="1676400"/>
              <a:ext cx="800100" cy="11430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648202" y="1066800"/>
            <a:ext cx="2580558" cy="2286000"/>
            <a:chOff x="4648204" y="1066800"/>
            <a:chExt cx="4495795" cy="2286000"/>
          </a:xfrm>
        </p:grpSpPr>
        <p:sp>
          <p:nvSpPr>
            <p:cNvPr id="23" name="Oval 22"/>
            <p:cNvSpPr/>
            <p:nvPr/>
          </p:nvSpPr>
          <p:spPr>
            <a:xfrm>
              <a:off x="7568788" y="1066800"/>
              <a:ext cx="1575211"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stCxn id="23" idx="4"/>
            </p:cNvCxnSpPr>
            <p:nvPr/>
          </p:nvCxnSpPr>
          <p:spPr>
            <a:xfrm flipH="1">
              <a:off x="4648204" y="1676400"/>
              <a:ext cx="3708191" cy="16764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8406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3128"/>
          <a:stretch/>
        </p:blipFill>
        <p:spPr>
          <a:xfrm rot="16200000">
            <a:off x="2732749" y="-166456"/>
            <a:ext cx="3629488" cy="9144000"/>
          </a:xfrm>
          <a:prstGeom prst="rect">
            <a:avLst/>
          </a:prstGeom>
        </p:spPr>
      </p:pic>
      <p:sp>
        <p:nvSpPr>
          <p:cNvPr id="11" name="TextBox 10"/>
          <p:cNvSpPr txBox="1"/>
          <p:nvPr/>
        </p:nvSpPr>
        <p:spPr>
          <a:xfrm>
            <a:off x="152400" y="1143000"/>
            <a:ext cx="8961984" cy="400110"/>
          </a:xfrm>
          <a:prstGeom prst="rect">
            <a:avLst/>
          </a:prstGeom>
          <a:noFill/>
        </p:spPr>
        <p:txBody>
          <a:bodyPr wrap="none" rtlCol="0">
            <a:spAutoFit/>
          </a:bodyPr>
          <a:lstStyle/>
          <a:p>
            <a:r>
              <a:rPr lang="en-US" sz="2000" dirty="0" smtClean="0">
                <a:solidFill>
                  <a:schemeClr val="bg1"/>
                </a:solidFill>
              </a:rPr>
              <a:t>Given the data and tasks, are my choices in representation </a:t>
            </a:r>
            <a:r>
              <a:rPr lang="en-US" sz="2000" dirty="0" smtClean="0">
                <a:solidFill>
                  <a:schemeClr val="accent6">
                    <a:lumMod val="40000"/>
                    <a:lumOff val="60000"/>
                  </a:schemeClr>
                </a:solidFill>
              </a:rPr>
              <a:t>effective</a:t>
            </a:r>
            <a:r>
              <a:rPr lang="en-US" sz="2000" dirty="0" smtClean="0">
                <a:solidFill>
                  <a:schemeClr val="accent6">
                    <a:lumMod val="75000"/>
                  </a:schemeClr>
                </a:solidFill>
              </a:rPr>
              <a:t> </a:t>
            </a:r>
            <a:r>
              <a:rPr lang="en-US" sz="2000" dirty="0" smtClean="0">
                <a:solidFill>
                  <a:schemeClr val="bg1"/>
                </a:solidFill>
              </a:rPr>
              <a:t>and </a:t>
            </a:r>
            <a:r>
              <a:rPr lang="en-US" sz="2000" dirty="0" smtClean="0">
                <a:solidFill>
                  <a:schemeClr val="accent6">
                    <a:lumMod val="40000"/>
                    <a:lumOff val="60000"/>
                  </a:schemeClr>
                </a:solidFill>
              </a:rPr>
              <a:t>expressive</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280293" y="6166399"/>
            <a:ext cx="1371600" cy="369332"/>
          </a:xfrm>
          <a:prstGeom prst="rect">
            <a:avLst/>
          </a:prstGeom>
          <a:noFill/>
        </p:spPr>
        <p:txBody>
          <a:bodyPr wrap="square" rtlCol="0">
            <a:spAutoFit/>
          </a:bodyPr>
          <a:lstStyle/>
          <a:p>
            <a:r>
              <a:rPr lang="en-US" dirty="0" smtClean="0">
                <a:solidFill>
                  <a:schemeClr val="bg1"/>
                </a:solidFill>
              </a:rPr>
              <a:t>domain</a:t>
            </a:r>
            <a:endParaRPr lang="en-US" dirty="0">
              <a:solidFill>
                <a:schemeClr val="bg1"/>
              </a:solidFill>
            </a:endParaRPr>
          </a:p>
        </p:txBody>
      </p:sp>
      <p:sp>
        <p:nvSpPr>
          <p:cNvPr id="18" name="TextBox 17"/>
          <p:cNvSpPr txBox="1"/>
          <p:nvPr/>
        </p:nvSpPr>
        <p:spPr>
          <a:xfrm>
            <a:off x="2718693" y="6183868"/>
            <a:ext cx="1371600" cy="369332"/>
          </a:xfrm>
          <a:prstGeom prst="rect">
            <a:avLst/>
          </a:prstGeom>
          <a:noFill/>
        </p:spPr>
        <p:txBody>
          <a:bodyPr wrap="square" rtlCol="0">
            <a:spAutoFit/>
          </a:bodyPr>
          <a:lstStyle/>
          <a:p>
            <a:r>
              <a:rPr lang="en-US" dirty="0" smtClean="0">
                <a:solidFill>
                  <a:schemeClr val="bg1"/>
                </a:solidFill>
              </a:rPr>
              <a:t>abstraction</a:t>
            </a:r>
            <a:endParaRPr lang="en-US" dirty="0">
              <a:solidFill>
                <a:schemeClr val="bg1"/>
              </a:solidFill>
            </a:endParaRPr>
          </a:p>
        </p:txBody>
      </p:sp>
      <p:sp>
        <p:nvSpPr>
          <p:cNvPr id="19" name="TextBox 18"/>
          <p:cNvSpPr txBox="1"/>
          <p:nvPr/>
        </p:nvSpPr>
        <p:spPr>
          <a:xfrm>
            <a:off x="5157093" y="6168249"/>
            <a:ext cx="1371600" cy="369332"/>
          </a:xfrm>
          <a:prstGeom prst="rect">
            <a:avLst/>
          </a:prstGeom>
          <a:noFill/>
        </p:spPr>
        <p:txBody>
          <a:bodyPr wrap="square" rtlCol="0">
            <a:spAutoFit/>
          </a:bodyPr>
          <a:lstStyle/>
          <a:p>
            <a:r>
              <a:rPr lang="en-US" dirty="0" smtClean="0">
                <a:solidFill>
                  <a:schemeClr val="bg1"/>
                </a:solidFill>
              </a:rPr>
              <a:t>technique</a:t>
            </a:r>
            <a:endParaRPr lang="en-US" dirty="0">
              <a:solidFill>
                <a:schemeClr val="bg1"/>
              </a:solidFill>
            </a:endParaRPr>
          </a:p>
        </p:txBody>
      </p:sp>
      <p:sp>
        <p:nvSpPr>
          <p:cNvPr id="20" name="TextBox 19"/>
          <p:cNvSpPr txBox="1"/>
          <p:nvPr/>
        </p:nvSpPr>
        <p:spPr>
          <a:xfrm>
            <a:off x="7519293" y="6183868"/>
            <a:ext cx="1371600" cy="369332"/>
          </a:xfrm>
          <a:prstGeom prst="rect">
            <a:avLst/>
          </a:prstGeom>
          <a:noFill/>
        </p:spPr>
        <p:txBody>
          <a:bodyPr wrap="square" rtlCol="0">
            <a:spAutoFit/>
          </a:bodyPr>
          <a:lstStyle/>
          <a:p>
            <a:r>
              <a:rPr lang="en-US" dirty="0" smtClean="0">
                <a:solidFill>
                  <a:schemeClr val="bg1"/>
                </a:solidFill>
              </a:rPr>
              <a:t>algorithm</a:t>
            </a:r>
            <a:endParaRPr lang="en-US" dirty="0">
              <a:solidFill>
                <a:schemeClr val="bg1"/>
              </a:solidFill>
            </a:endParaRPr>
          </a:p>
        </p:txBody>
      </p:sp>
      <p:grpSp>
        <p:nvGrpSpPr>
          <p:cNvPr id="30" name="Group 29"/>
          <p:cNvGrpSpPr/>
          <p:nvPr/>
        </p:nvGrpSpPr>
        <p:grpSpPr>
          <a:xfrm>
            <a:off x="76200" y="1066800"/>
            <a:ext cx="2743200" cy="1676400"/>
            <a:chOff x="76200" y="1066800"/>
            <a:chExt cx="2743200" cy="1676400"/>
          </a:xfrm>
        </p:grpSpPr>
        <p:sp>
          <p:nvSpPr>
            <p:cNvPr id="21" name="Oval 20"/>
            <p:cNvSpPr/>
            <p:nvPr/>
          </p:nvSpPr>
          <p:spPr>
            <a:xfrm>
              <a:off x="76200" y="1066800"/>
              <a:ext cx="2743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1" idx="4"/>
            </p:cNvCxnSpPr>
            <p:nvPr/>
          </p:nvCxnSpPr>
          <p:spPr>
            <a:xfrm>
              <a:off x="1447800" y="1676400"/>
              <a:ext cx="1371600" cy="10668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200400" y="1066800"/>
            <a:ext cx="3124200" cy="1752600"/>
            <a:chOff x="3200400" y="1066800"/>
            <a:chExt cx="3124200" cy="1752600"/>
          </a:xfrm>
        </p:grpSpPr>
        <p:sp>
          <p:nvSpPr>
            <p:cNvPr id="22" name="Oval 21"/>
            <p:cNvSpPr/>
            <p:nvPr/>
          </p:nvSpPr>
          <p:spPr>
            <a:xfrm>
              <a:off x="3200400" y="1066800"/>
              <a:ext cx="3124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stCxn id="22" idx="4"/>
            </p:cNvCxnSpPr>
            <p:nvPr/>
          </p:nvCxnSpPr>
          <p:spPr>
            <a:xfrm>
              <a:off x="4762500" y="1676400"/>
              <a:ext cx="800100" cy="11430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648200" y="1066800"/>
            <a:ext cx="4495800" cy="2286000"/>
            <a:chOff x="4648200" y="1066800"/>
            <a:chExt cx="4495800" cy="2286000"/>
          </a:xfrm>
        </p:grpSpPr>
        <p:sp>
          <p:nvSpPr>
            <p:cNvPr id="23" name="Oval 22"/>
            <p:cNvSpPr/>
            <p:nvPr/>
          </p:nvSpPr>
          <p:spPr>
            <a:xfrm>
              <a:off x="6248400" y="1066800"/>
              <a:ext cx="28956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stCxn id="23" idx="4"/>
            </p:cNvCxnSpPr>
            <p:nvPr/>
          </p:nvCxnSpPr>
          <p:spPr>
            <a:xfrm flipH="1">
              <a:off x="4648200" y="1676400"/>
              <a:ext cx="3048000" cy="16764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8996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Expressive versus Effective</a:t>
            </a:r>
            <a:endParaRPr lang="en-US" dirty="0"/>
          </a:p>
        </p:txBody>
      </p:sp>
      <p:sp>
        <p:nvSpPr>
          <p:cNvPr id="6" name="Content Placeholder 5"/>
          <p:cNvSpPr>
            <a:spLocks noGrp="1"/>
          </p:cNvSpPr>
          <p:nvPr>
            <p:ph idx="1"/>
          </p:nvPr>
        </p:nvSpPr>
        <p:spPr>
          <a:xfrm>
            <a:off x="457200" y="1600200"/>
            <a:ext cx="4343400" cy="4525963"/>
          </a:xfrm>
        </p:spPr>
        <p:txBody>
          <a:bodyPr/>
          <a:lstStyle/>
          <a:p>
            <a:r>
              <a:rPr lang="en-US" dirty="0" smtClean="0"/>
              <a:t>A graph expresses…</a:t>
            </a:r>
          </a:p>
          <a:p>
            <a:pPr lvl="1"/>
            <a:r>
              <a:rPr lang="en-US" dirty="0" smtClean="0"/>
              <a:t>The statistical “facts” that we can infer from the diagram</a:t>
            </a:r>
          </a:p>
          <a:p>
            <a:r>
              <a:rPr lang="en-US" dirty="0" smtClean="0"/>
              <a:t>A graph does not express…</a:t>
            </a:r>
          </a:p>
          <a:p>
            <a:pPr lvl="1"/>
            <a:r>
              <a:rPr lang="en-US" dirty="0" smtClean="0"/>
              <a:t>The statistical “facts”  that are </a:t>
            </a:r>
            <a:r>
              <a:rPr lang="en-US" i="1" dirty="0" smtClean="0"/>
              <a:t>impossible</a:t>
            </a:r>
            <a:r>
              <a:rPr lang="en-US" dirty="0" smtClean="0"/>
              <a:t> to infer from the diagram</a:t>
            </a:r>
            <a:endParaRPr lang="en-US" dirty="0"/>
          </a:p>
        </p:txBody>
      </p:sp>
      <p:graphicFrame>
        <p:nvGraphicFramePr>
          <p:cNvPr id="7" name="Chart 6"/>
          <p:cNvGraphicFramePr/>
          <p:nvPr>
            <p:extLst>
              <p:ext uri="{D42A27DB-BD31-4B8C-83A1-F6EECF244321}">
                <p14:modId xmlns:p14="http://schemas.microsoft.com/office/powerpoint/2010/main" val="3611611897"/>
              </p:ext>
            </p:extLst>
          </p:nvPr>
        </p:nvGraphicFramePr>
        <p:xfrm>
          <a:off x="5105400" y="2438400"/>
          <a:ext cx="3695700" cy="246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4506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850877429"/>
              </p:ext>
            </p:extLst>
          </p:nvPr>
        </p:nvGraphicFramePr>
        <p:xfrm>
          <a:off x="2133600" y="3124200"/>
          <a:ext cx="4953000" cy="3302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txBox="1">
            <a:spLocks/>
          </p:cNvSpPr>
          <p:nvPr/>
        </p:nvSpPr>
        <p:spPr>
          <a:xfrm>
            <a:off x="838200" y="1219200"/>
            <a:ext cx="7772400" cy="1470025"/>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400" kern="1200">
                <a:solidFill>
                  <a:srgbClr val="FFC000"/>
                </a:solidFill>
                <a:latin typeface="+mj-lt"/>
                <a:ea typeface="+mj-ea"/>
                <a:cs typeface="+mj-cs"/>
              </a:defRPr>
            </a:lvl1pPr>
          </a:lstStyle>
          <a:p>
            <a:r>
              <a:rPr lang="en-US" dirty="0" smtClean="0">
                <a:solidFill>
                  <a:schemeClr val="accent6">
                    <a:lumMod val="60000"/>
                    <a:lumOff val="40000"/>
                  </a:schemeClr>
                </a:solidFill>
              </a:rPr>
              <a:t>Group questions</a:t>
            </a:r>
          </a:p>
          <a:p>
            <a:r>
              <a:rPr lang="en-US" dirty="0" smtClean="0"/>
              <a:t>What is expressed here?</a:t>
            </a:r>
          </a:p>
          <a:p>
            <a:r>
              <a:rPr lang="en-US" dirty="0" smtClean="0"/>
              <a:t>What is </a:t>
            </a:r>
            <a:r>
              <a:rPr lang="en-US" i="1" dirty="0" smtClean="0"/>
              <a:t>not</a:t>
            </a:r>
            <a:r>
              <a:rPr lang="en-US" dirty="0" smtClean="0"/>
              <a:t> expressed here?</a:t>
            </a:r>
            <a:endParaRPr lang="en-US" dirty="0"/>
          </a:p>
        </p:txBody>
      </p:sp>
    </p:spTree>
    <p:extLst>
      <p:ext uri="{BB962C8B-B14F-4D97-AF65-F5344CB8AC3E}">
        <p14:creationId xmlns:p14="http://schemas.microsoft.com/office/powerpoint/2010/main" val="3414928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lstStyle/>
          <a:p>
            <a:r>
              <a:rPr lang="en-US" dirty="0" smtClean="0"/>
              <a:t>Expressive versus Effective</a:t>
            </a:r>
            <a:endParaRPr lang="en-US" dirty="0"/>
          </a:p>
        </p:txBody>
      </p:sp>
      <p:sp>
        <p:nvSpPr>
          <p:cNvPr id="3" name="Content Placeholder 2"/>
          <p:cNvSpPr>
            <a:spLocks noGrp="1"/>
          </p:cNvSpPr>
          <p:nvPr>
            <p:ph idx="1"/>
          </p:nvPr>
        </p:nvSpPr>
        <p:spPr>
          <a:xfrm>
            <a:off x="457200" y="3048000"/>
            <a:ext cx="8229600" cy="3078163"/>
          </a:xfrm>
        </p:spPr>
        <p:txBody>
          <a:bodyPr/>
          <a:lstStyle/>
          <a:p>
            <a:r>
              <a:rPr lang="en-US" dirty="0" smtClean="0"/>
              <a:t>Important difference:</a:t>
            </a:r>
          </a:p>
          <a:p>
            <a:pPr lvl="1"/>
            <a:r>
              <a:rPr lang="en-US" i="1" dirty="0" smtClean="0"/>
              <a:t>(</a:t>
            </a:r>
            <a:r>
              <a:rPr lang="en-US" i="1" dirty="0" err="1" smtClean="0"/>
              <a:t>Im</a:t>
            </a:r>
            <a:r>
              <a:rPr lang="en-US" i="1" dirty="0" smtClean="0"/>
              <a:t>)possible </a:t>
            </a:r>
            <a:r>
              <a:rPr lang="en-US" dirty="0" smtClean="0"/>
              <a:t>to infer has to do with expressiveness</a:t>
            </a:r>
          </a:p>
          <a:p>
            <a:pPr lvl="1"/>
            <a:r>
              <a:rPr lang="en-US" i="1" dirty="0" smtClean="0"/>
              <a:t>Easy/hard</a:t>
            </a:r>
            <a:r>
              <a:rPr lang="en-US" dirty="0" smtClean="0"/>
              <a:t> to infer has to do with effectiveness</a:t>
            </a:r>
            <a:endParaRPr lang="en-US" dirty="0"/>
          </a:p>
        </p:txBody>
      </p:sp>
    </p:spTree>
    <p:extLst>
      <p:ext uri="{BB962C8B-B14F-4D97-AF65-F5344CB8AC3E}">
        <p14:creationId xmlns:p14="http://schemas.microsoft.com/office/powerpoint/2010/main" val="1995888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skill we will develop</a:t>
            </a:r>
            <a:endParaRPr lang="en-US" dirty="0"/>
          </a:p>
        </p:txBody>
      </p:sp>
      <p:sp>
        <p:nvSpPr>
          <p:cNvPr id="3" name="Content Placeholder 2"/>
          <p:cNvSpPr>
            <a:spLocks noGrp="1"/>
          </p:cNvSpPr>
          <p:nvPr>
            <p:ph idx="1"/>
          </p:nvPr>
        </p:nvSpPr>
        <p:spPr>
          <a:xfrm>
            <a:off x="457200" y="1600201"/>
            <a:ext cx="8229600" cy="2971800"/>
          </a:xfrm>
        </p:spPr>
        <p:txBody>
          <a:bodyPr>
            <a:normAutofit fontScale="92500" lnSpcReduction="10000"/>
          </a:bodyPr>
          <a:lstStyle/>
          <a:p>
            <a:pPr marL="514350" indent="-514350">
              <a:buFont typeface="+mj-lt"/>
              <a:buAutoNum type="arabicPeriod"/>
            </a:pPr>
            <a:r>
              <a:rPr lang="en-US" dirty="0" smtClean="0">
                <a:solidFill>
                  <a:schemeClr val="accent6">
                    <a:lumMod val="20000"/>
                    <a:lumOff val="80000"/>
                  </a:schemeClr>
                </a:solidFill>
              </a:rPr>
              <a:t>Identify the job, and job functions</a:t>
            </a:r>
          </a:p>
          <a:p>
            <a:pPr marL="514350" indent="-514350">
              <a:buFont typeface="+mj-lt"/>
              <a:buAutoNum type="arabicPeriod"/>
            </a:pPr>
            <a:r>
              <a:rPr lang="en-US" dirty="0" smtClean="0">
                <a:solidFill>
                  <a:srgbClr val="FFFF00"/>
                </a:solidFill>
              </a:rPr>
              <a:t>Identify the visual comparisons that enable function</a:t>
            </a:r>
          </a:p>
          <a:p>
            <a:pPr marL="514350" indent="-514350">
              <a:buFont typeface="+mj-lt"/>
              <a:buAutoNum type="arabicPeriod"/>
            </a:pPr>
            <a:r>
              <a:rPr lang="en-US" dirty="0" smtClean="0">
                <a:solidFill>
                  <a:schemeClr val="accent3">
                    <a:lumMod val="60000"/>
                    <a:lumOff val="40000"/>
                  </a:schemeClr>
                </a:solidFill>
              </a:rPr>
              <a:t>Identify the best visual encoding/idioms that support those comparisons</a:t>
            </a:r>
          </a:p>
          <a:p>
            <a:pPr marL="514350" indent="-514350">
              <a:buFont typeface="+mj-lt"/>
              <a:buAutoNum type="arabicPeriod"/>
            </a:pPr>
            <a:r>
              <a:rPr lang="en-US" dirty="0" smtClean="0">
                <a:solidFill>
                  <a:schemeClr val="accent1">
                    <a:lumMod val="40000"/>
                    <a:lumOff val="60000"/>
                  </a:schemeClr>
                </a:solidFill>
              </a:rPr>
              <a:t>Identify the best way to implement</a:t>
            </a:r>
          </a:p>
          <a:p>
            <a:endParaRPr lang="en-US" dirty="0"/>
          </a:p>
        </p:txBody>
      </p:sp>
      <p:pic>
        <p:nvPicPr>
          <p:cNvPr id="4" name="Picture 3"/>
          <p:cNvPicPr>
            <a:picLocks noChangeAspect="1"/>
          </p:cNvPicPr>
          <p:nvPr/>
        </p:nvPicPr>
        <p:blipFill>
          <a:blip r:embed="rId3"/>
          <a:stretch>
            <a:fillRect/>
          </a:stretch>
        </p:blipFill>
        <p:spPr>
          <a:xfrm>
            <a:off x="1524000" y="4572000"/>
            <a:ext cx="5702300" cy="2032000"/>
          </a:xfrm>
          <a:prstGeom prst="rect">
            <a:avLst/>
          </a:prstGeom>
        </p:spPr>
      </p:pic>
    </p:spTree>
    <p:extLst>
      <p:ext uri="{BB962C8B-B14F-4D97-AF65-F5344CB8AC3E}">
        <p14:creationId xmlns:p14="http://schemas.microsoft.com/office/powerpoint/2010/main" val="168809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757524328"/>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50847601"/>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sp>
        <p:nvSpPr>
          <p:cNvPr id="6" name="Title 1"/>
          <p:cNvSpPr txBox="1">
            <a:spLocks/>
          </p:cNvSpPr>
          <p:nvPr/>
        </p:nvSpPr>
        <p:spPr>
          <a:xfrm>
            <a:off x="228600" y="1066800"/>
            <a:ext cx="3810000" cy="502920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400" kern="1200">
                <a:solidFill>
                  <a:srgbClr val="FFC000"/>
                </a:solidFill>
                <a:latin typeface="+mj-lt"/>
                <a:ea typeface="+mj-ea"/>
                <a:cs typeface="+mj-cs"/>
              </a:defRPr>
            </a:lvl1pPr>
          </a:lstStyle>
          <a:p>
            <a:r>
              <a:rPr lang="en-US" dirty="0" smtClean="0">
                <a:solidFill>
                  <a:schemeClr val="accent6">
                    <a:lumMod val="60000"/>
                    <a:lumOff val="40000"/>
                  </a:schemeClr>
                </a:solidFill>
              </a:rPr>
              <a:t>Group questions</a:t>
            </a:r>
            <a:r>
              <a:rPr lang="en-US" dirty="0" smtClean="0">
                <a:solidFill>
                  <a:srgbClr val="FF0000"/>
                </a:solidFill>
              </a:rPr>
              <a:t/>
            </a:r>
            <a:br>
              <a:rPr lang="en-US" dirty="0" smtClean="0">
                <a:solidFill>
                  <a:srgbClr val="FF0000"/>
                </a:solidFill>
              </a:rPr>
            </a:br>
            <a:endParaRPr lang="en-US" dirty="0" smtClean="0">
              <a:solidFill>
                <a:srgbClr val="FF0000"/>
              </a:solidFill>
            </a:endParaRPr>
          </a:p>
          <a:p>
            <a:pPr marL="571500" indent="-571500">
              <a:buFont typeface="Arial"/>
              <a:buChar char="•"/>
            </a:pPr>
            <a:r>
              <a:rPr lang="en-US" dirty="0" smtClean="0"/>
              <a:t>Which is more expressive (expresses more facts)?</a:t>
            </a:r>
          </a:p>
          <a:p>
            <a:pPr marL="571500" indent="-571500">
              <a:buFont typeface="Arial"/>
              <a:buChar char="•"/>
            </a:pPr>
            <a:r>
              <a:rPr lang="en-US" dirty="0" smtClean="0"/>
              <a:t>Which is more effective?</a:t>
            </a:r>
            <a:endParaRPr lang="en-US" dirty="0"/>
          </a:p>
        </p:txBody>
      </p:sp>
    </p:spTree>
    <p:extLst>
      <p:ext uri="{BB962C8B-B14F-4D97-AF65-F5344CB8AC3E}">
        <p14:creationId xmlns:p14="http://schemas.microsoft.com/office/powerpoint/2010/main" val="13925544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776075178"/>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757351558"/>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45885173"/>
              </p:ext>
            </p:extLst>
          </p:nvPr>
        </p:nvGraphicFramePr>
        <p:xfrm>
          <a:off x="1371600" y="381000"/>
          <a:ext cx="1981200" cy="2834640"/>
        </p:xfrm>
        <a:graphic>
          <a:graphicData uri="http://schemas.openxmlformats.org/drawingml/2006/table">
            <a:tbl>
              <a:tblPr firstRow="1" bandRow="1">
                <a:tableStyleId>{2D5ABB26-0587-4C30-8999-92F81FD0307C}</a:tableStyleId>
              </a:tblPr>
              <a:tblGrid>
                <a:gridCol w="990600"/>
                <a:gridCol w="990600"/>
              </a:tblGrid>
              <a:tr h="472440">
                <a:tc>
                  <a:txBody>
                    <a:bodyPr/>
                    <a:lstStyle/>
                    <a:p>
                      <a:pPr algn="ctr"/>
                      <a:r>
                        <a:rPr lang="en-US" dirty="0" smtClean="0">
                          <a:solidFill>
                            <a:schemeClr val="accent6">
                              <a:lumMod val="75000"/>
                            </a:schemeClr>
                          </a:solidFill>
                        </a:rPr>
                        <a:t>ID</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13586159"/>
              </p:ext>
            </p:extLst>
          </p:nvPr>
        </p:nvGraphicFramePr>
        <p:xfrm>
          <a:off x="1371600" y="3733800"/>
          <a:ext cx="1981200" cy="2834640"/>
        </p:xfrm>
        <a:graphic>
          <a:graphicData uri="http://schemas.openxmlformats.org/drawingml/2006/table">
            <a:tbl>
              <a:tblPr firstRow="1" bandRow="1">
                <a:tableStyleId>{2D5ABB26-0587-4C30-8999-92F81FD0307C}</a:tableStyleId>
              </a:tblPr>
              <a:tblGrid>
                <a:gridCol w="990600"/>
                <a:gridCol w="990600"/>
              </a:tblGrid>
              <a:tr h="472440">
                <a:tc>
                  <a:txBody>
                    <a:bodyPr/>
                    <a:lstStyle/>
                    <a:p>
                      <a:pPr algn="ctr"/>
                      <a:r>
                        <a:rPr lang="en-US" dirty="0" smtClean="0">
                          <a:solidFill>
                            <a:schemeClr val="accent6">
                              <a:lumMod val="75000"/>
                            </a:schemeClr>
                          </a:solidFill>
                        </a:rPr>
                        <a:t>ID</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sp>
        <p:nvSpPr>
          <p:cNvPr id="20" name="Rectangle 19"/>
          <p:cNvSpPr/>
          <p:nvPr/>
        </p:nvSpPr>
        <p:spPr>
          <a:xfrm>
            <a:off x="1371600" y="381000"/>
            <a:ext cx="10668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362200" y="381000"/>
            <a:ext cx="10668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295400" y="3657600"/>
            <a:ext cx="10668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286000" y="3657600"/>
            <a:ext cx="10668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4876800" y="4191000"/>
            <a:ext cx="0" cy="1905000"/>
          </a:xfrm>
          <a:prstGeom prst="straightConnector1">
            <a:avLst/>
          </a:prstGeom>
          <a:ln w="5715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8" name="Arc 27"/>
          <p:cNvSpPr/>
          <p:nvPr/>
        </p:nvSpPr>
        <p:spPr>
          <a:xfrm>
            <a:off x="6172200" y="1333500"/>
            <a:ext cx="914400" cy="914400"/>
          </a:xfrm>
          <a:prstGeom prst="arc">
            <a:avLst>
              <a:gd name="adj1" fmla="val 15375160"/>
              <a:gd name="adj2" fmla="val 1490434"/>
            </a:avLst>
          </a:prstGeom>
          <a:ln w="5715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ectangle 23"/>
          <p:cNvSpPr/>
          <p:nvPr/>
        </p:nvSpPr>
        <p:spPr>
          <a:xfrm>
            <a:off x="3886200" y="3581400"/>
            <a:ext cx="48006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4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8"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204380514"/>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048444125"/>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87263570"/>
              </p:ext>
            </p:extLst>
          </p:nvPr>
        </p:nvGraphicFramePr>
        <p:xfrm>
          <a:off x="533400" y="228600"/>
          <a:ext cx="1981200" cy="2834640"/>
        </p:xfrm>
        <a:graphic>
          <a:graphicData uri="http://schemas.openxmlformats.org/drawingml/2006/table">
            <a:tbl>
              <a:tblPr firstRow="1" bandRow="1">
                <a:tableStyleId>{2D5ABB26-0587-4C30-8999-92F81FD0307C}</a:tableStyleId>
              </a:tblPr>
              <a:tblGrid>
                <a:gridCol w="990600"/>
                <a:gridCol w="990600"/>
              </a:tblGrid>
              <a:tr h="472440">
                <a:tc>
                  <a:txBody>
                    <a:bodyPr/>
                    <a:lstStyle/>
                    <a:p>
                      <a:pPr algn="ctr"/>
                      <a:r>
                        <a:rPr lang="en-US" dirty="0" smtClean="0">
                          <a:solidFill>
                            <a:schemeClr val="accent6">
                              <a:lumMod val="75000"/>
                            </a:schemeClr>
                          </a:solidFill>
                        </a:rPr>
                        <a:t>ID</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sp>
        <p:nvSpPr>
          <p:cNvPr id="18" name="TextBox 17"/>
          <p:cNvSpPr txBox="1"/>
          <p:nvPr/>
        </p:nvSpPr>
        <p:spPr>
          <a:xfrm>
            <a:off x="304800" y="3962400"/>
            <a:ext cx="3962400" cy="2031325"/>
          </a:xfrm>
          <a:prstGeom prst="rect">
            <a:avLst/>
          </a:prstGeom>
          <a:noFill/>
        </p:spPr>
        <p:txBody>
          <a:bodyPr wrap="square" rtlCol="0">
            <a:spAutoFit/>
          </a:bodyPr>
          <a:lstStyle/>
          <a:p>
            <a:r>
              <a:rPr lang="en-US" dirty="0" smtClean="0">
                <a:solidFill>
                  <a:schemeClr val="bg1"/>
                </a:solidFill>
              </a:rPr>
              <a:t>Both tables are the same, so I can answer the </a:t>
            </a:r>
            <a:r>
              <a:rPr lang="en-US" i="1" dirty="0" smtClean="0">
                <a:solidFill>
                  <a:schemeClr val="bg1"/>
                </a:solidFill>
              </a:rPr>
              <a:t>exact same </a:t>
            </a:r>
            <a:r>
              <a:rPr lang="en-US" dirty="0" smtClean="0">
                <a:solidFill>
                  <a:schemeClr val="bg1"/>
                </a:solidFill>
              </a:rPr>
              <a:t>set of questions!</a:t>
            </a:r>
          </a:p>
          <a:p>
            <a:pPr marL="285750" indent="-285750">
              <a:buFont typeface="Arial"/>
              <a:buChar char="•"/>
            </a:pPr>
            <a:r>
              <a:rPr lang="en-US" dirty="0" smtClean="0">
                <a:solidFill>
                  <a:schemeClr val="bg1"/>
                </a:solidFill>
              </a:rPr>
              <a:t>Is A &gt; B?</a:t>
            </a:r>
          </a:p>
          <a:p>
            <a:pPr marL="285750" indent="-285750">
              <a:buFont typeface="Arial"/>
              <a:buChar char="•"/>
            </a:pPr>
            <a:r>
              <a:rPr lang="en-US" dirty="0" smtClean="0">
                <a:solidFill>
                  <a:schemeClr val="bg1"/>
                </a:solidFill>
              </a:rPr>
              <a:t>How much bigger is B than C?</a:t>
            </a:r>
          </a:p>
          <a:p>
            <a:pPr marL="285750" indent="-285750">
              <a:buFont typeface="Arial"/>
              <a:buChar char="•"/>
            </a:pPr>
            <a:r>
              <a:rPr lang="en-US" dirty="0" smtClean="0">
                <a:solidFill>
                  <a:schemeClr val="bg1"/>
                </a:solidFill>
              </a:rPr>
              <a:t>What is the 3</a:t>
            </a:r>
            <a:r>
              <a:rPr lang="en-US" baseline="30000" dirty="0" smtClean="0">
                <a:solidFill>
                  <a:schemeClr val="bg1"/>
                </a:solidFill>
              </a:rPr>
              <a:t>rd</a:t>
            </a:r>
            <a:r>
              <a:rPr lang="en-US" dirty="0" smtClean="0">
                <a:solidFill>
                  <a:schemeClr val="bg1"/>
                </a:solidFill>
              </a:rPr>
              <a:t> largest value?</a:t>
            </a:r>
          </a:p>
          <a:p>
            <a:pPr marL="285750" indent="-285750">
              <a:buFont typeface="Arial"/>
              <a:buChar char="•"/>
            </a:pPr>
            <a:r>
              <a:rPr lang="en-US" dirty="0" smtClean="0">
                <a:solidFill>
                  <a:schemeClr val="bg1"/>
                </a:solidFill>
              </a:rPr>
              <a:t>Are C and E the same?</a:t>
            </a:r>
          </a:p>
          <a:p>
            <a:pPr marL="285750" indent="-285750">
              <a:buFont typeface="Arial"/>
              <a:buChar char="•"/>
            </a:pPr>
            <a:r>
              <a:rPr lang="en-US" dirty="0" smtClean="0">
                <a:solidFill>
                  <a:schemeClr val="bg1"/>
                </a:solidFill>
              </a:rPr>
              <a:t>And so on…</a:t>
            </a:r>
          </a:p>
        </p:txBody>
      </p:sp>
    </p:spTree>
    <p:extLst>
      <p:ext uri="{BB962C8B-B14F-4D97-AF65-F5344CB8AC3E}">
        <p14:creationId xmlns:p14="http://schemas.microsoft.com/office/powerpoint/2010/main" val="370788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359977607"/>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289348849"/>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sp>
        <p:nvSpPr>
          <p:cNvPr id="6" name="Title 1"/>
          <p:cNvSpPr txBox="1">
            <a:spLocks/>
          </p:cNvSpPr>
          <p:nvPr/>
        </p:nvSpPr>
        <p:spPr>
          <a:xfrm>
            <a:off x="228600" y="1066800"/>
            <a:ext cx="3810000" cy="50292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rgbClr val="FFC000"/>
                </a:solidFill>
                <a:latin typeface="+mj-lt"/>
                <a:ea typeface="+mj-ea"/>
                <a:cs typeface="+mj-cs"/>
              </a:defRPr>
            </a:lvl1pPr>
          </a:lstStyle>
          <a:p>
            <a:r>
              <a:rPr lang="en-US" dirty="0" smtClean="0">
                <a:solidFill>
                  <a:schemeClr val="accent6">
                    <a:lumMod val="60000"/>
                    <a:lumOff val="40000"/>
                  </a:schemeClr>
                </a:solidFill>
              </a:rPr>
              <a:t>Group questions</a:t>
            </a:r>
            <a:r>
              <a:rPr lang="en-US" dirty="0" smtClean="0">
                <a:solidFill>
                  <a:srgbClr val="FF0000"/>
                </a:solidFill>
              </a:rPr>
              <a:t/>
            </a:r>
            <a:br>
              <a:rPr lang="en-US" dirty="0" smtClean="0">
                <a:solidFill>
                  <a:srgbClr val="FF0000"/>
                </a:solidFill>
              </a:rPr>
            </a:br>
            <a:endParaRPr lang="en-US" dirty="0" smtClean="0">
              <a:solidFill>
                <a:srgbClr val="FF0000"/>
              </a:solidFill>
            </a:endParaRPr>
          </a:p>
          <a:p>
            <a:pPr marL="571500" indent="-571500">
              <a:buFont typeface="Arial"/>
              <a:buChar char="•"/>
            </a:pPr>
            <a:r>
              <a:rPr lang="en-US" dirty="0" smtClean="0">
                <a:sym typeface="Wingdings"/>
              </a:rPr>
              <a:t>They are equally expressive!</a:t>
            </a:r>
            <a:endParaRPr lang="en-US" dirty="0"/>
          </a:p>
        </p:txBody>
      </p:sp>
    </p:spTree>
    <p:extLst>
      <p:ext uri="{BB962C8B-B14F-4D97-AF65-F5344CB8AC3E}">
        <p14:creationId xmlns:p14="http://schemas.microsoft.com/office/powerpoint/2010/main" val="14293707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124459472"/>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07436529"/>
              </p:ext>
            </p:extLst>
          </p:nvPr>
        </p:nvGraphicFramePr>
        <p:xfrm>
          <a:off x="1371600" y="381000"/>
          <a:ext cx="2209800" cy="2834640"/>
        </p:xfrm>
        <a:graphic>
          <a:graphicData uri="http://schemas.openxmlformats.org/drawingml/2006/table">
            <a:tbl>
              <a:tblPr firstRow="1" bandRow="1">
                <a:tableStyleId>{2D5ABB26-0587-4C30-8999-92F81FD0307C}</a:tableStyleId>
              </a:tblPr>
              <a:tblGrid>
                <a:gridCol w="1104900"/>
                <a:gridCol w="1104900"/>
              </a:tblGrid>
              <a:tr h="472440">
                <a:tc>
                  <a:txBody>
                    <a:bodyPr/>
                    <a:lstStyle/>
                    <a:p>
                      <a:pPr algn="ctr"/>
                      <a:r>
                        <a:rPr lang="en-US" dirty="0" smtClean="0">
                          <a:solidFill>
                            <a:schemeClr val="accent6">
                              <a:lumMod val="75000"/>
                            </a:schemeClr>
                          </a:solidFill>
                        </a:rPr>
                        <a:t>ID (N)</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 (Q)</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214149019"/>
              </p:ext>
            </p:extLst>
          </p:nvPr>
        </p:nvGraphicFramePr>
        <p:xfrm>
          <a:off x="1371600" y="3733800"/>
          <a:ext cx="2286000" cy="2834640"/>
        </p:xfrm>
        <a:graphic>
          <a:graphicData uri="http://schemas.openxmlformats.org/drawingml/2006/table">
            <a:tbl>
              <a:tblPr firstRow="1" bandRow="1">
                <a:tableStyleId>{2D5ABB26-0587-4C30-8999-92F81FD0307C}</a:tableStyleId>
              </a:tblPr>
              <a:tblGrid>
                <a:gridCol w="1143000"/>
                <a:gridCol w="1143000"/>
              </a:tblGrid>
              <a:tr h="472440">
                <a:tc>
                  <a:txBody>
                    <a:bodyPr/>
                    <a:lstStyle/>
                    <a:p>
                      <a:pPr algn="ctr"/>
                      <a:r>
                        <a:rPr lang="en-US" dirty="0" smtClean="0">
                          <a:solidFill>
                            <a:schemeClr val="accent6">
                              <a:lumMod val="75000"/>
                            </a:schemeClr>
                          </a:solidFill>
                        </a:rPr>
                        <a:t>ID (N)</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 (Q)</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sp>
        <p:nvSpPr>
          <p:cNvPr id="6" name="TextBox 5"/>
          <p:cNvSpPr txBox="1"/>
          <p:nvPr/>
        </p:nvSpPr>
        <p:spPr>
          <a:xfrm>
            <a:off x="1447800" y="3276600"/>
            <a:ext cx="6187656" cy="369332"/>
          </a:xfrm>
          <a:prstGeom prst="rect">
            <a:avLst/>
          </a:prstGeom>
          <a:noFill/>
        </p:spPr>
        <p:txBody>
          <a:bodyPr wrap="none" rtlCol="0">
            <a:spAutoFit/>
          </a:bodyPr>
          <a:lstStyle/>
          <a:p>
            <a:r>
              <a:rPr lang="en-US" dirty="0" smtClean="0">
                <a:solidFill>
                  <a:schemeClr val="accent6">
                    <a:lumMod val="60000"/>
                    <a:lumOff val="40000"/>
                  </a:schemeClr>
                </a:solidFill>
              </a:rPr>
              <a:t>Don’t forget, expressiveness power is not about the actual data!</a:t>
            </a:r>
            <a:endParaRPr lang="en-US" dirty="0">
              <a:solidFill>
                <a:schemeClr val="accent6">
                  <a:lumMod val="60000"/>
                  <a:lumOff val="40000"/>
                </a:schemeClr>
              </a:solidFill>
            </a:endParaRPr>
          </a:p>
        </p:txBody>
      </p:sp>
      <p:sp>
        <p:nvSpPr>
          <p:cNvPr id="7" name="Rectangle 6"/>
          <p:cNvSpPr/>
          <p:nvPr/>
        </p:nvSpPr>
        <p:spPr>
          <a:xfrm>
            <a:off x="1295400" y="4191000"/>
            <a:ext cx="2514600" cy="2438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838200"/>
            <a:ext cx="2362200" cy="2438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89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163700092"/>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1341527188"/>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sp>
        <p:nvSpPr>
          <p:cNvPr id="6" name="Title 1"/>
          <p:cNvSpPr txBox="1">
            <a:spLocks/>
          </p:cNvSpPr>
          <p:nvPr/>
        </p:nvSpPr>
        <p:spPr>
          <a:xfrm>
            <a:off x="228600" y="1066800"/>
            <a:ext cx="3810000" cy="50292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rgbClr val="FFC000"/>
                </a:solidFill>
                <a:latin typeface="+mj-lt"/>
                <a:ea typeface="+mj-ea"/>
                <a:cs typeface="+mj-cs"/>
              </a:defRPr>
            </a:lvl1pPr>
          </a:lstStyle>
          <a:p>
            <a:r>
              <a:rPr lang="en-US" dirty="0" smtClean="0">
                <a:solidFill>
                  <a:schemeClr val="accent6">
                    <a:lumMod val="60000"/>
                    <a:lumOff val="40000"/>
                  </a:schemeClr>
                </a:solidFill>
              </a:rPr>
              <a:t>Group questions</a:t>
            </a:r>
            <a:r>
              <a:rPr lang="en-US" dirty="0" smtClean="0">
                <a:solidFill>
                  <a:srgbClr val="FF0000"/>
                </a:solidFill>
              </a:rPr>
              <a:t/>
            </a:r>
            <a:br>
              <a:rPr lang="en-US" dirty="0" smtClean="0">
                <a:solidFill>
                  <a:srgbClr val="FF0000"/>
                </a:solidFill>
              </a:rPr>
            </a:br>
            <a:endParaRPr lang="en-US" dirty="0" smtClean="0">
              <a:solidFill>
                <a:srgbClr val="FF0000"/>
              </a:solidFill>
            </a:endParaRPr>
          </a:p>
          <a:p>
            <a:pPr marL="571500" indent="-571500">
              <a:buFont typeface="Arial"/>
              <a:buChar char="•"/>
            </a:pPr>
            <a:r>
              <a:rPr lang="en-US" dirty="0" smtClean="0">
                <a:sym typeface="Wingdings"/>
              </a:rPr>
              <a:t>How about now?</a:t>
            </a:r>
            <a:endParaRPr lang="en-US" dirty="0"/>
          </a:p>
        </p:txBody>
      </p:sp>
    </p:spTree>
    <p:extLst>
      <p:ext uri="{BB962C8B-B14F-4D97-AF65-F5344CB8AC3E}">
        <p14:creationId xmlns:p14="http://schemas.microsoft.com/office/powerpoint/2010/main" val="25926060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580555807"/>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886347539"/>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04385237"/>
              </p:ext>
            </p:extLst>
          </p:nvPr>
        </p:nvGraphicFramePr>
        <p:xfrm>
          <a:off x="1371600" y="381000"/>
          <a:ext cx="1981200" cy="2834640"/>
        </p:xfrm>
        <a:graphic>
          <a:graphicData uri="http://schemas.openxmlformats.org/drawingml/2006/table">
            <a:tbl>
              <a:tblPr firstRow="1" bandRow="1">
                <a:tableStyleId>{2D5ABB26-0587-4C30-8999-92F81FD0307C}</a:tableStyleId>
              </a:tblPr>
              <a:tblGrid>
                <a:gridCol w="990600"/>
                <a:gridCol w="990600"/>
              </a:tblGrid>
              <a:tr h="472440">
                <a:tc>
                  <a:txBody>
                    <a:bodyPr/>
                    <a:lstStyle/>
                    <a:p>
                      <a:pPr algn="ctr"/>
                      <a:r>
                        <a:rPr lang="en-US" dirty="0" smtClean="0">
                          <a:solidFill>
                            <a:schemeClr val="accent6">
                              <a:lumMod val="75000"/>
                            </a:schemeClr>
                          </a:solidFill>
                        </a:rPr>
                        <a:t>ID</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294564131"/>
              </p:ext>
            </p:extLst>
          </p:nvPr>
        </p:nvGraphicFramePr>
        <p:xfrm>
          <a:off x="1371600" y="3733800"/>
          <a:ext cx="1981200" cy="2834640"/>
        </p:xfrm>
        <a:graphic>
          <a:graphicData uri="http://schemas.openxmlformats.org/drawingml/2006/table">
            <a:tbl>
              <a:tblPr firstRow="1" bandRow="1">
                <a:tableStyleId>{2D5ABB26-0587-4C30-8999-92F81FD0307C}</a:tableStyleId>
              </a:tblPr>
              <a:tblGrid>
                <a:gridCol w="990600"/>
                <a:gridCol w="990600"/>
              </a:tblGrid>
              <a:tr h="472440">
                <a:tc>
                  <a:txBody>
                    <a:bodyPr/>
                    <a:lstStyle/>
                    <a:p>
                      <a:pPr algn="ctr"/>
                      <a:r>
                        <a:rPr lang="en-US" dirty="0" smtClean="0">
                          <a:solidFill>
                            <a:schemeClr val="accent6">
                              <a:lumMod val="75000"/>
                            </a:schemeClr>
                          </a:solidFill>
                        </a:rPr>
                        <a:t>ID</a:t>
                      </a:r>
                      <a:endParaRPr lang="en-US" dirty="0">
                        <a:solidFill>
                          <a:schemeClr val="accent6">
                            <a:lumMod val="75000"/>
                          </a:schemeClr>
                        </a:solidFill>
                      </a:endParaRPr>
                    </a:p>
                  </a:txBody>
                  <a:tcPr>
                    <a:lnR w="12700" cap="flat" cmpd="sng" algn="ctr">
                      <a:solidFill>
                        <a:prstClr val="white"/>
                      </a:solidFill>
                      <a:prstDash val="solid"/>
                      <a:round/>
                      <a:headEnd type="none" w="med" len="med"/>
                      <a:tailEnd type="none" w="med" len="med"/>
                    </a:lnR>
                    <a:lnB w="12700" cap="flat" cmpd="sng" algn="ctr">
                      <a:solidFill>
                        <a:prstClr val="white"/>
                      </a:solidFill>
                      <a:prstDash val="solid"/>
                      <a:round/>
                      <a:headEnd type="none" w="med" len="med"/>
                      <a:tailEnd type="none" w="med" len="med"/>
                    </a:lnB>
                  </a:tcPr>
                </a:tc>
                <a:tc>
                  <a:txBody>
                    <a:bodyPr/>
                    <a:lstStyle/>
                    <a:p>
                      <a:pPr algn="ctr"/>
                      <a:r>
                        <a:rPr lang="en-US" dirty="0" smtClean="0">
                          <a:solidFill>
                            <a:schemeClr val="accent6">
                              <a:lumMod val="75000"/>
                            </a:schemeClr>
                          </a:solidFill>
                        </a:rPr>
                        <a:t>Value</a:t>
                      </a:r>
                      <a:endParaRPr lang="en-US" dirty="0">
                        <a:solidFill>
                          <a:schemeClr val="accent6">
                            <a:lumMod val="75000"/>
                          </a:schemeClr>
                        </a:solidFill>
                      </a:endParaRPr>
                    </a:p>
                  </a:txBody>
                  <a:tcPr>
                    <a:lnL w="12700" cap="flat" cmpd="sng" algn="ctr">
                      <a:solidFill>
                        <a:prstClr val="white"/>
                      </a:solidFill>
                      <a:prstDash val="solid"/>
                      <a:round/>
                      <a:headEnd type="none" w="med" len="med"/>
                      <a:tailEnd type="none" w="med" len="med"/>
                    </a:lnL>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A</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5</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B</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4</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C</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D</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pPr algn="ctr"/>
                      <a:r>
                        <a:rPr lang="en-US" dirty="0" smtClean="0">
                          <a:solidFill>
                            <a:srgbClr val="FFFFFF"/>
                          </a:solidFill>
                        </a:rPr>
                        <a:t>2</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472440">
                <a:tc>
                  <a:txBody>
                    <a:bodyPr/>
                    <a:lstStyle/>
                    <a:p>
                      <a:pPr algn="ctr"/>
                      <a:r>
                        <a:rPr lang="en-US" dirty="0" smtClean="0">
                          <a:solidFill>
                            <a:srgbClr val="FFFFFF"/>
                          </a:solidFill>
                        </a:rPr>
                        <a:t>E</a:t>
                      </a:r>
                      <a:endParaRPr lang="en-US" dirty="0">
                        <a:solidFill>
                          <a:srgbClr val="FFFFFF"/>
                        </a:solidFill>
                      </a:endParaRPr>
                    </a:p>
                  </a:txBody>
                  <a:tcPr>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tcPr>
                </a:tc>
                <a:tc>
                  <a:txBody>
                    <a:bodyPr/>
                    <a:lstStyle/>
                    <a:p>
                      <a:pPr algn="ctr"/>
                      <a:r>
                        <a:rPr lang="en-US" dirty="0" smtClean="0">
                          <a:solidFill>
                            <a:srgbClr val="FFFFFF"/>
                          </a:solidFill>
                        </a:rPr>
                        <a:t>3</a:t>
                      </a:r>
                      <a:endParaRPr lang="en-US" dirty="0">
                        <a:solidFill>
                          <a:srgbClr val="FFFFFF"/>
                        </a:solidFill>
                      </a:endParaRPr>
                    </a:p>
                  </a:txBody>
                  <a:tcPr>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tcPr>
                </a:tc>
              </a:tr>
            </a:tbl>
          </a:graphicData>
        </a:graphic>
      </p:graphicFrame>
      <p:sp>
        <p:nvSpPr>
          <p:cNvPr id="22" name="Rectangle 21"/>
          <p:cNvSpPr/>
          <p:nvPr/>
        </p:nvSpPr>
        <p:spPr>
          <a:xfrm>
            <a:off x="1295400" y="3657600"/>
            <a:ext cx="1066800" cy="2819400"/>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54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13705743"/>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877133763"/>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sp>
        <p:nvSpPr>
          <p:cNvPr id="18" name="TextBox 17"/>
          <p:cNvSpPr txBox="1"/>
          <p:nvPr/>
        </p:nvSpPr>
        <p:spPr>
          <a:xfrm>
            <a:off x="304800" y="4495800"/>
            <a:ext cx="3962400" cy="646331"/>
          </a:xfrm>
          <a:prstGeom prst="rect">
            <a:avLst/>
          </a:prstGeom>
          <a:noFill/>
        </p:spPr>
        <p:txBody>
          <a:bodyPr wrap="square" rtlCol="0">
            <a:spAutoFit/>
          </a:bodyPr>
          <a:lstStyle/>
          <a:p>
            <a:r>
              <a:rPr lang="en-US" dirty="0" smtClean="0">
                <a:solidFill>
                  <a:schemeClr val="bg1"/>
                </a:solidFill>
              </a:rPr>
              <a:t>Can no longer answer: Is A&gt;B? or how much bigger is A relative to B?</a:t>
            </a:r>
          </a:p>
        </p:txBody>
      </p:sp>
    </p:spTree>
    <p:extLst>
      <p:ext uri="{BB962C8B-B14F-4D97-AF65-F5344CB8AC3E}">
        <p14:creationId xmlns:p14="http://schemas.microsoft.com/office/powerpoint/2010/main" val="1655453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18446769"/>
              </p:ext>
            </p:extLst>
          </p:nvPr>
        </p:nvGraphicFramePr>
        <p:xfrm>
          <a:off x="4191000" y="3657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1430337309"/>
              </p:ext>
            </p:extLst>
          </p:nvPr>
        </p:nvGraphicFramePr>
        <p:xfrm>
          <a:off x="4191000" y="53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239000" y="2667000"/>
            <a:ext cx="1461345" cy="369332"/>
          </a:xfrm>
          <a:prstGeom prst="rect">
            <a:avLst/>
          </a:prstGeom>
          <a:noFill/>
        </p:spPr>
        <p:txBody>
          <a:bodyPr wrap="none" rtlCol="0">
            <a:spAutoFit/>
          </a:bodyPr>
          <a:lstStyle/>
          <a:p>
            <a:r>
              <a:rPr lang="en-US" dirty="0" smtClean="0">
                <a:solidFill>
                  <a:srgbClr val="FFFFFF"/>
                </a:solidFill>
              </a:rPr>
              <a:t>Total  size: 17 </a:t>
            </a:r>
            <a:endParaRPr lang="en-US" dirty="0">
              <a:solidFill>
                <a:srgbClr val="FFFFFF"/>
              </a:solidFill>
            </a:endParaRPr>
          </a:p>
        </p:txBody>
      </p:sp>
      <p:sp>
        <p:nvSpPr>
          <p:cNvPr id="6" name="Title 1"/>
          <p:cNvSpPr txBox="1">
            <a:spLocks/>
          </p:cNvSpPr>
          <p:nvPr/>
        </p:nvSpPr>
        <p:spPr>
          <a:xfrm>
            <a:off x="228600" y="1066800"/>
            <a:ext cx="3581400" cy="50292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rgbClr val="FFC000"/>
                </a:solidFill>
                <a:latin typeface="+mj-lt"/>
                <a:ea typeface="+mj-ea"/>
                <a:cs typeface="+mj-cs"/>
              </a:defRPr>
            </a:lvl1pPr>
          </a:lstStyle>
          <a:p>
            <a:r>
              <a:rPr lang="en-US" dirty="0" smtClean="0">
                <a:solidFill>
                  <a:schemeClr val="accent6">
                    <a:lumMod val="60000"/>
                    <a:lumOff val="40000"/>
                  </a:schemeClr>
                </a:solidFill>
              </a:rPr>
              <a:t>Effectiveness?</a:t>
            </a:r>
            <a:endParaRPr lang="en-US" dirty="0" smtClean="0">
              <a:solidFill>
                <a:srgbClr val="FF0000"/>
              </a:solidFill>
            </a:endParaRPr>
          </a:p>
          <a:p>
            <a:pPr marL="571500" indent="-571500">
              <a:buFont typeface="Arial"/>
              <a:buChar char="•"/>
            </a:pPr>
            <a:r>
              <a:rPr lang="en-US" sz="2500" dirty="0" smtClean="0">
                <a:sym typeface="Wingdings"/>
              </a:rPr>
              <a:t>You need to ask: “effective for what?”</a:t>
            </a:r>
          </a:p>
          <a:p>
            <a:pPr marL="571500" indent="-571500">
              <a:buFont typeface="Arial"/>
              <a:buChar char="•"/>
            </a:pPr>
            <a:r>
              <a:rPr lang="en-US" sz="2500" dirty="0" smtClean="0">
                <a:sym typeface="Wingdings"/>
              </a:rPr>
              <a:t>What percentage of the while is A?</a:t>
            </a:r>
          </a:p>
          <a:p>
            <a:pPr marL="571500" indent="-571500">
              <a:buFont typeface="Arial"/>
              <a:buChar char="•"/>
            </a:pPr>
            <a:r>
              <a:rPr lang="en-US" sz="2500" dirty="0" smtClean="0">
                <a:sym typeface="Wingdings"/>
              </a:rPr>
              <a:t>How much bigger is A relative to B?</a:t>
            </a:r>
            <a:endParaRPr lang="en-US" sz="2500" dirty="0"/>
          </a:p>
        </p:txBody>
      </p:sp>
    </p:spTree>
    <p:extLst>
      <p:ext uri="{BB962C8B-B14F-4D97-AF65-F5344CB8AC3E}">
        <p14:creationId xmlns:p14="http://schemas.microsoft.com/office/powerpoint/2010/main" val="4278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17565" y="4422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13805" y="4422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13805" y="4041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13805" y="2898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25285" y="4422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925285" y="4041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13805" y="3660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13805" y="3279140"/>
            <a:ext cx="3048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98515" y="4814808"/>
            <a:ext cx="1148071" cy="369332"/>
          </a:xfrm>
          <a:prstGeom prst="rect">
            <a:avLst/>
          </a:prstGeom>
          <a:noFill/>
        </p:spPr>
        <p:txBody>
          <a:bodyPr wrap="none" rtlCol="0">
            <a:spAutoFit/>
          </a:bodyPr>
          <a:lstStyle/>
          <a:p>
            <a:r>
              <a:rPr lang="en-US" dirty="0" smtClean="0">
                <a:solidFill>
                  <a:schemeClr val="bg1"/>
                </a:solidFill>
              </a:rPr>
              <a:t>A     B      C</a:t>
            </a:r>
            <a:endParaRPr lang="en-US" dirty="0">
              <a:solidFill>
                <a:schemeClr val="bg1"/>
              </a:solidFill>
            </a:endParaRPr>
          </a:p>
        </p:txBody>
      </p:sp>
      <p:cxnSp>
        <p:nvCxnSpPr>
          <p:cNvPr id="8" name="Straight Connector 7"/>
          <p:cNvCxnSpPr/>
          <p:nvPr/>
        </p:nvCxnSpPr>
        <p:spPr>
          <a:xfrm flipV="1">
            <a:off x="904205" y="2743200"/>
            <a:ext cx="0" cy="205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8005" y="2898140"/>
            <a:ext cx="182880" cy="1524000"/>
            <a:chOff x="609600" y="3522980"/>
            <a:chExt cx="289560" cy="1524000"/>
          </a:xfrm>
        </p:grpSpPr>
        <p:cxnSp>
          <p:nvCxnSpPr>
            <p:cNvPr id="23" name="Straight Connector 22"/>
            <p:cNvCxnSpPr/>
            <p:nvPr/>
          </p:nvCxnSpPr>
          <p:spPr>
            <a:xfrm>
              <a:off x="609600" y="3522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 y="3903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 y="4284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 y="4665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5046980"/>
              <a:ext cx="289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43529" y="2730976"/>
            <a:ext cx="301686" cy="369332"/>
          </a:xfrm>
          <a:prstGeom prst="rect">
            <a:avLst/>
          </a:prstGeom>
          <a:noFill/>
        </p:spPr>
        <p:txBody>
          <a:bodyPr wrap="none" rtlCol="0">
            <a:spAutoFit/>
          </a:bodyPr>
          <a:lstStyle/>
          <a:p>
            <a:r>
              <a:rPr lang="en-US" dirty="0" smtClean="0">
                <a:solidFill>
                  <a:schemeClr val="bg1"/>
                </a:solidFill>
              </a:rPr>
              <a:t>5</a:t>
            </a:r>
          </a:p>
        </p:txBody>
      </p:sp>
      <p:sp>
        <p:nvSpPr>
          <p:cNvPr id="43" name="TextBox 42"/>
          <p:cNvSpPr txBox="1"/>
          <p:nvPr/>
        </p:nvSpPr>
        <p:spPr>
          <a:xfrm>
            <a:off x="535909" y="3100308"/>
            <a:ext cx="301686" cy="369332"/>
          </a:xfrm>
          <a:prstGeom prst="rect">
            <a:avLst/>
          </a:prstGeom>
          <a:noFill/>
        </p:spPr>
        <p:txBody>
          <a:bodyPr wrap="none" rtlCol="0">
            <a:spAutoFit/>
          </a:bodyPr>
          <a:lstStyle/>
          <a:p>
            <a:r>
              <a:rPr lang="en-US" dirty="0" smtClean="0">
                <a:solidFill>
                  <a:schemeClr val="bg1"/>
                </a:solidFill>
              </a:rPr>
              <a:t>4</a:t>
            </a:r>
          </a:p>
        </p:txBody>
      </p:sp>
      <p:sp>
        <p:nvSpPr>
          <p:cNvPr id="44" name="TextBox 43"/>
          <p:cNvSpPr txBox="1"/>
          <p:nvPr/>
        </p:nvSpPr>
        <p:spPr>
          <a:xfrm>
            <a:off x="528289" y="3469640"/>
            <a:ext cx="301686" cy="369332"/>
          </a:xfrm>
          <a:prstGeom prst="rect">
            <a:avLst/>
          </a:prstGeom>
          <a:noFill/>
        </p:spPr>
        <p:txBody>
          <a:bodyPr wrap="none" rtlCol="0">
            <a:spAutoFit/>
          </a:bodyPr>
          <a:lstStyle/>
          <a:p>
            <a:r>
              <a:rPr lang="en-US" dirty="0" smtClean="0">
                <a:solidFill>
                  <a:schemeClr val="bg1"/>
                </a:solidFill>
              </a:rPr>
              <a:t>3</a:t>
            </a:r>
          </a:p>
        </p:txBody>
      </p:sp>
      <p:sp>
        <p:nvSpPr>
          <p:cNvPr id="45" name="TextBox 44"/>
          <p:cNvSpPr txBox="1"/>
          <p:nvPr/>
        </p:nvSpPr>
        <p:spPr>
          <a:xfrm>
            <a:off x="520669" y="3838972"/>
            <a:ext cx="301686" cy="369332"/>
          </a:xfrm>
          <a:prstGeom prst="rect">
            <a:avLst/>
          </a:prstGeom>
          <a:noFill/>
        </p:spPr>
        <p:txBody>
          <a:bodyPr wrap="none" rtlCol="0">
            <a:spAutoFit/>
          </a:bodyPr>
          <a:lstStyle/>
          <a:p>
            <a:r>
              <a:rPr lang="en-US" dirty="0" smtClean="0">
                <a:solidFill>
                  <a:schemeClr val="bg1"/>
                </a:solidFill>
              </a:rPr>
              <a:t>2</a:t>
            </a:r>
          </a:p>
        </p:txBody>
      </p:sp>
      <p:sp>
        <p:nvSpPr>
          <p:cNvPr id="46" name="TextBox 45"/>
          <p:cNvSpPr txBox="1"/>
          <p:nvPr/>
        </p:nvSpPr>
        <p:spPr>
          <a:xfrm>
            <a:off x="513049" y="4208304"/>
            <a:ext cx="301686" cy="369332"/>
          </a:xfrm>
          <a:prstGeom prst="rect">
            <a:avLst/>
          </a:prstGeom>
          <a:noFill/>
        </p:spPr>
        <p:txBody>
          <a:bodyPr wrap="none" rtlCol="0">
            <a:spAutoFit/>
          </a:bodyPr>
          <a:lstStyle/>
          <a:p>
            <a:r>
              <a:rPr lang="en-US" dirty="0" smtClean="0">
                <a:solidFill>
                  <a:schemeClr val="bg1"/>
                </a:solidFill>
              </a:rPr>
              <a:t>1</a:t>
            </a:r>
          </a:p>
        </p:txBody>
      </p:sp>
      <p:sp>
        <p:nvSpPr>
          <p:cNvPr id="4" name="Rectangle 3"/>
          <p:cNvSpPr/>
          <p:nvPr/>
        </p:nvSpPr>
        <p:spPr>
          <a:xfrm rot="5400000">
            <a:off x="2465044" y="3617992"/>
            <a:ext cx="2209800" cy="392668"/>
          </a:xfrm>
          <a:prstGeom prst="rect">
            <a:avLst/>
          </a:prstGeom>
          <a:gradFill flip="none" rotWithShape="1">
            <a:gsLst>
              <a:gs pos="100000">
                <a:schemeClr val="bg1"/>
              </a:gs>
              <a:gs pos="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037634" y="4685169"/>
            <a:ext cx="301686" cy="369332"/>
          </a:xfrm>
          <a:prstGeom prst="rect">
            <a:avLst/>
          </a:prstGeom>
          <a:noFill/>
        </p:spPr>
        <p:txBody>
          <a:bodyPr wrap="none" rtlCol="0">
            <a:spAutoFit/>
          </a:bodyPr>
          <a:lstStyle/>
          <a:p>
            <a:r>
              <a:rPr lang="en-US" dirty="0" smtClean="0">
                <a:solidFill>
                  <a:schemeClr val="bg1"/>
                </a:solidFill>
              </a:rPr>
              <a:t>5</a:t>
            </a:r>
          </a:p>
        </p:txBody>
      </p:sp>
      <p:sp>
        <p:nvSpPr>
          <p:cNvPr id="48" name="TextBox 47"/>
          <p:cNvSpPr txBox="1"/>
          <p:nvPr/>
        </p:nvSpPr>
        <p:spPr>
          <a:xfrm>
            <a:off x="3073396" y="2655292"/>
            <a:ext cx="301686" cy="369332"/>
          </a:xfrm>
          <a:prstGeom prst="rect">
            <a:avLst/>
          </a:prstGeom>
          <a:noFill/>
        </p:spPr>
        <p:txBody>
          <a:bodyPr wrap="none" rtlCol="0">
            <a:spAutoFit/>
          </a:bodyPr>
          <a:lstStyle/>
          <a:p>
            <a:r>
              <a:rPr lang="en-US" dirty="0" smtClean="0">
                <a:solidFill>
                  <a:schemeClr val="bg1"/>
                </a:solidFill>
              </a:rPr>
              <a:t>1</a:t>
            </a:r>
          </a:p>
        </p:txBody>
      </p:sp>
      <p:sp>
        <p:nvSpPr>
          <p:cNvPr id="11" name="Oval 10"/>
          <p:cNvSpPr/>
          <p:nvPr/>
        </p:nvSpPr>
        <p:spPr>
          <a:xfrm>
            <a:off x="4001735" y="2839958"/>
            <a:ext cx="533400" cy="533400"/>
          </a:xfrm>
          <a:prstGeom prst="ellipse">
            <a:avLst/>
          </a:prstGeom>
          <a:solidFill>
            <a:srgbClr val="F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001735" y="3547626"/>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997925" y="4297680"/>
            <a:ext cx="5334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50092" y="2893913"/>
            <a:ext cx="308098" cy="369332"/>
          </a:xfrm>
          <a:prstGeom prst="rect">
            <a:avLst/>
          </a:prstGeom>
          <a:noFill/>
        </p:spPr>
        <p:txBody>
          <a:bodyPr wrap="none" rtlCol="0">
            <a:spAutoFit/>
          </a:bodyPr>
          <a:lstStyle/>
          <a:p>
            <a:r>
              <a:rPr lang="en-US" dirty="0" smtClean="0">
                <a:solidFill>
                  <a:schemeClr val="bg1"/>
                </a:solidFill>
              </a:rPr>
              <a:t>C</a:t>
            </a:r>
          </a:p>
        </p:txBody>
      </p:sp>
      <p:sp>
        <p:nvSpPr>
          <p:cNvPr id="52" name="TextBox 51"/>
          <p:cNvSpPr txBox="1"/>
          <p:nvPr/>
        </p:nvSpPr>
        <p:spPr>
          <a:xfrm>
            <a:off x="4559085" y="3629660"/>
            <a:ext cx="317716" cy="369332"/>
          </a:xfrm>
          <a:prstGeom prst="rect">
            <a:avLst/>
          </a:prstGeom>
          <a:noFill/>
        </p:spPr>
        <p:txBody>
          <a:bodyPr wrap="none" rtlCol="0">
            <a:spAutoFit/>
          </a:bodyPr>
          <a:lstStyle/>
          <a:p>
            <a:r>
              <a:rPr lang="en-US" dirty="0" smtClean="0">
                <a:solidFill>
                  <a:schemeClr val="bg1"/>
                </a:solidFill>
              </a:rPr>
              <a:t>A</a:t>
            </a:r>
          </a:p>
        </p:txBody>
      </p:sp>
      <p:sp>
        <p:nvSpPr>
          <p:cNvPr id="53" name="TextBox 52"/>
          <p:cNvSpPr txBox="1"/>
          <p:nvPr/>
        </p:nvSpPr>
        <p:spPr>
          <a:xfrm>
            <a:off x="4531325" y="4372233"/>
            <a:ext cx="309700" cy="369332"/>
          </a:xfrm>
          <a:prstGeom prst="rect">
            <a:avLst/>
          </a:prstGeom>
          <a:noFill/>
        </p:spPr>
        <p:txBody>
          <a:bodyPr wrap="none" rtlCol="0">
            <a:spAutoFit/>
          </a:bodyPr>
          <a:lstStyle/>
          <a:p>
            <a:r>
              <a:rPr lang="en-US" dirty="0" smtClean="0">
                <a:solidFill>
                  <a:schemeClr val="bg1"/>
                </a:solidFill>
              </a:rPr>
              <a:t>B</a:t>
            </a:r>
          </a:p>
        </p:txBody>
      </p:sp>
      <p:sp>
        <p:nvSpPr>
          <p:cNvPr id="79" name="TextBox 78"/>
          <p:cNvSpPr txBox="1"/>
          <p:nvPr/>
        </p:nvSpPr>
        <p:spPr>
          <a:xfrm>
            <a:off x="7151087" y="2909153"/>
            <a:ext cx="308098" cy="369332"/>
          </a:xfrm>
          <a:prstGeom prst="rect">
            <a:avLst/>
          </a:prstGeom>
          <a:noFill/>
        </p:spPr>
        <p:txBody>
          <a:bodyPr wrap="none" rtlCol="0">
            <a:spAutoFit/>
          </a:bodyPr>
          <a:lstStyle/>
          <a:p>
            <a:r>
              <a:rPr lang="en-US" dirty="0" smtClean="0">
                <a:solidFill>
                  <a:schemeClr val="bg1"/>
                </a:solidFill>
              </a:rPr>
              <a:t>C</a:t>
            </a:r>
          </a:p>
        </p:txBody>
      </p:sp>
      <p:sp>
        <p:nvSpPr>
          <p:cNvPr id="80" name="TextBox 79"/>
          <p:cNvSpPr txBox="1"/>
          <p:nvPr/>
        </p:nvSpPr>
        <p:spPr>
          <a:xfrm>
            <a:off x="7141469" y="4280170"/>
            <a:ext cx="317716" cy="369332"/>
          </a:xfrm>
          <a:prstGeom prst="rect">
            <a:avLst/>
          </a:prstGeom>
          <a:noFill/>
        </p:spPr>
        <p:txBody>
          <a:bodyPr wrap="none" rtlCol="0">
            <a:spAutoFit/>
          </a:bodyPr>
          <a:lstStyle/>
          <a:p>
            <a:r>
              <a:rPr lang="en-US" dirty="0" smtClean="0">
                <a:solidFill>
                  <a:schemeClr val="bg1"/>
                </a:solidFill>
              </a:rPr>
              <a:t>A</a:t>
            </a:r>
          </a:p>
        </p:txBody>
      </p:sp>
      <p:sp>
        <p:nvSpPr>
          <p:cNvPr id="81" name="TextBox 80"/>
          <p:cNvSpPr txBox="1"/>
          <p:nvPr/>
        </p:nvSpPr>
        <p:spPr>
          <a:xfrm>
            <a:off x="7151087" y="3564572"/>
            <a:ext cx="309700" cy="369332"/>
          </a:xfrm>
          <a:prstGeom prst="rect">
            <a:avLst/>
          </a:prstGeom>
          <a:noFill/>
        </p:spPr>
        <p:txBody>
          <a:bodyPr wrap="none" rtlCol="0">
            <a:spAutoFit/>
          </a:bodyPr>
          <a:lstStyle/>
          <a:p>
            <a:r>
              <a:rPr lang="en-US" dirty="0" smtClean="0">
                <a:solidFill>
                  <a:schemeClr val="bg1"/>
                </a:solidFill>
              </a:rPr>
              <a:t>B</a:t>
            </a:r>
          </a:p>
        </p:txBody>
      </p:sp>
      <p:graphicFrame>
        <p:nvGraphicFramePr>
          <p:cNvPr id="82" name="Table 81"/>
          <p:cNvGraphicFramePr>
            <a:graphicFrameLocks noGrp="1"/>
          </p:cNvGraphicFramePr>
          <p:nvPr>
            <p:extLst>
              <p:ext uri="{D42A27DB-BD31-4B8C-83A1-F6EECF244321}">
                <p14:modId xmlns:p14="http://schemas.microsoft.com/office/powerpoint/2010/main" val="2636613551"/>
              </p:ext>
            </p:extLst>
          </p:nvPr>
        </p:nvGraphicFramePr>
        <p:xfrm>
          <a:off x="2870238" y="5280891"/>
          <a:ext cx="1981200" cy="1478280"/>
        </p:xfrm>
        <a:graphic>
          <a:graphicData uri="http://schemas.openxmlformats.org/drawingml/2006/table">
            <a:tbl>
              <a:tblPr firstRow="1" bandRow="1">
                <a:tableStyleId>{8EC20E35-A176-4012-BC5E-935CFFF8708E}</a:tableStyleId>
              </a:tblPr>
              <a:tblGrid>
                <a:gridCol w="990600"/>
                <a:gridCol w="990600"/>
              </a:tblGrid>
              <a:tr h="14857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89" name="5-Point Star 88"/>
          <p:cNvSpPr/>
          <p:nvPr/>
        </p:nvSpPr>
        <p:spPr>
          <a:xfrm flipH="1">
            <a:off x="6831825" y="4386541"/>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flipH="1">
            <a:off x="6763613" y="298482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flipH="1">
            <a:off x="6646171" y="3460918"/>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2"/>
          <p:cNvSpPr/>
          <p:nvPr/>
        </p:nvSpPr>
        <p:spPr>
          <a:xfrm rot="16200000" flipH="1">
            <a:off x="6204135" y="4857300"/>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rot="16200000" flipH="1">
            <a:off x="6135923" y="447010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rot="16200000" flipH="1">
            <a:off x="6116928" y="4010551"/>
            <a:ext cx="276093" cy="27609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rot="16200000" flipH="1">
            <a:off x="6047847" y="3442933"/>
            <a:ext cx="414255" cy="414255"/>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87"/>
          <p:cNvSpPr/>
          <p:nvPr/>
        </p:nvSpPr>
        <p:spPr>
          <a:xfrm rot="16200000" flipH="1">
            <a:off x="6018481" y="2805499"/>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709870" y="2894446"/>
            <a:ext cx="301686" cy="369332"/>
          </a:xfrm>
          <a:prstGeom prst="rect">
            <a:avLst/>
          </a:prstGeom>
          <a:noFill/>
        </p:spPr>
        <p:txBody>
          <a:bodyPr wrap="none" rtlCol="0">
            <a:spAutoFit/>
          </a:bodyPr>
          <a:lstStyle/>
          <a:p>
            <a:r>
              <a:rPr lang="en-US" dirty="0" smtClean="0">
                <a:solidFill>
                  <a:schemeClr val="bg1"/>
                </a:solidFill>
              </a:rPr>
              <a:t>5</a:t>
            </a:r>
          </a:p>
        </p:txBody>
      </p:sp>
      <p:sp>
        <p:nvSpPr>
          <p:cNvPr id="65" name="TextBox 64"/>
          <p:cNvSpPr txBox="1"/>
          <p:nvPr/>
        </p:nvSpPr>
        <p:spPr>
          <a:xfrm>
            <a:off x="5705891" y="3411197"/>
            <a:ext cx="301686" cy="369332"/>
          </a:xfrm>
          <a:prstGeom prst="rect">
            <a:avLst/>
          </a:prstGeom>
          <a:noFill/>
        </p:spPr>
        <p:txBody>
          <a:bodyPr wrap="none" rtlCol="0">
            <a:spAutoFit/>
          </a:bodyPr>
          <a:lstStyle/>
          <a:p>
            <a:r>
              <a:rPr lang="en-US" dirty="0" smtClean="0">
                <a:solidFill>
                  <a:schemeClr val="bg1"/>
                </a:solidFill>
              </a:rPr>
              <a:t>4</a:t>
            </a:r>
          </a:p>
        </p:txBody>
      </p:sp>
      <p:sp>
        <p:nvSpPr>
          <p:cNvPr id="66" name="TextBox 65"/>
          <p:cNvSpPr txBox="1"/>
          <p:nvPr/>
        </p:nvSpPr>
        <p:spPr>
          <a:xfrm>
            <a:off x="5716795" y="3949538"/>
            <a:ext cx="301686" cy="369332"/>
          </a:xfrm>
          <a:prstGeom prst="rect">
            <a:avLst/>
          </a:prstGeom>
          <a:noFill/>
        </p:spPr>
        <p:txBody>
          <a:bodyPr wrap="none" rtlCol="0">
            <a:spAutoFit/>
          </a:bodyPr>
          <a:lstStyle/>
          <a:p>
            <a:r>
              <a:rPr lang="en-US" dirty="0" smtClean="0">
                <a:solidFill>
                  <a:schemeClr val="bg1"/>
                </a:solidFill>
              </a:rPr>
              <a:t>3</a:t>
            </a:r>
          </a:p>
        </p:txBody>
      </p:sp>
      <p:sp>
        <p:nvSpPr>
          <p:cNvPr id="67" name="TextBox 66"/>
          <p:cNvSpPr txBox="1"/>
          <p:nvPr/>
        </p:nvSpPr>
        <p:spPr>
          <a:xfrm>
            <a:off x="5705891" y="4404493"/>
            <a:ext cx="301686" cy="369332"/>
          </a:xfrm>
          <a:prstGeom prst="rect">
            <a:avLst/>
          </a:prstGeom>
          <a:noFill/>
        </p:spPr>
        <p:txBody>
          <a:bodyPr wrap="none" rtlCol="0">
            <a:spAutoFit/>
          </a:bodyPr>
          <a:lstStyle/>
          <a:p>
            <a:r>
              <a:rPr lang="en-US" dirty="0" smtClean="0">
                <a:solidFill>
                  <a:schemeClr val="bg1"/>
                </a:solidFill>
              </a:rPr>
              <a:t>2</a:t>
            </a:r>
          </a:p>
        </p:txBody>
      </p:sp>
      <p:sp>
        <p:nvSpPr>
          <p:cNvPr id="68" name="TextBox 67"/>
          <p:cNvSpPr txBox="1"/>
          <p:nvPr/>
        </p:nvSpPr>
        <p:spPr>
          <a:xfrm>
            <a:off x="5716795" y="4741239"/>
            <a:ext cx="301686" cy="369332"/>
          </a:xfrm>
          <a:prstGeom prst="rect">
            <a:avLst/>
          </a:prstGeom>
          <a:noFill/>
        </p:spPr>
        <p:txBody>
          <a:bodyPr wrap="none" rtlCol="0">
            <a:spAutoFit/>
          </a:bodyPr>
          <a:lstStyle/>
          <a:p>
            <a:r>
              <a:rPr lang="en-US" dirty="0" smtClean="0">
                <a:solidFill>
                  <a:schemeClr val="bg1"/>
                </a:solidFill>
              </a:rPr>
              <a:t>1</a:t>
            </a:r>
          </a:p>
        </p:txBody>
      </p:sp>
      <p:sp>
        <p:nvSpPr>
          <p:cNvPr id="70" name="TextBox 69"/>
          <p:cNvSpPr txBox="1"/>
          <p:nvPr/>
        </p:nvSpPr>
        <p:spPr>
          <a:xfrm>
            <a:off x="1444670" y="5931885"/>
            <a:ext cx="1395062" cy="369332"/>
          </a:xfrm>
          <a:prstGeom prst="rect">
            <a:avLst/>
          </a:prstGeom>
          <a:noFill/>
        </p:spPr>
        <p:txBody>
          <a:bodyPr wrap="none" rtlCol="0">
            <a:spAutoFit/>
          </a:bodyPr>
          <a:lstStyle/>
          <a:p>
            <a:r>
              <a:rPr lang="en-US" dirty="0" smtClean="0">
                <a:solidFill>
                  <a:schemeClr val="bg1"/>
                </a:solidFill>
              </a:rPr>
              <a:t>True answer:</a:t>
            </a:r>
          </a:p>
        </p:txBody>
      </p:sp>
      <p:grpSp>
        <p:nvGrpSpPr>
          <p:cNvPr id="26" name="Group 25"/>
          <p:cNvGrpSpPr/>
          <p:nvPr/>
        </p:nvGrpSpPr>
        <p:grpSpPr>
          <a:xfrm>
            <a:off x="3266405" y="1576070"/>
            <a:ext cx="2286000" cy="1167130"/>
            <a:chOff x="3266405" y="1576070"/>
            <a:chExt cx="2286000" cy="1167130"/>
          </a:xfrm>
        </p:grpSpPr>
        <p:sp>
          <p:nvSpPr>
            <p:cNvPr id="38" name="Rectangle 37"/>
            <p:cNvSpPr/>
            <p:nvPr/>
          </p:nvSpPr>
          <p:spPr>
            <a:xfrm>
              <a:off x="3266405" y="181356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 (color dots)</a:t>
              </a:r>
            </a:p>
          </p:txBody>
        </p:sp>
        <p:cxnSp>
          <p:nvCxnSpPr>
            <p:cNvPr id="39" name="Straight Arrow Connector 38"/>
            <p:cNvCxnSpPr/>
            <p:nvPr/>
          </p:nvCxnSpPr>
          <p:spPr>
            <a:xfrm>
              <a:off x="4268435" y="243840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284213" y="157607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5867400" y="1576070"/>
            <a:ext cx="2286000" cy="1182370"/>
            <a:chOff x="5867400" y="1576070"/>
            <a:chExt cx="2286000" cy="1182370"/>
          </a:xfrm>
        </p:grpSpPr>
        <p:sp>
          <p:nvSpPr>
            <p:cNvPr id="71" name="Rectangle 70"/>
            <p:cNvSpPr/>
            <p:nvPr/>
          </p:nvSpPr>
          <p:spPr>
            <a:xfrm>
              <a:off x="5867400" y="18288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 (size stars)</a:t>
              </a:r>
            </a:p>
          </p:txBody>
        </p:sp>
        <p:cxnSp>
          <p:nvCxnSpPr>
            <p:cNvPr id="72" name="Straight Arrow Connector 71"/>
            <p:cNvCxnSpPr/>
            <p:nvPr/>
          </p:nvCxnSpPr>
          <p:spPr>
            <a:xfrm>
              <a:off x="6869430" y="245364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868733" y="157607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76" name="Table 75"/>
          <p:cNvGraphicFramePr>
            <a:graphicFrameLocks noGrp="1"/>
          </p:cNvGraphicFramePr>
          <p:nvPr>
            <p:extLst>
              <p:ext uri="{D42A27DB-BD31-4B8C-83A1-F6EECF244321}">
                <p14:modId xmlns:p14="http://schemas.microsoft.com/office/powerpoint/2010/main" val="1999109857"/>
              </p:ext>
            </p:extLst>
          </p:nvPr>
        </p:nvGraphicFramePr>
        <p:xfrm>
          <a:off x="814735" y="92710"/>
          <a:ext cx="1981200" cy="148336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grpSp>
        <p:nvGrpSpPr>
          <p:cNvPr id="24" name="Group 23"/>
          <p:cNvGrpSpPr/>
          <p:nvPr/>
        </p:nvGrpSpPr>
        <p:grpSpPr>
          <a:xfrm>
            <a:off x="664175" y="1576070"/>
            <a:ext cx="2286000" cy="1167130"/>
            <a:chOff x="664175" y="1576070"/>
            <a:chExt cx="2286000" cy="1167130"/>
          </a:xfrm>
        </p:grpSpPr>
        <p:sp>
          <p:nvSpPr>
            <p:cNvPr id="7" name="Rectangle 6"/>
            <p:cNvSpPr/>
            <p:nvPr/>
          </p:nvSpPr>
          <p:spPr>
            <a:xfrm>
              <a:off x="664175" y="181356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 (bar chart)</a:t>
              </a:r>
            </a:p>
          </p:txBody>
        </p:sp>
        <p:cxnSp>
          <p:nvCxnSpPr>
            <p:cNvPr id="25" name="Straight Arrow Connector 24"/>
            <p:cNvCxnSpPr/>
            <p:nvPr/>
          </p:nvCxnSpPr>
          <p:spPr>
            <a:xfrm>
              <a:off x="1666205" y="243840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674363" y="157607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78" name="Table 77"/>
          <p:cNvGraphicFramePr>
            <a:graphicFrameLocks noGrp="1"/>
          </p:cNvGraphicFramePr>
          <p:nvPr>
            <p:extLst>
              <p:ext uri="{D42A27DB-BD31-4B8C-83A1-F6EECF244321}">
                <p14:modId xmlns:p14="http://schemas.microsoft.com/office/powerpoint/2010/main" val="421386051"/>
              </p:ext>
            </p:extLst>
          </p:nvPr>
        </p:nvGraphicFramePr>
        <p:xfrm>
          <a:off x="3339318" y="99437"/>
          <a:ext cx="2244748" cy="1483360"/>
        </p:xfrm>
        <a:graphic>
          <a:graphicData uri="http://schemas.openxmlformats.org/drawingml/2006/table">
            <a:tbl>
              <a:tblPr firstRow="1" bandRow="1">
                <a:tableStyleId>{9DCAF9ED-07DC-4A11-8D7F-57B35C25682E}</a:tableStyleId>
              </a:tblPr>
              <a:tblGrid>
                <a:gridCol w="851682"/>
                <a:gridCol w="1393066"/>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r>
                        <a:rPr lang="en-US" baseline="0" dirty="0" smtClean="0"/>
                        <a:t>? </a:t>
                      </a:r>
                      <a:r>
                        <a:rPr lang="en-US" dirty="0" smtClean="0"/>
                        <a:t>1.1?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4.9?</a:t>
                      </a:r>
                      <a:r>
                        <a:rPr lang="en-US" baseline="0" dirty="0" smtClean="0"/>
                        <a:t> </a:t>
                      </a: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1.9?</a:t>
                      </a:r>
                      <a:r>
                        <a:rPr lang="en-US" baseline="0" dirty="0" smtClean="0"/>
                        <a:t> 2? 2.1?</a:t>
                      </a:r>
                      <a:endParaRPr lang="en-US" dirty="0"/>
                    </a:p>
                  </a:txBody>
                  <a:tcPr/>
                </a:tc>
              </a:tr>
            </a:tbl>
          </a:graphicData>
        </a:graphic>
      </p:graphicFrame>
      <p:graphicFrame>
        <p:nvGraphicFramePr>
          <p:cNvPr id="97" name="Table 96"/>
          <p:cNvGraphicFramePr>
            <a:graphicFrameLocks noGrp="1"/>
          </p:cNvGraphicFramePr>
          <p:nvPr>
            <p:extLst>
              <p:ext uri="{D42A27DB-BD31-4B8C-83A1-F6EECF244321}">
                <p14:modId xmlns:p14="http://schemas.microsoft.com/office/powerpoint/2010/main" val="25789847"/>
              </p:ext>
            </p:extLst>
          </p:nvPr>
        </p:nvGraphicFramePr>
        <p:xfrm>
          <a:off x="5863905" y="106164"/>
          <a:ext cx="1981200" cy="148336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 3?</a:t>
                      </a:r>
                      <a:endParaRPr lang="en-US" dirty="0"/>
                    </a:p>
                  </a:txBody>
                  <a:tcPr/>
                </a:tc>
              </a:tr>
            </a:tbl>
          </a:graphicData>
        </a:graphic>
      </p:graphicFrame>
      <p:sp>
        <p:nvSpPr>
          <p:cNvPr id="22" name="TextBox 21"/>
          <p:cNvSpPr txBox="1"/>
          <p:nvPr/>
        </p:nvSpPr>
        <p:spPr>
          <a:xfrm>
            <a:off x="4932992" y="5556227"/>
            <a:ext cx="3116950" cy="923330"/>
          </a:xfrm>
          <a:prstGeom prst="rect">
            <a:avLst/>
          </a:prstGeom>
          <a:noFill/>
        </p:spPr>
        <p:txBody>
          <a:bodyPr wrap="square" rtlCol="0">
            <a:spAutoFit/>
          </a:bodyPr>
          <a:lstStyle/>
          <a:p>
            <a:r>
              <a:rPr lang="en-US" dirty="0" smtClean="0">
                <a:solidFill>
                  <a:schemeClr val="bg1"/>
                </a:solidFill>
              </a:rPr>
              <a:t>Effectiveness: difference between true answer and what the person says/sees</a:t>
            </a:r>
            <a:endParaRPr lang="en-US" dirty="0">
              <a:solidFill>
                <a:schemeClr val="bg1"/>
              </a:solidFill>
            </a:endParaRPr>
          </a:p>
        </p:txBody>
      </p:sp>
    </p:spTree>
    <p:extLst>
      <p:ext uri="{BB962C8B-B14F-4D97-AF65-F5344CB8AC3E}">
        <p14:creationId xmlns:p14="http://schemas.microsoft.com/office/powerpoint/2010/main" val="261950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1666" y="2342444"/>
            <a:ext cx="4989513" cy="1778000"/>
          </a:xfrm>
          <a:prstGeom prst="rect">
            <a:avLst/>
          </a:prstGeom>
        </p:spPr>
      </p:pic>
      <p:sp>
        <p:nvSpPr>
          <p:cNvPr id="3" name="TextBox 2"/>
          <p:cNvSpPr txBox="1"/>
          <p:nvPr/>
        </p:nvSpPr>
        <p:spPr>
          <a:xfrm>
            <a:off x="3591055" y="4243779"/>
            <a:ext cx="1610124" cy="369332"/>
          </a:xfrm>
          <a:prstGeom prst="rect">
            <a:avLst/>
          </a:prstGeom>
          <a:noFill/>
        </p:spPr>
        <p:txBody>
          <a:bodyPr wrap="none" rtlCol="0">
            <a:spAutoFit/>
          </a:bodyPr>
          <a:lstStyle/>
          <a:p>
            <a:r>
              <a:rPr lang="en-US" dirty="0" err="1" smtClean="0">
                <a:solidFill>
                  <a:srgbClr val="FFFFFF"/>
                </a:solidFill>
              </a:rPr>
              <a:t>Munzner</a:t>
            </a:r>
            <a:r>
              <a:rPr lang="en-US" dirty="0" smtClean="0">
                <a:solidFill>
                  <a:srgbClr val="FFFFFF"/>
                </a:solidFill>
              </a:rPr>
              <a:t>, 2009</a:t>
            </a:r>
            <a:endParaRPr lang="en-US" dirty="0">
              <a:solidFill>
                <a:srgbClr val="FFFFFF"/>
              </a:solidFill>
            </a:endParaRPr>
          </a:p>
        </p:txBody>
      </p:sp>
      <p:grpSp>
        <p:nvGrpSpPr>
          <p:cNvPr id="6" name="Group 5"/>
          <p:cNvGrpSpPr/>
          <p:nvPr/>
        </p:nvGrpSpPr>
        <p:grpSpPr>
          <a:xfrm>
            <a:off x="3926899" y="0"/>
            <a:ext cx="5217101" cy="6858000"/>
            <a:chOff x="3926899" y="0"/>
            <a:chExt cx="5217101" cy="6858000"/>
          </a:xfrm>
        </p:grpSpPr>
        <p:pic>
          <p:nvPicPr>
            <p:cNvPr id="4" name="Picture 3"/>
            <p:cNvPicPr>
              <a:picLocks noChangeAspect="1"/>
            </p:cNvPicPr>
            <p:nvPr/>
          </p:nvPicPr>
          <p:blipFill>
            <a:blip r:embed="rId4"/>
            <a:stretch>
              <a:fillRect/>
            </a:stretch>
          </p:blipFill>
          <p:spPr>
            <a:xfrm>
              <a:off x="6010523" y="0"/>
              <a:ext cx="3133477" cy="6858000"/>
            </a:xfrm>
            <a:prstGeom prst="rect">
              <a:avLst/>
            </a:prstGeom>
          </p:spPr>
        </p:pic>
        <p:sp>
          <p:nvSpPr>
            <p:cNvPr id="5" name="TextBox 4"/>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Tree>
    <p:extLst>
      <p:ext uri="{BB962C8B-B14F-4D97-AF65-F5344CB8AC3E}">
        <p14:creationId xmlns:p14="http://schemas.microsoft.com/office/powerpoint/2010/main" val="39839791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1219200" y="19050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 (size stars)</a:t>
            </a:r>
          </a:p>
        </p:txBody>
      </p:sp>
      <p:cxnSp>
        <p:nvCxnSpPr>
          <p:cNvPr id="72" name="Straight Arrow Connector 71"/>
          <p:cNvCxnSpPr/>
          <p:nvPr/>
        </p:nvCxnSpPr>
        <p:spPr>
          <a:xfrm>
            <a:off x="2221230" y="252984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502887" y="2985353"/>
            <a:ext cx="308098" cy="369332"/>
          </a:xfrm>
          <a:prstGeom prst="rect">
            <a:avLst/>
          </a:prstGeom>
          <a:noFill/>
        </p:spPr>
        <p:txBody>
          <a:bodyPr wrap="none" rtlCol="0">
            <a:spAutoFit/>
          </a:bodyPr>
          <a:lstStyle/>
          <a:p>
            <a:r>
              <a:rPr lang="en-US" dirty="0" smtClean="0">
                <a:solidFill>
                  <a:schemeClr val="bg1"/>
                </a:solidFill>
              </a:rPr>
              <a:t>C</a:t>
            </a:r>
          </a:p>
        </p:txBody>
      </p:sp>
      <p:sp>
        <p:nvSpPr>
          <p:cNvPr id="80" name="TextBox 79"/>
          <p:cNvSpPr txBox="1"/>
          <p:nvPr/>
        </p:nvSpPr>
        <p:spPr>
          <a:xfrm>
            <a:off x="2493269" y="4356370"/>
            <a:ext cx="317716" cy="369332"/>
          </a:xfrm>
          <a:prstGeom prst="rect">
            <a:avLst/>
          </a:prstGeom>
          <a:noFill/>
        </p:spPr>
        <p:txBody>
          <a:bodyPr wrap="none" rtlCol="0">
            <a:spAutoFit/>
          </a:bodyPr>
          <a:lstStyle/>
          <a:p>
            <a:r>
              <a:rPr lang="en-US" dirty="0" smtClean="0">
                <a:solidFill>
                  <a:schemeClr val="bg1"/>
                </a:solidFill>
              </a:rPr>
              <a:t>A</a:t>
            </a:r>
          </a:p>
        </p:txBody>
      </p:sp>
      <p:sp>
        <p:nvSpPr>
          <p:cNvPr id="81" name="TextBox 80"/>
          <p:cNvSpPr txBox="1"/>
          <p:nvPr/>
        </p:nvSpPr>
        <p:spPr>
          <a:xfrm>
            <a:off x="2502887" y="3640772"/>
            <a:ext cx="309700" cy="369332"/>
          </a:xfrm>
          <a:prstGeom prst="rect">
            <a:avLst/>
          </a:prstGeom>
          <a:noFill/>
        </p:spPr>
        <p:txBody>
          <a:bodyPr wrap="none" rtlCol="0">
            <a:spAutoFit/>
          </a:bodyPr>
          <a:lstStyle/>
          <a:p>
            <a:r>
              <a:rPr lang="en-US" dirty="0" smtClean="0">
                <a:solidFill>
                  <a:schemeClr val="bg1"/>
                </a:solidFill>
              </a:rPr>
              <a:t>B</a:t>
            </a:r>
          </a:p>
        </p:txBody>
      </p:sp>
      <p:graphicFrame>
        <p:nvGraphicFramePr>
          <p:cNvPr id="82" name="Table 81"/>
          <p:cNvGraphicFramePr>
            <a:graphicFrameLocks noGrp="1"/>
          </p:cNvGraphicFramePr>
          <p:nvPr>
            <p:extLst>
              <p:ext uri="{D42A27DB-BD31-4B8C-83A1-F6EECF244321}">
                <p14:modId xmlns:p14="http://schemas.microsoft.com/office/powerpoint/2010/main" val="2636613551"/>
              </p:ext>
            </p:extLst>
          </p:nvPr>
        </p:nvGraphicFramePr>
        <p:xfrm>
          <a:off x="2870238" y="5280891"/>
          <a:ext cx="1981200" cy="1478280"/>
        </p:xfrm>
        <a:graphic>
          <a:graphicData uri="http://schemas.openxmlformats.org/drawingml/2006/table">
            <a:tbl>
              <a:tblPr firstRow="1" bandRow="1">
                <a:tableStyleId>{8EC20E35-A176-4012-BC5E-935CFFF8708E}</a:tableStyleId>
              </a:tblPr>
              <a:tblGrid>
                <a:gridCol w="990600"/>
                <a:gridCol w="990600"/>
              </a:tblGrid>
              <a:tr h="14857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a:t>
                      </a:r>
                      <a:endParaRPr lang="en-US" dirty="0"/>
                    </a:p>
                  </a:txBody>
                  <a:tcPr/>
                </a:tc>
              </a:tr>
            </a:tbl>
          </a:graphicData>
        </a:graphic>
      </p:graphicFrame>
      <p:sp>
        <p:nvSpPr>
          <p:cNvPr id="89" name="5-Point Star 88"/>
          <p:cNvSpPr/>
          <p:nvPr/>
        </p:nvSpPr>
        <p:spPr>
          <a:xfrm flipH="1">
            <a:off x="2183625" y="4462741"/>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flipH="1">
            <a:off x="2115413" y="306102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flipH="1">
            <a:off x="1997971" y="3537118"/>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2"/>
          <p:cNvSpPr/>
          <p:nvPr/>
        </p:nvSpPr>
        <p:spPr>
          <a:xfrm rot="16200000" flipH="1">
            <a:off x="1555935" y="4933500"/>
            <a:ext cx="101678" cy="10167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rot="16200000" flipH="1">
            <a:off x="1487723" y="454630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rot="16200000" flipH="1">
            <a:off x="1468728" y="4086751"/>
            <a:ext cx="276093" cy="27609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rot="16200000" flipH="1">
            <a:off x="1399647" y="3519133"/>
            <a:ext cx="414255" cy="414255"/>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87"/>
          <p:cNvSpPr/>
          <p:nvPr/>
        </p:nvSpPr>
        <p:spPr>
          <a:xfrm rot="16200000" flipH="1">
            <a:off x="1370281" y="2881699"/>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061670" y="2970646"/>
            <a:ext cx="301686" cy="369332"/>
          </a:xfrm>
          <a:prstGeom prst="rect">
            <a:avLst/>
          </a:prstGeom>
          <a:noFill/>
        </p:spPr>
        <p:txBody>
          <a:bodyPr wrap="none" rtlCol="0">
            <a:spAutoFit/>
          </a:bodyPr>
          <a:lstStyle/>
          <a:p>
            <a:r>
              <a:rPr lang="en-US" dirty="0" smtClean="0">
                <a:solidFill>
                  <a:schemeClr val="bg1"/>
                </a:solidFill>
              </a:rPr>
              <a:t>5</a:t>
            </a:r>
          </a:p>
        </p:txBody>
      </p:sp>
      <p:sp>
        <p:nvSpPr>
          <p:cNvPr id="65" name="TextBox 64"/>
          <p:cNvSpPr txBox="1"/>
          <p:nvPr/>
        </p:nvSpPr>
        <p:spPr>
          <a:xfrm>
            <a:off x="1057691" y="3487397"/>
            <a:ext cx="301686" cy="369332"/>
          </a:xfrm>
          <a:prstGeom prst="rect">
            <a:avLst/>
          </a:prstGeom>
          <a:noFill/>
        </p:spPr>
        <p:txBody>
          <a:bodyPr wrap="none" rtlCol="0">
            <a:spAutoFit/>
          </a:bodyPr>
          <a:lstStyle/>
          <a:p>
            <a:r>
              <a:rPr lang="en-US" dirty="0" smtClean="0">
                <a:solidFill>
                  <a:schemeClr val="bg1"/>
                </a:solidFill>
              </a:rPr>
              <a:t>4</a:t>
            </a:r>
          </a:p>
        </p:txBody>
      </p:sp>
      <p:sp>
        <p:nvSpPr>
          <p:cNvPr id="66" name="TextBox 65"/>
          <p:cNvSpPr txBox="1"/>
          <p:nvPr/>
        </p:nvSpPr>
        <p:spPr>
          <a:xfrm>
            <a:off x="1068595" y="4025738"/>
            <a:ext cx="301686" cy="369332"/>
          </a:xfrm>
          <a:prstGeom prst="rect">
            <a:avLst/>
          </a:prstGeom>
          <a:noFill/>
        </p:spPr>
        <p:txBody>
          <a:bodyPr wrap="none" rtlCol="0">
            <a:spAutoFit/>
          </a:bodyPr>
          <a:lstStyle/>
          <a:p>
            <a:r>
              <a:rPr lang="en-US" dirty="0" smtClean="0">
                <a:solidFill>
                  <a:schemeClr val="bg1"/>
                </a:solidFill>
              </a:rPr>
              <a:t>3</a:t>
            </a:r>
          </a:p>
        </p:txBody>
      </p:sp>
      <p:sp>
        <p:nvSpPr>
          <p:cNvPr id="67" name="TextBox 66"/>
          <p:cNvSpPr txBox="1"/>
          <p:nvPr/>
        </p:nvSpPr>
        <p:spPr>
          <a:xfrm>
            <a:off x="1057691" y="4480693"/>
            <a:ext cx="301686" cy="369332"/>
          </a:xfrm>
          <a:prstGeom prst="rect">
            <a:avLst/>
          </a:prstGeom>
          <a:noFill/>
        </p:spPr>
        <p:txBody>
          <a:bodyPr wrap="none" rtlCol="0">
            <a:spAutoFit/>
          </a:bodyPr>
          <a:lstStyle/>
          <a:p>
            <a:r>
              <a:rPr lang="en-US" dirty="0" smtClean="0">
                <a:solidFill>
                  <a:schemeClr val="bg1"/>
                </a:solidFill>
              </a:rPr>
              <a:t>2</a:t>
            </a:r>
          </a:p>
        </p:txBody>
      </p:sp>
      <p:sp>
        <p:nvSpPr>
          <p:cNvPr id="68" name="TextBox 67"/>
          <p:cNvSpPr txBox="1"/>
          <p:nvPr/>
        </p:nvSpPr>
        <p:spPr>
          <a:xfrm>
            <a:off x="1068595" y="4817439"/>
            <a:ext cx="301686" cy="369332"/>
          </a:xfrm>
          <a:prstGeom prst="rect">
            <a:avLst/>
          </a:prstGeom>
          <a:noFill/>
        </p:spPr>
        <p:txBody>
          <a:bodyPr wrap="none" rtlCol="0">
            <a:spAutoFit/>
          </a:bodyPr>
          <a:lstStyle/>
          <a:p>
            <a:r>
              <a:rPr lang="en-US" dirty="0" smtClean="0">
                <a:solidFill>
                  <a:schemeClr val="bg1"/>
                </a:solidFill>
              </a:rPr>
              <a:t>1</a:t>
            </a:r>
          </a:p>
        </p:txBody>
      </p:sp>
      <p:sp>
        <p:nvSpPr>
          <p:cNvPr id="70" name="TextBox 69"/>
          <p:cNvSpPr txBox="1"/>
          <p:nvPr/>
        </p:nvSpPr>
        <p:spPr>
          <a:xfrm>
            <a:off x="1444670" y="5931885"/>
            <a:ext cx="1395062" cy="369332"/>
          </a:xfrm>
          <a:prstGeom prst="rect">
            <a:avLst/>
          </a:prstGeom>
          <a:noFill/>
        </p:spPr>
        <p:txBody>
          <a:bodyPr wrap="none" rtlCol="0">
            <a:spAutoFit/>
          </a:bodyPr>
          <a:lstStyle/>
          <a:p>
            <a:r>
              <a:rPr lang="en-US" dirty="0" smtClean="0">
                <a:solidFill>
                  <a:schemeClr val="bg1"/>
                </a:solidFill>
              </a:rPr>
              <a:t>True answer:</a:t>
            </a:r>
          </a:p>
        </p:txBody>
      </p:sp>
      <p:cxnSp>
        <p:nvCxnSpPr>
          <p:cNvPr id="75" name="Straight Arrow Connector 74"/>
          <p:cNvCxnSpPr/>
          <p:nvPr/>
        </p:nvCxnSpPr>
        <p:spPr>
          <a:xfrm>
            <a:off x="2220533" y="165227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97" name="Table 96"/>
          <p:cNvGraphicFramePr>
            <a:graphicFrameLocks noGrp="1"/>
          </p:cNvGraphicFramePr>
          <p:nvPr>
            <p:extLst>
              <p:ext uri="{D42A27DB-BD31-4B8C-83A1-F6EECF244321}">
                <p14:modId xmlns:p14="http://schemas.microsoft.com/office/powerpoint/2010/main" val="3726788588"/>
              </p:ext>
            </p:extLst>
          </p:nvPr>
        </p:nvGraphicFramePr>
        <p:xfrm>
          <a:off x="1215705" y="182364"/>
          <a:ext cx="1981200" cy="148336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 3?</a:t>
                      </a:r>
                      <a:endParaRPr lang="en-US" dirty="0"/>
                    </a:p>
                  </a:txBody>
                  <a:tcPr/>
                </a:tc>
              </a:tr>
            </a:tbl>
          </a:graphicData>
        </a:graphic>
      </p:graphicFrame>
      <p:sp>
        <p:nvSpPr>
          <p:cNvPr id="22" name="TextBox 21"/>
          <p:cNvSpPr txBox="1"/>
          <p:nvPr/>
        </p:nvSpPr>
        <p:spPr>
          <a:xfrm>
            <a:off x="4932992" y="5556227"/>
            <a:ext cx="3116950" cy="923330"/>
          </a:xfrm>
          <a:prstGeom prst="rect">
            <a:avLst/>
          </a:prstGeom>
          <a:noFill/>
        </p:spPr>
        <p:txBody>
          <a:bodyPr wrap="square" rtlCol="0">
            <a:spAutoFit/>
          </a:bodyPr>
          <a:lstStyle/>
          <a:p>
            <a:r>
              <a:rPr lang="en-US" dirty="0" smtClean="0">
                <a:solidFill>
                  <a:schemeClr val="bg1"/>
                </a:solidFill>
              </a:rPr>
              <a:t>Expressiveness: difference between </a:t>
            </a:r>
            <a:r>
              <a:rPr lang="en-US" i="1" dirty="0" smtClean="0">
                <a:solidFill>
                  <a:schemeClr val="bg1"/>
                </a:solidFill>
              </a:rPr>
              <a:t>amount</a:t>
            </a:r>
            <a:r>
              <a:rPr lang="en-US" dirty="0" smtClean="0">
                <a:solidFill>
                  <a:schemeClr val="bg1"/>
                </a:solidFill>
              </a:rPr>
              <a:t> of information we can decode</a:t>
            </a:r>
            <a:endParaRPr lang="en-US" dirty="0">
              <a:solidFill>
                <a:schemeClr val="bg1"/>
              </a:solidFill>
            </a:endParaRPr>
          </a:p>
        </p:txBody>
      </p:sp>
      <p:sp>
        <p:nvSpPr>
          <p:cNvPr id="63" name="Rectangle 62"/>
          <p:cNvSpPr/>
          <p:nvPr/>
        </p:nvSpPr>
        <p:spPr>
          <a:xfrm>
            <a:off x="4002816" y="1905000"/>
            <a:ext cx="22860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Encode/Decode </a:t>
            </a:r>
          </a:p>
          <a:p>
            <a:pPr algn="ctr"/>
            <a:r>
              <a:rPr lang="en-US" dirty="0" smtClean="0"/>
              <a:t>(size stars++)</a:t>
            </a:r>
          </a:p>
        </p:txBody>
      </p:sp>
      <p:grpSp>
        <p:nvGrpSpPr>
          <p:cNvPr id="5" name="Group 4"/>
          <p:cNvGrpSpPr/>
          <p:nvPr/>
        </p:nvGrpSpPr>
        <p:grpSpPr>
          <a:xfrm>
            <a:off x="3841307" y="2529840"/>
            <a:ext cx="1754896" cy="2320185"/>
            <a:chOff x="3841307" y="2529840"/>
            <a:chExt cx="1754896" cy="2320185"/>
          </a:xfrm>
        </p:grpSpPr>
        <p:cxnSp>
          <p:nvCxnSpPr>
            <p:cNvPr id="69" name="Straight Arrow Connector 68"/>
            <p:cNvCxnSpPr/>
            <p:nvPr/>
          </p:nvCxnSpPr>
          <p:spPr>
            <a:xfrm>
              <a:off x="5004846" y="252984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286503" y="2985353"/>
              <a:ext cx="308098" cy="369332"/>
            </a:xfrm>
            <a:prstGeom prst="rect">
              <a:avLst/>
            </a:prstGeom>
            <a:noFill/>
          </p:spPr>
          <p:txBody>
            <a:bodyPr wrap="none" rtlCol="0">
              <a:spAutoFit/>
            </a:bodyPr>
            <a:lstStyle/>
            <a:p>
              <a:r>
                <a:rPr lang="en-US" dirty="0" smtClean="0">
                  <a:solidFill>
                    <a:schemeClr val="bg1"/>
                  </a:solidFill>
                </a:rPr>
                <a:t>C</a:t>
              </a:r>
            </a:p>
          </p:txBody>
        </p:sp>
        <p:sp>
          <p:nvSpPr>
            <p:cNvPr id="84" name="TextBox 83"/>
            <p:cNvSpPr txBox="1"/>
            <p:nvPr/>
          </p:nvSpPr>
          <p:spPr>
            <a:xfrm>
              <a:off x="5286503" y="3640772"/>
              <a:ext cx="309700" cy="369332"/>
            </a:xfrm>
            <a:prstGeom prst="rect">
              <a:avLst/>
            </a:prstGeom>
            <a:noFill/>
          </p:spPr>
          <p:txBody>
            <a:bodyPr wrap="none" rtlCol="0">
              <a:spAutoFit/>
            </a:bodyPr>
            <a:lstStyle/>
            <a:p>
              <a:r>
                <a:rPr lang="en-US" dirty="0" smtClean="0">
                  <a:solidFill>
                    <a:schemeClr val="bg1"/>
                  </a:solidFill>
                </a:rPr>
                <a:t>B</a:t>
              </a:r>
            </a:p>
          </p:txBody>
        </p:sp>
        <p:sp>
          <p:nvSpPr>
            <p:cNvPr id="93" name="5-Point Star 92"/>
            <p:cNvSpPr/>
            <p:nvPr/>
          </p:nvSpPr>
          <p:spPr>
            <a:xfrm flipH="1">
              <a:off x="4899029" y="306102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flipH="1">
              <a:off x="4781587" y="3537118"/>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6200000" flipH="1">
              <a:off x="4271339" y="4546308"/>
              <a:ext cx="238103" cy="2381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6200000" flipH="1">
              <a:off x="4252344" y="4086751"/>
              <a:ext cx="276093" cy="27609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98"/>
            <p:cNvSpPr/>
            <p:nvPr/>
          </p:nvSpPr>
          <p:spPr>
            <a:xfrm rot="16200000" flipH="1">
              <a:off x="4183263" y="3519133"/>
              <a:ext cx="414255" cy="414255"/>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5-Point Star 99"/>
            <p:cNvSpPr/>
            <p:nvPr/>
          </p:nvSpPr>
          <p:spPr>
            <a:xfrm rot="16200000" flipH="1">
              <a:off x="4153897" y="2881699"/>
              <a:ext cx="472986" cy="47298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845286" y="2970646"/>
              <a:ext cx="301686" cy="369332"/>
            </a:xfrm>
            <a:prstGeom prst="rect">
              <a:avLst/>
            </a:prstGeom>
            <a:noFill/>
          </p:spPr>
          <p:txBody>
            <a:bodyPr wrap="none" rtlCol="0">
              <a:spAutoFit/>
            </a:bodyPr>
            <a:lstStyle/>
            <a:p>
              <a:r>
                <a:rPr lang="en-US" dirty="0" smtClean="0">
                  <a:solidFill>
                    <a:schemeClr val="bg1"/>
                  </a:solidFill>
                </a:rPr>
                <a:t>5</a:t>
              </a:r>
            </a:p>
          </p:txBody>
        </p:sp>
        <p:sp>
          <p:nvSpPr>
            <p:cNvPr id="102" name="TextBox 101"/>
            <p:cNvSpPr txBox="1"/>
            <p:nvPr/>
          </p:nvSpPr>
          <p:spPr>
            <a:xfrm>
              <a:off x="3841307" y="3487397"/>
              <a:ext cx="301686" cy="369332"/>
            </a:xfrm>
            <a:prstGeom prst="rect">
              <a:avLst/>
            </a:prstGeom>
            <a:noFill/>
          </p:spPr>
          <p:txBody>
            <a:bodyPr wrap="none" rtlCol="0">
              <a:spAutoFit/>
            </a:bodyPr>
            <a:lstStyle/>
            <a:p>
              <a:r>
                <a:rPr lang="en-US" dirty="0" smtClean="0">
                  <a:solidFill>
                    <a:schemeClr val="bg1"/>
                  </a:solidFill>
                </a:rPr>
                <a:t>4</a:t>
              </a:r>
            </a:p>
          </p:txBody>
        </p:sp>
        <p:sp>
          <p:nvSpPr>
            <p:cNvPr id="103" name="TextBox 102"/>
            <p:cNvSpPr txBox="1"/>
            <p:nvPr/>
          </p:nvSpPr>
          <p:spPr>
            <a:xfrm>
              <a:off x="3852211" y="4025738"/>
              <a:ext cx="301686" cy="369332"/>
            </a:xfrm>
            <a:prstGeom prst="rect">
              <a:avLst/>
            </a:prstGeom>
            <a:noFill/>
          </p:spPr>
          <p:txBody>
            <a:bodyPr wrap="none" rtlCol="0">
              <a:spAutoFit/>
            </a:bodyPr>
            <a:lstStyle/>
            <a:p>
              <a:r>
                <a:rPr lang="en-US" dirty="0" smtClean="0">
                  <a:solidFill>
                    <a:schemeClr val="bg1"/>
                  </a:solidFill>
                </a:rPr>
                <a:t>3</a:t>
              </a:r>
            </a:p>
          </p:txBody>
        </p:sp>
        <p:sp>
          <p:nvSpPr>
            <p:cNvPr id="104" name="TextBox 103"/>
            <p:cNvSpPr txBox="1"/>
            <p:nvPr/>
          </p:nvSpPr>
          <p:spPr>
            <a:xfrm>
              <a:off x="3841307" y="4480693"/>
              <a:ext cx="301686" cy="369332"/>
            </a:xfrm>
            <a:prstGeom prst="rect">
              <a:avLst/>
            </a:prstGeom>
            <a:noFill/>
          </p:spPr>
          <p:txBody>
            <a:bodyPr wrap="none" rtlCol="0">
              <a:spAutoFit/>
            </a:bodyPr>
            <a:lstStyle/>
            <a:p>
              <a:r>
                <a:rPr lang="en-US" dirty="0" smtClean="0">
                  <a:solidFill>
                    <a:schemeClr val="bg1"/>
                  </a:solidFill>
                </a:rPr>
                <a:t>2</a:t>
              </a:r>
            </a:p>
          </p:txBody>
        </p:sp>
      </p:grpSp>
      <p:cxnSp>
        <p:nvCxnSpPr>
          <p:cNvPr id="106" name="Straight Arrow Connector 105"/>
          <p:cNvCxnSpPr/>
          <p:nvPr/>
        </p:nvCxnSpPr>
        <p:spPr>
          <a:xfrm>
            <a:off x="5004149" y="1652270"/>
            <a:ext cx="0" cy="30480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ext uri="{D42A27DB-BD31-4B8C-83A1-F6EECF244321}">
                <p14:modId xmlns:p14="http://schemas.microsoft.com/office/powerpoint/2010/main" val="900584161"/>
              </p:ext>
            </p:extLst>
          </p:nvPr>
        </p:nvGraphicFramePr>
        <p:xfrm>
          <a:off x="4155216" y="422259"/>
          <a:ext cx="1981200" cy="1112520"/>
        </p:xfrm>
        <a:graphic>
          <a:graphicData uri="http://schemas.openxmlformats.org/drawingml/2006/table">
            <a:tbl>
              <a:tblPr firstRow="1" bandRow="1">
                <a:tableStyleId>{9DCAF9ED-07DC-4A11-8D7F-57B35C25682E}</a:tableStyleId>
              </a:tblPr>
              <a:tblGrid>
                <a:gridCol w="990600"/>
                <a:gridCol w="990600"/>
              </a:tblGrid>
              <a:tr h="370840">
                <a:tc>
                  <a:txBody>
                    <a:bodyPr/>
                    <a:lstStyle/>
                    <a:p>
                      <a:pPr algn="ctr"/>
                      <a:r>
                        <a:rPr lang="en-US" dirty="0" smtClean="0"/>
                        <a:t>Name</a:t>
                      </a:r>
                      <a:endParaRPr lang="en-US" dirty="0"/>
                    </a:p>
                  </a:txBody>
                  <a:tcPr/>
                </a:tc>
                <a:tc>
                  <a:txBody>
                    <a:bodyPr/>
                    <a:lstStyle/>
                    <a:p>
                      <a:pPr algn="ctr"/>
                      <a:r>
                        <a:rPr lang="en-US" dirty="0" smtClean="0"/>
                        <a:t>Score</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 3?</a:t>
                      </a:r>
                      <a:endParaRPr lang="en-US" dirty="0"/>
                    </a:p>
                  </a:txBody>
                  <a:tcPr/>
                </a:tc>
              </a:tr>
            </a:tbl>
          </a:graphicData>
        </a:graphic>
      </p:graphicFrame>
      <p:sp>
        <p:nvSpPr>
          <p:cNvPr id="108" name="TextBox 107"/>
          <p:cNvSpPr txBox="1"/>
          <p:nvPr/>
        </p:nvSpPr>
        <p:spPr>
          <a:xfrm>
            <a:off x="5822834" y="2876775"/>
            <a:ext cx="3201239" cy="926405"/>
          </a:xfrm>
          <a:prstGeom prst="rect">
            <a:avLst/>
          </a:prstGeom>
          <a:noFill/>
        </p:spPr>
        <p:txBody>
          <a:bodyPr wrap="square" rtlCol="0">
            <a:spAutoFit/>
          </a:bodyPr>
          <a:lstStyle/>
          <a:p>
            <a:r>
              <a:rPr lang="en-US" dirty="0" smtClean="0">
                <a:solidFill>
                  <a:schemeClr val="accent6">
                    <a:lumMod val="40000"/>
                    <a:lumOff val="60000"/>
                  </a:schemeClr>
                </a:solidFill>
              </a:rPr>
              <a:t>Draw a star for every person</a:t>
            </a:r>
          </a:p>
          <a:p>
            <a:r>
              <a:rPr lang="en-US" dirty="0" smtClean="0">
                <a:solidFill>
                  <a:schemeClr val="accent6">
                    <a:lumMod val="40000"/>
                    <a:lumOff val="60000"/>
                  </a:schemeClr>
                </a:solidFill>
              </a:rPr>
              <a:t>Set size proportional to score, throw away scores &lt;= 1</a:t>
            </a:r>
          </a:p>
        </p:txBody>
      </p:sp>
    </p:spTree>
    <p:extLst>
      <p:ext uri="{BB962C8B-B14F-4D97-AF65-F5344CB8AC3E}">
        <p14:creationId xmlns:p14="http://schemas.microsoft.com/office/powerpoint/2010/main" val="255632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56388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Expressiveness</a:t>
            </a:r>
            <a:endParaRPr lang="en-US" dirty="0"/>
          </a:p>
        </p:txBody>
      </p:sp>
      <p:pic>
        <p:nvPicPr>
          <p:cNvPr id="3" name="Picture 2"/>
          <p:cNvPicPr>
            <a:picLocks noChangeAspect="1"/>
          </p:cNvPicPr>
          <p:nvPr/>
        </p:nvPicPr>
        <p:blipFill>
          <a:blip r:embed="rId3"/>
          <a:stretch>
            <a:fillRect/>
          </a:stretch>
        </p:blipFill>
        <p:spPr>
          <a:xfrm>
            <a:off x="1295400" y="1295400"/>
            <a:ext cx="6896100" cy="5257800"/>
          </a:xfrm>
          <a:prstGeom prst="rect">
            <a:avLst/>
          </a:prstGeom>
        </p:spPr>
      </p:pic>
      <p:sp>
        <p:nvSpPr>
          <p:cNvPr id="5" name="TextBox 4"/>
          <p:cNvSpPr txBox="1"/>
          <p:nvPr/>
        </p:nvSpPr>
        <p:spPr>
          <a:xfrm>
            <a:off x="4876800" y="2057400"/>
            <a:ext cx="2743200" cy="646331"/>
          </a:xfrm>
          <a:prstGeom prst="rect">
            <a:avLst/>
          </a:prstGeom>
          <a:noFill/>
        </p:spPr>
        <p:txBody>
          <a:bodyPr wrap="square" rtlCol="0">
            <a:spAutoFit/>
          </a:bodyPr>
          <a:lstStyle/>
          <a:p>
            <a:r>
              <a:rPr lang="en-US" dirty="0" smtClean="0"/>
              <a:t>Expresses relation between mileage and price</a:t>
            </a:r>
            <a:endParaRPr lang="en-US" dirty="0"/>
          </a:p>
        </p:txBody>
      </p:sp>
      <p:sp>
        <p:nvSpPr>
          <p:cNvPr id="6" name="TextBox 5"/>
          <p:cNvSpPr txBox="1"/>
          <p:nvPr/>
        </p:nvSpPr>
        <p:spPr>
          <a:xfrm>
            <a:off x="4876800" y="2819400"/>
            <a:ext cx="2743200" cy="646331"/>
          </a:xfrm>
          <a:prstGeom prst="rect">
            <a:avLst/>
          </a:prstGeom>
          <a:noFill/>
        </p:spPr>
        <p:txBody>
          <a:bodyPr wrap="square" rtlCol="0">
            <a:spAutoFit/>
          </a:bodyPr>
          <a:lstStyle/>
          <a:p>
            <a:r>
              <a:rPr lang="en-US" dirty="0" smtClean="0"/>
              <a:t>Does not expresses relation of </a:t>
            </a:r>
            <a:r>
              <a:rPr lang="en-US" i="1" dirty="0" smtClean="0"/>
              <a:t>specific</a:t>
            </a:r>
            <a:r>
              <a:rPr lang="en-US" dirty="0" smtClean="0"/>
              <a:t> cars</a:t>
            </a:r>
            <a:endParaRPr lang="en-US" dirty="0"/>
          </a:p>
        </p:txBody>
      </p:sp>
    </p:spTree>
    <p:extLst>
      <p:ext uri="{BB962C8B-B14F-4D97-AF65-F5344CB8AC3E}">
        <p14:creationId xmlns:p14="http://schemas.microsoft.com/office/powerpoint/2010/main" val="64151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56388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Expressiveness</a:t>
            </a:r>
            <a:endParaRPr lang="en-US" dirty="0"/>
          </a:p>
        </p:txBody>
      </p:sp>
      <p:pic>
        <p:nvPicPr>
          <p:cNvPr id="4" name="Picture 3"/>
          <p:cNvPicPr>
            <a:picLocks noChangeAspect="1"/>
          </p:cNvPicPr>
          <p:nvPr/>
        </p:nvPicPr>
        <p:blipFill>
          <a:blip r:embed="rId3"/>
          <a:stretch>
            <a:fillRect/>
          </a:stretch>
        </p:blipFill>
        <p:spPr>
          <a:xfrm>
            <a:off x="1295400" y="1371600"/>
            <a:ext cx="6921500" cy="5156200"/>
          </a:xfrm>
          <a:prstGeom prst="rect">
            <a:avLst/>
          </a:prstGeom>
        </p:spPr>
      </p:pic>
      <p:sp>
        <p:nvSpPr>
          <p:cNvPr id="6" name="TextBox 5"/>
          <p:cNvSpPr txBox="1"/>
          <p:nvPr/>
        </p:nvSpPr>
        <p:spPr>
          <a:xfrm>
            <a:off x="4876800" y="2057400"/>
            <a:ext cx="2971800" cy="923330"/>
          </a:xfrm>
          <a:prstGeom prst="rect">
            <a:avLst/>
          </a:prstGeom>
          <a:noFill/>
        </p:spPr>
        <p:txBody>
          <a:bodyPr wrap="square" rtlCol="0">
            <a:spAutoFit/>
          </a:bodyPr>
          <a:lstStyle/>
          <a:p>
            <a:r>
              <a:rPr lang="en-US" dirty="0" smtClean="0"/>
              <a:t>Expresses relation between mileage and price + supports comparison of cars</a:t>
            </a:r>
            <a:endParaRPr lang="en-US" dirty="0"/>
          </a:p>
        </p:txBody>
      </p:sp>
      <p:sp>
        <p:nvSpPr>
          <p:cNvPr id="7" name="TextBox 6"/>
          <p:cNvSpPr txBox="1"/>
          <p:nvPr/>
        </p:nvSpPr>
        <p:spPr>
          <a:xfrm>
            <a:off x="4953000" y="3048000"/>
            <a:ext cx="2743200" cy="646331"/>
          </a:xfrm>
          <a:prstGeom prst="rect">
            <a:avLst/>
          </a:prstGeom>
          <a:noFill/>
        </p:spPr>
        <p:txBody>
          <a:bodyPr wrap="square" rtlCol="0">
            <a:spAutoFit/>
          </a:bodyPr>
          <a:lstStyle/>
          <a:p>
            <a:r>
              <a:rPr lang="en-US" dirty="0" smtClean="0"/>
              <a:t>Over-expresses if we don’t care about specific cars</a:t>
            </a:r>
            <a:endParaRPr lang="en-US" dirty="0"/>
          </a:p>
        </p:txBody>
      </p:sp>
    </p:spTree>
    <p:extLst>
      <p:ext uri="{BB962C8B-B14F-4D97-AF65-F5344CB8AC3E}">
        <p14:creationId xmlns:p14="http://schemas.microsoft.com/office/powerpoint/2010/main" val="94475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56388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1371600" y="1371600"/>
            <a:ext cx="6781800" cy="5285634"/>
          </a:xfrm>
          <a:prstGeom prst="rect">
            <a:avLst/>
          </a:prstGeom>
        </p:spPr>
      </p:pic>
      <p:sp>
        <p:nvSpPr>
          <p:cNvPr id="2" name="Title 1"/>
          <p:cNvSpPr>
            <a:spLocks noGrp="1"/>
          </p:cNvSpPr>
          <p:nvPr>
            <p:ph type="title"/>
          </p:nvPr>
        </p:nvSpPr>
        <p:spPr/>
        <p:txBody>
          <a:bodyPr/>
          <a:lstStyle/>
          <a:p>
            <a:r>
              <a:rPr lang="en-US" dirty="0" smtClean="0"/>
              <a:t>Effectiveness</a:t>
            </a:r>
            <a:endParaRPr lang="en-US" dirty="0"/>
          </a:p>
        </p:txBody>
      </p:sp>
      <p:sp>
        <p:nvSpPr>
          <p:cNvPr id="9" name="TextBox 8"/>
          <p:cNvSpPr txBox="1"/>
          <p:nvPr/>
        </p:nvSpPr>
        <p:spPr>
          <a:xfrm>
            <a:off x="4953000" y="1447800"/>
            <a:ext cx="2971800" cy="369332"/>
          </a:xfrm>
          <a:prstGeom prst="rect">
            <a:avLst/>
          </a:prstGeom>
          <a:noFill/>
        </p:spPr>
        <p:txBody>
          <a:bodyPr wrap="square" rtlCol="0">
            <a:spAutoFit/>
          </a:bodyPr>
          <a:lstStyle/>
          <a:p>
            <a:r>
              <a:rPr lang="en-US" dirty="0" smtClean="0">
                <a:solidFill>
                  <a:srgbClr val="FF0000"/>
                </a:solidFill>
              </a:rPr>
              <a:t>Expressive, but </a:t>
            </a:r>
            <a:r>
              <a:rPr lang="en-US" i="1" dirty="0" smtClean="0">
                <a:solidFill>
                  <a:srgbClr val="FF0000"/>
                </a:solidFill>
              </a:rPr>
              <a:t>not</a:t>
            </a:r>
            <a:r>
              <a:rPr lang="en-US" dirty="0" smtClean="0">
                <a:solidFill>
                  <a:srgbClr val="FF0000"/>
                </a:solidFill>
              </a:rPr>
              <a:t> effective!</a:t>
            </a:r>
            <a:endParaRPr lang="en-US" dirty="0">
              <a:solidFill>
                <a:srgbClr val="FF0000"/>
              </a:solidFill>
            </a:endParaRPr>
          </a:p>
        </p:txBody>
      </p:sp>
    </p:spTree>
    <p:extLst>
      <p:ext uri="{BB962C8B-B14F-4D97-AF65-F5344CB8AC3E}">
        <p14:creationId xmlns:p14="http://schemas.microsoft.com/office/powerpoint/2010/main" val="395856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43000"/>
            <a:ext cx="9182998" cy="3243444"/>
          </a:xfrm>
          <a:prstGeom prst="rect">
            <a:avLst/>
          </a:prstGeom>
        </p:spPr>
      </p:pic>
      <p:sp>
        <p:nvSpPr>
          <p:cNvPr id="7" name="Rectangle 6"/>
          <p:cNvSpPr/>
          <p:nvPr/>
        </p:nvSpPr>
        <p:spPr>
          <a:xfrm>
            <a:off x="7162800" y="773668"/>
            <a:ext cx="1804981" cy="369332"/>
          </a:xfrm>
          <a:prstGeom prst="rect">
            <a:avLst/>
          </a:prstGeom>
        </p:spPr>
        <p:txBody>
          <a:bodyPr wrap="none">
            <a:spAutoFit/>
          </a:bodyPr>
          <a:lstStyle/>
          <a:p>
            <a:r>
              <a:rPr lang="en-US" dirty="0">
                <a:solidFill>
                  <a:schemeClr val="bg1"/>
                </a:solidFill>
              </a:rPr>
              <a:t>From </a:t>
            </a:r>
            <a:r>
              <a:rPr lang="en-US" dirty="0" smtClean="0">
                <a:solidFill>
                  <a:schemeClr val="bg1"/>
                </a:solidFill>
              </a:rPr>
              <a:t>Ware, 2012</a:t>
            </a:r>
            <a:endParaRPr lang="en-US" dirty="0">
              <a:solidFill>
                <a:schemeClr val="bg1"/>
              </a:solidFill>
            </a:endParaRPr>
          </a:p>
        </p:txBody>
      </p:sp>
      <p:sp>
        <p:nvSpPr>
          <p:cNvPr id="8" name="Rectangle 7"/>
          <p:cNvSpPr/>
          <p:nvPr/>
        </p:nvSpPr>
        <p:spPr>
          <a:xfrm>
            <a:off x="4591499" y="1143000"/>
            <a:ext cx="4552501" cy="32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 y="4680466"/>
            <a:ext cx="1941301" cy="369332"/>
          </a:xfrm>
          <a:prstGeom prst="rect">
            <a:avLst/>
          </a:prstGeom>
          <a:noFill/>
        </p:spPr>
        <p:txBody>
          <a:bodyPr wrap="none" rtlCol="0">
            <a:spAutoFit/>
          </a:bodyPr>
          <a:lstStyle/>
          <a:p>
            <a:r>
              <a:rPr lang="en-US" dirty="0" smtClean="0">
                <a:solidFill>
                  <a:schemeClr val="bg1"/>
                </a:solidFill>
              </a:rPr>
              <a:t>What’s expressed?</a:t>
            </a:r>
            <a:endParaRPr lang="en-US" dirty="0">
              <a:solidFill>
                <a:schemeClr val="bg1"/>
              </a:solidFill>
            </a:endParaRPr>
          </a:p>
        </p:txBody>
      </p:sp>
      <p:sp>
        <p:nvSpPr>
          <p:cNvPr id="10" name="TextBox 9"/>
          <p:cNvSpPr txBox="1"/>
          <p:nvPr/>
        </p:nvSpPr>
        <p:spPr>
          <a:xfrm>
            <a:off x="6400800" y="4571110"/>
            <a:ext cx="1941301" cy="369332"/>
          </a:xfrm>
          <a:prstGeom prst="rect">
            <a:avLst/>
          </a:prstGeom>
          <a:noFill/>
        </p:spPr>
        <p:txBody>
          <a:bodyPr wrap="none" rtlCol="0">
            <a:spAutoFit/>
          </a:bodyPr>
          <a:lstStyle/>
          <a:p>
            <a:r>
              <a:rPr lang="en-US" dirty="0" smtClean="0">
                <a:solidFill>
                  <a:schemeClr val="bg1"/>
                </a:solidFill>
              </a:rPr>
              <a:t>What’s expressed?</a:t>
            </a:r>
            <a:endParaRPr lang="en-US" dirty="0">
              <a:solidFill>
                <a:schemeClr val="bg1"/>
              </a:solidFill>
            </a:endParaRPr>
          </a:p>
        </p:txBody>
      </p:sp>
      <p:sp>
        <p:nvSpPr>
          <p:cNvPr id="11" name="TextBox 10"/>
          <p:cNvSpPr txBox="1"/>
          <p:nvPr/>
        </p:nvSpPr>
        <p:spPr>
          <a:xfrm>
            <a:off x="3433169" y="5334000"/>
            <a:ext cx="2316660" cy="369332"/>
          </a:xfrm>
          <a:prstGeom prst="rect">
            <a:avLst/>
          </a:prstGeom>
          <a:noFill/>
        </p:spPr>
        <p:txBody>
          <a:bodyPr wrap="none" rtlCol="0">
            <a:spAutoFit/>
          </a:bodyPr>
          <a:lstStyle/>
          <a:p>
            <a:r>
              <a:rPr lang="en-US" dirty="0" smtClean="0">
                <a:solidFill>
                  <a:schemeClr val="bg1"/>
                </a:solidFill>
              </a:rPr>
              <a:t>What’s the difference?</a:t>
            </a:r>
          </a:p>
        </p:txBody>
      </p:sp>
      <p:sp>
        <p:nvSpPr>
          <p:cNvPr id="12" name="TextBox 11"/>
          <p:cNvSpPr txBox="1"/>
          <p:nvPr/>
        </p:nvSpPr>
        <p:spPr>
          <a:xfrm>
            <a:off x="2474701" y="5997354"/>
            <a:ext cx="4422749" cy="369332"/>
          </a:xfrm>
          <a:prstGeom prst="rect">
            <a:avLst/>
          </a:prstGeom>
          <a:noFill/>
        </p:spPr>
        <p:txBody>
          <a:bodyPr wrap="none" rtlCol="0">
            <a:spAutoFit/>
          </a:bodyPr>
          <a:lstStyle/>
          <a:p>
            <a:r>
              <a:rPr lang="en-US" dirty="0" smtClean="0">
                <a:solidFill>
                  <a:schemeClr val="bg1"/>
                </a:solidFill>
              </a:rPr>
              <a:t>Effectiveness (we’ll get into why next lecture)</a:t>
            </a:r>
          </a:p>
        </p:txBody>
      </p:sp>
    </p:spTree>
    <p:extLst>
      <p:ext uri="{BB962C8B-B14F-4D97-AF65-F5344CB8AC3E}">
        <p14:creationId xmlns:p14="http://schemas.microsoft.com/office/powerpoint/2010/main" val="217006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Remember</a:t>
            </a:r>
            <a:endParaRPr lang="en-US" dirty="0"/>
          </a:p>
        </p:txBody>
      </p:sp>
      <p:sp>
        <p:nvSpPr>
          <p:cNvPr id="4" name="Content Placeholder 3"/>
          <p:cNvSpPr>
            <a:spLocks noGrp="1"/>
          </p:cNvSpPr>
          <p:nvPr>
            <p:ph idx="1"/>
          </p:nvPr>
        </p:nvSpPr>
        <p:spPr/>
        <p:txBody>
          <a:bodyPr>
            <a:normAutofit lnSpcReduction="10000"/>
          </a:bodyPr>
          <a:lstStyle/>
          <a:p>
            <a:r>
              <a:rPr lang="en-US" dirty="0" smtClean="0"/>
              <a:t>To answer expressiveness question:</a:t>
            </a:r>
          </a:p>
          <a:p>
            <a:pPr lvl="1"/>
            <a:r>
              <a:rPr lang="en-US" dirty="0" smtClean="0"/>
              <a:t>Figure out what data is encoded</a:t>
            </a:r>
          </a:p>
          <a:p>
            <a:pPr lvl="1"/>
            <a:r>
              <a:rPr lang="en-US" dirty="0" smtClean="0"/>
              <a:t>Distinguish between what is possible/impossible</a:t>
            </a:r>
          </a:p>
          <a:p>
            <a:pPr lvl="1"/>
            <a:r>
              <a:rPr lang="en-US" dirty="0" smtClean="0"/>
              <a:t>Not important what is easy/hard</a:t>
            </a:r>
          </a:p>
          <a:p>
            <a:r>
              <a:rPr lang="en-US" dirty="0" smtClean="0"/>
              <a:t>To answer effectiveness question:</a:t>
            </a:r>
          </a:p>
          <a:p>
            <a:pPr lvl="1"/>
            <a:r>
              <a:rPr lang="en-US" dirty="0" smtClean="0"/>
              <a:t>First figure out what you need to be effective at… </a:t>
            </a:r>
          </a:p>
          <a:p>
            <a:pPr lvl="1"/>
            <a:r>
              <a:rPr lang="en-US" dirty="0" smtClean="0"/>
              <a:t>And then you can start applying design philosophy, perceptual rules, and instinct</a:t>
            </a:r>
          </a:p>
          <a:p>
            <a:pPr lvl="1"/>
            <a:r>
              <a:rPr lang="en-US" dirty="0" smtClean="0"/>
              <a:t>How much easier is it to decode specific facts?</a:t>
            </a:r>
            <a:endParaRPr lang="en-US" dirty="0"/>
          </a:p>
        </p:txBody>
      </p:sp>
    </p:spTree>
    <p:extLst>
      <p:ext uri="{BB962C8B-B14F-4D97-AF65-F5344CB8AC3E}">
        <p14:creationId xmlns:p14="http://schemas.microsoft.com/office/powerpoint/2010/main" val="19456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So what’s effective?</a:t>
            </a:r>
            <a:endParaRPr lang="en-US" dirty="0"/>
          </a:p>
        </p:txBody>
      </p:sp>
    </p:spTree>
    <p:extLst>
      <p:ext uri="{BB962C8B-B14F-4D97-AF65-F5344CB8AC3E}">
        <p14:creationId xmlns:p14="http://schemas.microsoft.com/office/powerpoint/2010/main" val="24712367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good and bad choices depending on data/task (</a:t>
            </a:r>
            <a:r>
              <a:rPr lang="en-US" i="1" dirty="0" smtClean="0"/>
              <a:t>effectiveness</a:t>
            </a:r>
            <a:r>
              <a:rPr lang="en-US" dirty="0" smtClean="0"/>
              <a: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181600" y="4648200"/>
            <a:ext cx="3200400" cy="2053733"/>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091953" y="3314964"/>
            <a:ext cx="3200400" cy="548217"/>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4981074" y="1521487"/>
            <a:ext cx="3400926" cy="368968"/>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5015753" y="1944243"/>
            <a:ext cx="3352800" cy="898358"/>
          </a:xfrm>
          <a:prstGeom prst="rect">
            <a:avLst/>
          </a:prstGeom>
          <a:noFill/>
          <a:ln w="9525">
            <a:noFill/>
            <a:miter lim="800000"/>
            <a:headEnd/>
            <a:tailEnd/>
          </a:ln>
        </p:spPr>
      </p:pic>
      <p:grpSp>
        <p:nvGrpSpPr>
          <p:cNvPr id="8" name="Group 7"/>
          <p:cNvGrpSpPr/>
          <p:nvPr/>
        </p:nvGrpSpPr>
        <p:grpSpPr>
          <a:xfrm>
            <a:off x="907677" y="1881981"/>
            <a:ext cx="3810000" cy="3670439"/>
            <a:chOff x="4800600" y="1905000"/>
            <a:chExt cx="3810000" cy="3670439"/>
          </a:xfrm>
        </p:grpSpPr>
        <p:sp>
          <p:nvSpPr>
            <p:cNvPr id="12" name="TextBox 11"/>
            <p:cNvSpPr txBox="1"/>
            <p:nvPr/>
          </p:nvSpPr>
          <p:spPr>
            <a:xfrm>
              <a:off x="4800600" y="1905000"/>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Nominal (= and ≠)</a:t>
              </a:r>
              <a:endParaRPr lang="en-US" sz="3200" dirty="0">
                <a:solidFill>
                  <a:schemeClr val="accent6">
                    <a:lumMod val="40000"/>
                    <a:lumOff val="60000"/>
                  </a:schemeClr>
                </a:solidFill>
              </a:endParaRPr>
            </a:p>
          </p:txBody>
        </p:sp>
        <p:sp>
          <p:nvSpPr>
            <p:cNvPr id="13" name="TextBox 12"/>
            <p:cNvSpPr txBox="1"/>
            <p:nvPr/>
          </p:nvSpPr>
          <p:spPr>
            <a:xfrm>
              <a:off x="4800600" y="3242423"/>
              <a:ext cx="3276600" cy="584775"/>
            </a:xfrm>
            <a:prstGeom prst="rect">
              <a:avLst/>
            </a:prstGeom>
            <a:noFill/>
          </p:spPr>
          <p:txBody>
            <a:bodyPr wrap="square" rtlCol="0">
              <a:spAutoFit/>
            </a:bodyPr>
            <a:lstStyle/>
            <a:p>
              <a:r>
                <a:rPr lang="en-US" sz="3200" dirty="0" smtClean="0">
                  <a:solidFill>
                    <a:schemeClr val="accent6">
                      <a:lumMod val="40000"/>
                      <a:lumOff val="60000"/>
                    </a:schemeClr>
                  </a:solidFill>
                </a:rPr>
                <a:t>Ordinal (&lt;)</a:t>
              </a:r>
              <a:endParaRPr lang="en-US" sz="3200" dirty="0">
                <a:solidFill>
                  <a:schemeClr val="accent6">
                    <a:lumMod val="40000"/>
                    <a:lumOff val="60000"/>
                  </a:schemeClr>
                </a:solidFill>
              </a:endParaRPr>
            </a:p>
          </p:txBody>
        </p:sp>
        <p:sp>
          <p:nvSpPr>
            <p:cNvPr id="14" name="TextBox 13"/>
            <p:cNvSpPr txBox="1"/>
            <p:nvPr/>
          </p:nvSpPr>
          <p:spPr>
            <a:xfrm>
              <a:off x="4800600" y="5052219"/>
              <a:ext cx="3810000" cy="523220"/>
            </a:xfrm>
            <a:prstGeom prst="rect">
              <a:avLst/>
            </a:prstGeom>
            <a:noFill/>
          </p:spPr>
          <p:txBody>
            <a:bodyPr wrap="square" rtlCol="0">
              <a:spAutoFit/>
            </a:bodyPr>
            <a:lstStyle/>
            <a:p>
              <a:r>
                <a:rPr lang="en-US" sz="2800" dirty="0" smtClean="0">
                  <a:solidFill>
                    <a:schemeClr val="accent6">
                      <a:lumMod val="40000"/>
                      <a:lumOff val="60000"/>
                    </a:schemeClr>
                  </a:solidFill>
                </a:rPr>
                <a:t>Quantitative (+,-,x, etc.)</a:t>
              </a: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Bertin’s</a:t>
            </a:r>
            <a:r>
              <a:rPr lang="en-US" dirty="0" smtClean="0"/>
              <a:t> “Levels of Organization”</a:t>
            </a:r>
            <a:endParaRPr lang="en-US" dirty="0"/>
          </a:p>
        </p:txBody>
      </p:sp>
      <p:graphicFrame>
        <p:nvGraphicFramePr>
          <p:cNvPr id="4" name="Table 3"/>
          <p:cNvGraphicFramePr>
            <a:graphicFrameLocks noGrp="1"/>
          </p:cNvGraphicFramePr>
          <p:nvPr/>
        </p:nvGraphicFramePr>
        <p:xfrm>
          <a:off x="762000" y="1371600"/>
          <a:ext cx="4267200" cy="4480560"/>
        </p:xfrm>
        <a:graphic>
          <a:graphicData uri="http://schemas.openxmlformats.org/drawingml/2006/table">
            <a:tbl>
              <a:tblPr firstRow="1" bandRow="1">
                <a:tableStyleId>{5C22544A-7EE6-4342-B048-85BDC9FD1C3A}</a:tableStyleId>
              </a:tblPr>
              <a:tblGrid>
                <a:gridCol w="2506980"/>
                <a:gridCol w="586740"/>
                <a:gridCol w="640080"/>
                <a:gridCol w="533400"/>
              </a:tblGrid>
              <a:tr h="370840">
                <a:tc>
                  <a:txBody>
                    <a:bodyPr/>
                    <a:lstStyle/>
                    <a:p>
                      <a:pPr algn="r"/>
                      <a:r>
                        <a:rPr lang="en-US" b="1" dirty="0" smtClean="0">
                          <a:solidFill>
                            <a:schemeClr val="bg1"/>
                          </a:solidFill>
                        </a:rPr>
                        <a:t>Position</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3600" dirty="0" smtClean="0">
                          <a:solidFill>
                            <a:schemeClr val="bg1"/>
                          </a:solidFill>
                        </a:rPr>
                        <a:t>O</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3600" dirty="0" smtClean="0">
                          <a:solidFill>
                            <a:schemeClr val="bg1"/>
                          </a:solidFill>
                        </a:rPr>
                        <a:t>Q</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Size</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3600" dirty="0" smtClean="0">
                          <a:solidFill>
                            <a:schemeClr val="bg1"/>
                          </a:solidFill>
                        </a:rPr>
                        <a:t>O</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3600" dirty="0" smtClean="0">
                          <a:solidFill>
                            <a:schemeClr val="bg1"/>
                          </a:solidFill>
                        </a:rPr>
                        <a:t>Q</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Value</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3600" dirty="0" smtClean="0">
                          <a:solidFill>
                            <a:schemeClr val="bg1"/>
                          </a:solidFill>
                        </a:rPr>
                        <a:t>O</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2400" dirty="0" smtClean="0">
                          <a:solidFill>
                            <a:schemeClr val="bg1"/>
                          </a:solidFill>
                        </a:rPr>
                        <a:t>Q</a:t>
                      </a:r>
                      <a:endParaRPr lang="en-US" sz="24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Texture</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r>
                        <a:rPr lang="en-US" sz="2400" dirty="0" smtClean="0">
                          <a:solidFill>
                            <a:schemeClr val="bg1"/>
                          </a:solidFill>
                        </a:rPr>
                        <a:t>O</a:t>
                      </a:r>
                      <a:endParaRPr lang="en-US" sz="24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Color</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Orientation</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r h="370840">
                <a:tc>
                  <a:txBody>
                    <a:bodyPr/>
                    <a:lstStyle/>
                    <a:p>
                      <a:pPr algn="r"/>
                      <a:r>
                        <a:rPr lang="en-US" b="1" dirty="0" smtClean="0">
                          <a:solidFill>
                            <a:schemeClr val="bg1"/>
                          </a:solidFill>
                        </a:rPr>
                        <a:t>Shape</a:t>
                      </a: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smtClean="0">
                          <a:solidFill>
                            <a:schemeClr val="bg1"/>
                          </a:solidFill>
                        </a:rPr>
                        <a:t>N</a:t>
                      </a: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algn="ctr"/>
                      <a:endParaRPr lang="en-US" sz="3600" dirty="0">
                        <a:solidFill>
                          <a:schemeClr val="bg1"/>
                        </a:solidFill>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r>
            </a:tbl>
          </a:graphicData>
        </a:graphic>
      </p:graphicFrame>
      <p:sp>
        <p:nvSpPr>
          <p:cNvPr id="5" name="TextBox 4"/>
          <p:cNvSpPr txBox="1"/>
          <p:nvPr/>
        </p:nvSpPr>
        <p:spPr>
          <a:xfrm>
            <a:off x="6934200" y="6248400"/>
            <a:ext cx="1794082" cy="338554"/>
          </a:xfrm>
          <a:prstGeom prst="rect">
            <a:avLst/>
          </a:prstGeom>
          <a:noFill/>
        </p:spPr>
        <p:txBody>
          <a:bodyPr wrap="none" rtlCol="0">
            <a:spAutoFit/>
          </a:bodyPr>
          <a:lstStyle/>
          <a:p>
            <a:pPr algn="ctr"/>
            <a:r>
              <a:rPr lang="en-US" sz="1600" dirty="0" smtClean="0">
                <a:solidFill>
                  <a:schemeClr val="accent6">
                    <a:lumMod val="40000"/>
                    <a:lumOff val="60000"/>
                  </a:schemeClr>
                </a:solidFill>
              </a:rPr>
              <a:t>Adapted from </a:t>
            </a:r>
            <a:r>
              <a:rPr lang="en-US" sz="1600" dirty="0" err="1" smtClean="0">
                <a:solidFill>
                  <a:schemeClr val="accent6">
                    <a:lumMod val="40000"/>
                    <a:lumOff val="60000"/>
                  </a:schemeClr>
                </a:solidFill>
              </a:rPr>
              <a:t>Heer</a:t>
            </a:r>
            <a:endParaRPr lang="en-US" sz="1600" dirty="0">
              <a:solidFill>
                <a:schemeClr val="accent6">
                  <a:lumMod val="40000"/>
                  <a:lumOff val="60000"/>
                </a:schemeClr>
              </a:solidFill>
            </a:endParaRPr>
          </a:p>
        </p:txBody>
      </p:sp>
      <p:pic>
        <p:nvPicPr>
          <p:cNvPr id="8195" name="Picture 3"/>
          <p:cNvPicPr>
            <a:picLocks noChangeAspect="1" noChangeArrowheads="1"/>
          </p:cNvPicPr>
          <p:nvPr/>
        </p:nvPicPr>
        <p:blipFill>
          <a:blip r:embed="rId3" cstate="print"/>
          <a:srcRect/>
          <a:stretch>
            <a:fillRect/>
          </a:stretch>
        </p:blipFill>
        <p:spPr bwMode="auto">
          <a:xfrm>
            <a:off x="5715000" y="2286000"/>
            <a:ext cx="2581275" cy="40005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5715000" y="2895600"/>
            <a:ext cx="2581275" cy="390525"/>
          </a:xfrm>
          <a:prstGeom prst="rect">
            <a:avLst/>
          </a:prstGeom>
          <a:noFill/>
          <a:ln w="9525">
            <a:noFill/>
            <a:miter lim="800000"/>
            <a:headEnd/>
            <a:tailEnd/>
          </a:ln>
        </p:spPr>
      </p:pic>
      <p:sp>
        <p:nvSpPr>
          <p:cNvPr id="9" name="TextBox 8"/>
          <p:cNvSpPr txBox="1"/>
          <p:nvPr/>
        </p:nvSpPr>
        <p:spPr>
          <a:xfrm>
            <a:off x="5334000" y="2362200"/>
            <a:ext cx="375424" cy="338554"/>
          </a:xfrm>
          <a:prstGeom prst="rect">
            <a:avLst/>
          </a:prstGeom>
          <a:noFill/>
        </p:spPr>
        <p:txBody>
          <a:bodyPr wrap="none" rtlCol="0">
            <a:spAutoFit/>
          </a:bodyPr>
          <a:lstStyle/>
          <a:p>
            <a:pPr algn="ctr"/>
            <a:r>
              <a:rPr lang="en-US" sz="1600" dirty="0" smtClean="0">
                <a:solidFill>
                  <a:schemeClr val="accent6">
                    <a:lumMod val="40000"/>
                    <a:lumOff val="60000"/>
                  </a:schemeClr>
                </a:solidFill>
              </a:rPr>
              <a:t>O:</a:t>
            </a:r>
            <a:endParaRPr lang="en-US" sz="1600" dirty="0">
              <a:solidFill>
                <a:schemeClr val="accent6">
                  <a:lumMod val="40000"/>
                  <a:lumOff val="60000"/>
                </a:schemeClr>
              </a:solidFill>
            </a:endParaRPr>
          </a:p>
        </p:txBody>
      </p:sp>
      <p:sp>
        <p:nvSpPr>
          <p:cNvPr id="10" name="TextBox 9"/>
          <p:cNvSpPr txBox="1"/>
          <p:nvPr/>
        </p:nvSpPr>
        <p:spPr>
          <a:xfrm>
            <a:off x="5334000" y="2895600"/>
            <a:ext cx="377026" cy="338554"/>
          </a:xfrm>
          <a:prstGeom prst="rect">
            <a:avLst/>
          </a:prstGeom>
          <a:noFill/>
        </p:spPr>
        <p:txBody>
          <a:bodyPr wrap="none" rtlCol="0">
            <a:spAutoFit/>
          </a:bodyPr>
          <a:lstStyle/>
          <a:p>
            <a:pPr algn="ctr"/>
            <a:r>
              <a:rPr lang="en-US" sz="1600" dirty="0" smtClean="0">
                <a:solidFill>
                  <a:schemeClr val="accent6">
                    <a:lumMod val="40000"/>
                    <a:lumOff val="60000"/>
                  </a:schemeClr>
                </a:solidFill>
              </a:rPr>
              <a:t>Q:</a:t>
            </a:r>
            <a:endParaRPr lang="en-US" sz="1600" dirty="0">
              <a:solidFill>
                <a:schemeClr val="accent6">
                  <a:lumMod val="40000"/>
                  <a:lumOff val="60000"/>
                </a:schemeClr>
              </a:solidFill>
            </a:endParaRPr>
          </a:p>
        </p:txBody>
      </p:sp>
      <p:sp>
        <p:nvSpPr>
          <p:cNvPr id="11" name="TextBox 10"/>
          <p:cNvSpPr txBox="1"/>
          <p:nvPr/>
        </p:nvSpPr>
        <p:spPr>
          <a:xfrm>
            <a:off x="5791200" y="3352800"/>
            <a:ext cx="1186735" cy="338554"/>
          </a:xfrm>
          <a:prstGeom prst="rect">
            <a:avLst/>
          </a:prstGeom>
          <a:noFill/>
        </p:spPr>
        <p:txBody>
          <a:bodyPr wrap="none" rtlCol="0">
            <a:spAutoFit/>
          </a:bodyPr>
          <a:lstStyle/>
          <a:p>
            <a:pPr algn="ctr"/>
            <a:r>
              <a:rPr lang="en-US" sz="1600" dirty="0" smtClean="0">
                <a:solidFill>
                  <a:schemeClr val="accent6">
                    <a:lumMod val="40000"/>
                    <a:lumOff val="60000"/>
                  </a:schemeClr>
                </a:solidFill>
              </a:rPr>
              <a:t>Not as good</a:t>
            </a:r>
            <a:endParaRPr lang="en-US" sz="1600" dirty="0">
              <a:solidFill>
                <a:schemeClr val="accent6">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0"/>
            <a:ext cx="5876488" cy="6858000"/>
          </a:xfrm>
          <a:prstGeom prst="rect">
            <a:avLst/>
          </a:prstGeom>
          <a:noFill/>
          <a:ln w="9525">
            <a:noFill/>
            <a:miter lim="800000"/>
            <a:headEnd/>
            <a:tailEnd/>
          </a:ln>
        </p:spPr>
      </p:pic>
      <p:sp>
        <p:nvSpPr>
          <p:cNvPr id="6" name="TextBox 5"/>
          <p:cNvSpPr txBox="1"/>
          <p:nvPr/>
        </p:nvSpPr>
        <p:spPr>
          <a:xfrm>
            <a:off x="6019800" y="5410200"/>
            <a:ext cx="2286000" cy="1077218"/>
          </a:xfrm>
          <a:prstGeom prst="rect">
            <a:avLst/>
          </a:prstGeom>
          <a:noFill/>
        </p:spPr>
        <p:txBody>
          <a:bodyPr wrap="square" rtlCol="0">
            <a:spAutoFit/>
          </a:bodyPr>
          <a:lstStyle/>
          <a:p>
            <a:r>
              <a:rPr lang="en-US" sz="1600" dirty="0" err="1" smtClean="0">
                <a:solidFill>
                  <a:schemeClr val="accent6">
                    <a:lumMod val="40000"/>
                    <a:lumOff val="60000"/>
                  </a:schemeClr>
                </a:solidFill>
              </a:rPr>
              <a:t>Mackinlay</a:t>
            </a:r>
            <a:r>
              <a:rPr lang="en-US" sz="1600" dirty="0" smtClean="0">
                <a:solidFill>
                  <a:schemeClr val="accent6">
                    <a:lumMod val="40000"/>
                    <a:lumOff val="60000"/>
                  </a:schemeClr>
                </a:solidFill>
              </a:rPr>
              <a:t>, Automating the Design of Graphical Presentations of Relational Information</a:t>
            </a:r>
          </a:p>
        </p:txBody>
      </p:sp>
    </p:spTree>
    <p:extLst>
      <p:ext uri="{BB962C8B-B14F-4D97-AF65-F5344CB8AC3E}">
        <p14:creationId xmlns:p14="http://schemas.microsoft.com/office/powerpoint/2010/main" val="294921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926899" y="0"/>
            <a:ext cx="5217101" cy="6858000"/>
            <a:chOff x="3926899" y="0"/>
            <a:chExt cx="5217101" cy="6858000"/>
          </a:xfrm>
        </p:grpSpPr>
        <p:pic>
          <p:nvPicPr>
            <p:cNvPr id="4" name="Picture 3"/>
            <p:cNvPicPr>
              <a:picLocks noChangeAspect="1"/>
            </p:cNvPicPr>
            <p:nvPr/>
          </p:nvPicPr>
          <p:blipFill>
            <a:blip r:embed="rId3"/>
            <a:stretch>
              <a:fillRect/>
            </a:stretch>
          </p:blipFill>
          <p:spPr>
            <a:xfrm>
              <a:off x="6010523" y="0"/>
              <a:ext cx="3133477" cy="6858000"/>
            </a:xfrm>
            <a:prstGeom prst="rect">
              <a:avLst/>
            </a:prstGeom>
          </p:spPr>
        </p:pic>
        <p:sp>
          <p:nvSpPr>
            <p:cNvPr id="5" name="TextBox 4"/>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
        <p:nvSpPr>
          <p:cNvPr id="2" name="Oval 1"/>
          <p:cNvSpPr/>
          <p:nvPr/>
        </p:nvSpPr>
        <p:spPr>
          <a:xfrm>
            <a:off x="5800812" y="1524000"/>
            <a:ext cx="3552898" cy="2590800"/>
          </a:xfrm>
          <a:prstGeom prst="ellipse">
            <a:avLst/>
          </a:prstGeom>
          <a:no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Mackinlay’s</a:t>
            </a:r>
            <a:r>
              <a:rPr lang="en-US" dirty="0" smtClean="0"/>
              <a:t> Criteria of algorithm</a:t>
            </a:r>
            <a:endParaRPr lang="en-US" dirty="0"/>
          </a:p>
        </p:txBody>
      </p:sp>
      <p:sp>
        <p:nvSpPr>
          <p:cNvPr id="3" name="Content Placeholder 2"/>
          <p:cNvSpPr>
            <a:spLocks noGrp="1"/>
          </p:cNvSpPr>
          <p:nvPr>
            <p:ph idx="1"/>
          </p:nvPr>
        </p:nvSpPr>
        <p:spPr/>
        <p:txBody>
          <a:bodyPr/>
          <a:lstStyle/>
          <a:p>
            <a:r>
              <a:rPr lang="en-US" dirty="0" smtClean="0"/>
              <a:t>Expressiveness</a:t>
            </a:r>
          </a:p>
          <a:p>
            <a:pPr lvl="1"/>
            <a:r>
              <a:rPr lang="en-US" dirty="0" smtClean="0"/>
              <a:t>A set of facts is expressible in a visualization if the visualization expresses all the facts in the set of data and </a:t>
            </a:r>
            <a:r>
              <a:rPr lang="en-US" i="1" dirty="0" smtClean="0"/>
              <a:t>only</a:t>
            </a:r>
            <a:r>
              <a:rPr lang="en-US" dirty="0" smtClean="0"/>
              <a:t> the facts in the data</a:t>
            </a:r>
          </a:p>
          <a:p>
            <a:r>
              <a:rPr lang="en-US" dirty="0" smtClean="0"/>
              <a:t>Effectiveness</a:t>
            </a:r>
          </a:p>
          <a:p>
            <a:pPr lvl="1"/>
            <a:r>
              <a:rPr lang="en-US" dirty="0" smtClean="0"/>
              <a:t>A visualization is more effective if the information conveyed by one visualization is more readily perceived than the information in another visualization</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facts and nothing but the facts…</a:t>
            </a:r>
            <a:endParaRPr lang="en-US" dirty="0"/>
          </a:p>
        </p:txBody>
      </p:sp>
      <p:sp>
        <p:nvSpPr>
          <p:cNvPr id="3" name="Content Placeholder 2"/>
          <p:cNvSpPr>
            <a:spLocks noGrp="1"/>
          </p:cNvSpPr>
          <p:nvPr>
            <p:ph idx="1"/>
          </p:nvPr>
        </p:nvSpPr>
        <p:spPr/>
        <p:txBody>
          <a:bodyPr>
            <a:normAutofit lnSpcReduction="10000"/>
          </a:bodyPr>
          <a:lstStyle/>
          <a:p>
            <a:r>
              <a:rPr lang="en-US" dirty="0" smtClean="0"/>
              <a:t>Nominal: (</a:t>
            </a:r>
            <a:r>
              <a:rPr lang="en-US" dirty="0" err="1" smtClean="0"/>
              <a:t>alice</a:t>
            </a:r>
            <a:r>
              <a:rPr lang="en-US" dirty="0" smtClean="0"/>
              <a:t> </a:t>
            </a:r>
            <a:r>
              <a:rPr lang="en-US" dirty="0">
                <a:solidFill>
                  <a:schemeClr val="accent6">
                    <a:lumMod val="40000"/>
                    <a:lumOff val="60000"/>
                  </a:schemeClr>
                </a:solidFill>
              </a:rPr>
              <a:t>≠ </a:t>
            </a:r>
            <a:r>
              <a:rPr lang="en-US" dirty="0" smtClean="0"/>
              <a:t>bob)?</a:t>
            </a:r>
          </a:p>
          <a:p>
            <a:endParaRPr lang="en-US" dirty="0" smtClean="0"/>
          </a:p>
          <a:p>
            <a:endParaRPr lang="en-US" dirty="0" smtClean="0"/>
          </a:p>
          <a:p>
            <a:r>
              <a:rPr lang="en-US" dirty="0" smtClean="0"/>
              <a:t>Ordinal: (</a:t>
            </a:r>
            <a:r>
              <a:rPr lang="en-US" dirty="0" err="1" smtClean="0"/>
              <a:t>alice.height</a:t>
            </a:r>
            <a:r>
              <a:rPr lang="en-US" dirty="0" smtClean="0"/>
              <a:t> </a:t>
            </a:r>
            <a:r>
              <a:rPr lang="en-US" dirty="0" smtClean="0">
                <a:solidFill>
                  <a:schemeClr val="accent6">
                    <a:lumMod val="40000"/>
                    <a:lumOff val="60000"/>
                  </a:schemeClr>
                </a:solidFill>
              </a:rPr>
              <a:t>&gt;</a:t>
            </a:r>
            <a:r>
              <a:rPr lang="en-US" dirty="0" smtClean="0"/>
              <a:t> </a:t>
            </a:r>
            <a:r>
              <a:rPr lang="en-US" dirty="0" err="1" smtClean="0"/>
              <a:t>bob.height</a:t>
            </a:r>
            <a:r>
              <a:rPr lang="en-US" dirty="0" smtClean="0"/>
              <a:t>)?</a:t>
            </a:r>
          </a:p>
          <a:p>
            <a:endParaRPr lang="en-US" dirty="0" smtClean="0"/>
          </a:p>
          <a:p>
            <a:endParaRPr lang="en-US" dirty="0"/>
          </a:p>
          <a:p>
            <a:r>
              <a:rPr lang="en-US" dirty="0" smtClean="0"/>
              <a:t>Quantitative: (average(male height) is 5.5 inches more than average(female height))?</a:t>
            </a:r>
          </a:p>
        </p:txBody>
      </p:sp>
      <p:grpSp>
        <p:nvGrpSpPr>
          <p:cNvPr id="63" name="Group 62"/>
          <p:cNvGrpSpPr/>
          <p:nvPr/>
        </p:nvGrpSpPr>
        <p:grpSpPr>
          <a:xfrm>
            <a:off x="3505200" y="2324100"/>
            <a:ext cx="2607551" cy="708819"/>
            <a:chOff x="3505200" y="2324100"/>
            <a:chExt cx="2607551" cy="708819"/>
          </a:xfrm>
        </p:grpSpPr>
        <p:sp>
          <p:nvSpPr>
            <p:cNvPr id="4" name="Oval 3"/>
            <p:cNvSpPr/>
            <p:nvPr/>
          </p:nvSpPr>
          <p:spPr>
            <a:xfrm>
              <a:off x="350520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81600" y="23241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54824" y="2663587"/>
              <a:ext cx="614271" cy="369332"/>
            </a:xfrm>
            <a:prstGeom prst="rect">
              <a:avLst/>
            </a:prstGeom>
            <a:noFill/>
          </p:spPr>
          <p:txBody>
            <a:bodyPr wrap="none" rtlCol="0">
              <a:spAutoFit/>
            </a:bodyPr>
            <a:lstStyle/>
            <a:p>
              <a:r>
                <a:rPr lang="en-US" dirty="0" err="1" smtClean="0">
                  <a:solidFill>
                    <a:srgbClr val="FFC000"/>
                  </a:solidFill>
                </a:rPr>
                <a:t>alice</a:t>
              </a:r>
              <a:endParaRPr lang="en-US" dirty="0">
                <a:solidFill>
                  <a:srgbClr val="FFC000"/>
                </a:solidFill>
              </a:endParaRPr>
            </a:p>
          </p:txBody>
        </p:sp>
        <p:sp>
          <p:nvSpPr>
            <p:cNvPr id="9" name="TextBox 8"/>
            <p:cNvSpPr txBox="1"/>
            <p:nvPr/>
          </p:nvSpPr>
          <p:spPr>
            <a:xfrm>
              <a:off x="5562600" y="2344168"/>
              <a:ext cx="550151" cy="369332"/>
            </a:xfrm>
            <a:prstGeom prst="rect">
              <a:avLst/>
            </a:prstGeom>
            <a:noFill/>
          </p:spPr>
          <p:txBody>
            <a:bodyPr wrap="none" rtlCol="0">
              <a:spAutoFit/>
            </a:bodyPr>
            <a:lstStyle/>
            <a:p>
              <a:r>
                <a:rPr lang="en-US" dirty="0" smtClean="0">
                  <a:solidFill>
                    <a:srgbClr val="FFC000"/>
                  </a:solidFill>
                </a:rPr>
                <a:t>bob</a:t>
              </a:r>
              <a:endParaRPr lang="en-US" dirty="0">
                <a:solidFill>
                  <a:srgbClr val="FFC000"/>
                </a:solidFill>
              </a:endParaRPr>
            </a:p>
          </p:txBody>
        </p:sp>
      </p:grpSp>
      <p:grpSp>
        <p:nvGrpSpPr>
          <p:cNvPr id="61" name="Group 60"/>
          <p:cNvGrpSpPr/>
          <p:nvPr/>
        </p:nvGrpSpPr>
        <p:grpSpPr>
          <a:xfrm>
            <a:off x="1356163" y="4162754"/>
            <a:ext cx="6430889" cy="706415"/>
            <a:chOff x="1356163" y="4162754"/>
            <a:chExt cx="6430889" cy="706415"/>
          </a:xfrm>
        </p:grpSpPr>
        <p:cxnSp>
          <p:nvCxnSpPr>
            <p:cNvPr id="11" name="Straight Arrow Connector 10"/>
            <p:cNvCxnSpPr/>
            <p:nvPr/>
          </p:nvCxnSpPr>
          <p:spPr>
            <a:xfrm flipV="1">
              <a:off x="2286000" y="4350337"/>
              <a:ext cx="468043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32294" y="4168588"/>
              <a:ext cx="754758" cy="369332"/>
            </a:xfrm>
            <a:prstGeom prst="rect">
              <a:avLst/>
            </a:prstGeom>
            <a:noFill/>
          </p:spPr>
          <p:txBody>
            <a:bodyPr wrap="none" rtlCol="0">
              <a:spAutoFit/>
            </a:bodyPr>
            <a:lstStyle/>
            <a:p>
              <a:r>
                <a:rPr lang="en-US" dirty="0" smtClean="0">
                  <a:solidFill>
                    <a:schemeClr val="bg1"/>
                  </a:solidFill>
                </a:rPr>
                <a:t>tallest</a:t>
              </a:r>
              <a:endParaRPr lang="en-US" dirty="0">
                <a:solidFill>
                  <a:schemeClr val="bg1"/>
                </a:solidFill>
              </a:endParaRPr>
            </a:p>
          </p:txBody>
        </p:sp>
        <p:sp>
          <p:nvSpPr>
            <p:cNvPr id="13" name="TextBox 12"/>
            <p:cNvSpPr txBox="1"/>
            <p:nvPr/>
          </p:nvSpPr>
          <p:spPr>
            <a:xfrm>
              <a:off x="1356163" y="4168588"/>
              <a:ext cx="952248" cy="369332"/>
            </a:xfrm>
            <a:prstGeom prst="rect">
              <a:avLst/>
            </a:prstGeom>
            <a:noFill/>
          </p:spPr>
          <p:txBody>
            <a:bodyPr wrap="none" rtlCol="0">
              <a:spAutoFit/>
            </a:bodyPr>
            <a:lstStyle/>
            <a:p>
              <a:r>
                <a:rPr lang="en-US" dirty="0" smtClean="0">
                  <a:solidFill>
                    <a:schemeClr val="bg1"/>
                  </a:solidFill>
                </a:rPr>
                <a:t>shortest</a:t>
              </a:r>
              <a:endParaRPr lang="en-US" dirty="0">
                <a:solidFill>
                  <a:schemeClr val="bg1"/>
                </a:solidFill>
              </a:endParaRPr>
            </a:p>
          </p:txBody>
        </p:sp>
        <p:sp>
          <p:nvSpPr>
            <p:cNvPr id="14" name="Oval 13"/>
            <p:cNvSpPr/>
            <p:nvPr/>
          </p:nvSpPr>
          <p:spPr>
            <a:xfrm>
              <a:off x="2410643"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93875"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74866"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34666"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12010"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795242"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76233"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36033"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271341" y="41627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23672" y="4446494"/>
              <a:ext cx="614271" cy="369332"/>
            </a:xfrm>
            <a:prstGeom prst="rect">
              <a:avLst/>
            </a:prstGeom>
            <a:noFill/>
          </p:spPr>
          <p:txBody>
            <a:bodyPr wrap="none" rtlCol="0">
              <a:spAutoFit/>
            </a:bodyPr>
            <a:lstStyle/>
            <a:p>
              <a:r>
                <a:rPr lang="en-US" dirty="0" err="1" smtClean="0">
                  <a:solidFill>
                    <a:srgbClr val="FFC000"/>
                  </a:solidFill>
                </a:rPr>
                <a:t>alice</a:t>
              </a:r>
              <a:endParaRPr lang="en-US" dirty="0">
                <a:solidFill>
                  <a:srgbClr val="FFC000"/>
                </a:solidFill>
              </a:endParaRPr>
            </a:p>
          </p:txBody>
        </p:sp>
        <p:sp>
          <p:nvSpPr>
            <p:cNvPr id="26" name="TextBox 25"/>
            <p:cNvSpPr txBox="1"/>
            <p:nvPr/>
          </p:nvSpPr>
          <p:spPr>
            <a:xfrm>
              <a:off x="4816067" y="4499837"/>
              <a:ext cx="550151" cy="369332"/>
            </a:xfrm>
            <a:prstGeom prst="rect">
              <a:avLst/>
            </a:prstGeom>
            <a:noFill/>
          </p:spPr>
          <p:txBody>
            <a:bodyPr wrap="none" rtlCol="0">
              <a:spAutoFit/>
            </a:bodyPr>
            <a:lstStyle/>
            <a:p>
              <a:r>
                <a:rPr lang="en-US" dirty="0" smtClean="0">
                  <a:solidFill>
                    <a:srgbClr val="FFC000"/>
                  </a:solidFill>
                </a:rPr>
                <a:t>bob</a:t>
              </a:r>
              <a:endParaRPr lang="en-US" dirty="0">
                <a:solidFill>
                  <a:srgbClr val="FFC000"/>
                </a:solidFill>
              </a:endParaRPr>
            </a:p>
          </p:txBody>
        </p:sp>
      </p:grpSp>
      <p:grpSp>
        <p:nvGrpSpPr>
          <p:cNvPr id="62" name="Group 61"/>
          <p:cNvGrpSpPr/>
          <p:nvPr/>
        </p:nvGrpSpPr>
        <p:grpSpPr>
          <a:xfrm>
            <a:off x="1409665" y="5909201"/>
            <a:ext cx="7210628" cy="716127"/>
            <a:chOff x="1409665" y="5909201"/>
            <a:chExt cx="7210628" cy="716127"/>
          </a:xfrm>
        </p:grpSpPr>
        <p:sp>
          <p:nvSpPr>
            <p:cNvPr id="59" name="Oval 58"/>
            <p:cNvSpPr/>
            <p:nvPr/>
          </p:nvSpPr>
          <p:spPr>
            <a:xfrm>
              <a:off x="5589857" y="592584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120906" y="59092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2231781" y="6186071"/>
              <a:ext cx="4680438" cy="583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32294" y="5971451"/>
              <a:ext cx="1587999" cy="369332"/>
            </a:xfrm>
            <a:prstGeom prst="rect">
              <a:avLst/>
            </a:prstGeom>
            <a:noFill/>
          </p:spPr>
          <p:txBody>
            <a:bodyPr wrap="none" rtlCol="0">
              <a:spAutoFit/>
            </a:bodyPr>
            <a:lstStyle/>
            <a:p>
              <a:r>
                <a:rPr lang="en-US" dirty="0" smtClean="0">
                  <a:solidFill>
                    <a:schemeClr val="bg1"/>
                  </a:solidFill>
                </a:rPr>
                <a:t>Average height</a:t>
              </a:r>
              <a:endParaRPr lang="en-US" dirty="0">
                <a:solidFill>
                  <a:schemeClr val="bg1"/>
                </a:solidFill>
              </a:endParaRPr>
            </a:p>
          </p:txBody>
        </p:sp>
        <p:cxnSp>
          <p:nvCxnSpPr>
            <p:cNvPr id="32" name="Straight Connector 31"/>
            <p:cNvCxnSpPr/>
            <p:nvPr/>
          </p:nvCxnSpPr>
          <p:spPr>
            <a:xfrm>
              <a:off x="2231781" y="6126163"/>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09665" y="6255996"/>
              <a:ext cx="1071127" cy="369332"/>
            </a:xfrm>
            <a:prstGeom prst="rect">
              <a:avLst/>
            </a:prstGeom>
            <a:noFill/>
          </p:spPr>
          <p:txBody>
            <a:bodyPr wrap="none" rtlCol="0">
              <a:spAutoFit/>
            </a:bodyPr>
            <a:lstStyle/>
            <a:p>
              <a:r>
                <a:rPr lang="en-US" dirty="0" smtClean="0">
                  <a:solidFill>
                    <a:schemeClr val="bg1"/>
                  </a:solidFill>
                </a:rPr>
                <a:t>12 inches</a:t>
              </a:r>
              <a:endParaRPr lang="en-US" dirty="0">
                <a:solidFill>
                  <a:schemeClr val="bg1"/>
                </a:solidFill>
              </a:endParaRPr>
            </a:p>
          </p:txBody>
        </p:sp>
        <p:cxnSp>
          <p:nvCxnSpPr>
            <p:cNvPr id="36" name="Straight Connector 35"/>
            <p:cNvCxnSpPr/>
            <p:nvPr/>
          </p:nvCxnSpPr>
          <p:spPr>
            <a:xfrm>
              <a:off x="2736726" y="6113314"/>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41671" y="6113314"/>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46616" y="6107639"/>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51561" y="6094790"/>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756506" y="6094790"/>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261451" y="6078730"/>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66396" y="6065881"/>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71341" y="6065881"/>
              <a:ext cx="0" cy="182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53578" y="6255996"/>
              <a:ext cx="418704" cy="369332"/>
            </a:xfrm>
            <a:prstGeom prst="rect">
              <a:avLst/>
            </a:prstGeom>
            <a:noFill/>
          </p:spPr>
          <p:txBody>
            <a:bodyPr wrap="none" rtlCol="0">
              <a:spAutoFit/>
            </a:bodyPr>
            <a:lstStyle/>
            <a:p>
              <a:r>
                <a:rPr lang="en-US" dirty="0" smtClean="0">
                  <a:solidFill>
                    <a:schemeClr val="bg1"/>
                  </a:solidFill>
                </a:rPr>
                <a:t>18</a:t>
              </a:r>
              <a:endParaRPr lang="en-US" dirty="0">
                <a:solidFill>
                  <a:schemeClr val="bg1"/>
                </a:solidFill>
              </a:endParaRPr>
            </a:p>
          </p:txBody>
        </p:sp>
        <p:sp>
          <p:nvSpPr>
            <p:cNvPr id="52" name="TextBox 51"/>
            <p:cNvSpPr txBox="1"/>
            <p:nvPr/>
          </p:nvSpPr>
          <p:spPr>
            <a:xfrm>
              <a:off x="3045070" y="6255996"/>
              <a:ext cx="418704" cy="369332"/>
            </a:xfrm>
            <a:prstGeom prst="rect">
              <a:avLst/>
            </a:prstGeom>
            <a:noFill/>
          </p:spPr>
          <p:txBody>
            <a:bodyPr wrap="none" rtlCol="0">
              <a:spAutoFit/>
            </a:bodyPr>
            <a:lstStyle/>
            <a:p>
              <a:r>
                <a:rPr lang="en-US" dirty="0" smtClean="0">
                  <a:solidFill>
                    <a:schemeClr val="bg1"/>
                  </a:solidFill>
                </a:rPr>
                <a:t>24</a:t>
              </a:r>
              <a:endParaRPr lang="en-US" dirty="0">
                <a:solidFill>
                  <a:schemeClr val="bg1"/>
                </a:solidFill>
              </a:endParaRPr>
            </a:p>
          </p:txBody>
        </p:sp>
        <p:sp>
          <p:nvSpPr>
            <p:cNvPr id="53" name="TextBox 52"/>
            <p:cNvSpPr txBox="1"/>
            <p:nvPr/>
          </p:nvSpPr>
          <p:spPr>
            <a:xfrm>
              <a:off x="3574397" y="6255996"/>
              <a:ext cx="418704" cy="369332"/>
            </a:xfrm>
            <a:prstGeom prst="rect">
              <a:avLst/>
            </a:prstGeom>
            <a:noFill/>
          </p:spPr>
          <p:txBody>
            <a:bodyPr wrap="none" rtlCol="0">
              <a:spAutoFit/>
            </a:bodyPr>
            <a:lstStyle/>
            <a:p>
              <a:r>
                <a:rPr lang="en-US" dirty="0" smtClean="0">
                  <a:solidFill>
                    <a:schemeClr val="bg1"/>
                  </a:solidFill>
                </a:rPr>
                <a:t>30</a:t>
              </a:r>
              <a:endParaRPr lang="en-US" dirty="0">
                <a:solidFill>
                  <a:schemeClr val="bg1"/>
                </a:solidFill>
              </a:endParaRPr>
            </a:p>
          </p:txBody>
        </p:sp>
        <p:sp>
          <p:nvSpPr>
            <p:cNvPr id="54" name="TextBox 53"/>
            <p:cNvSpPr txBox="1"/>
            <p:nvPr/>
          </p:nvSpPr>
          <p:spPr>
            <a:xfrm>
              <a:off x="4065889" y="6255996"/>
              <a:ext cx="418704" cy="369332"/>
            </a:xfrm>
            <a:prstGeom prst="rect">
              <a:avLst/>
            </a:prstGeom>
            <a:noFill/>
          </p:spPr>
          <p:txBody>
            <a:bodyPr wrap="none" rtlCol="0">
              <a:spAutoFit/>
            </a:bodyPr>
            <a:lstStyle/>
            <a:p>
              <a:r>
                <a:rPr lang="en-US" dirty="0" smtClean="0">
                  <a:solidFill>
                    <a:schemeClr val="bg1"/>
                  </a:solidFill>
                </a:rPr>
                <a:t>36</a:t>
              </a:r>
              <a:endParaRPr lang="en-US" dirty="0">
                <a:solidFill>
                  <a:schemeClr val="bg1"/>
                </a:solidFill>
              </a:endParaRPr>
            </a:p>
          </p:txBody>
        </p:sp>
        <p:sp>
          <p:nvSpPr>
            <p:cNvPr id="55" name="TextBox 54"/>
            <p:cNvSpPr txBox="1"/>
            <p:nvPr/>
          </p:nvSpPr>
          <p:spPr>
            <a:xfrm>
              <a:off x="4593020" y="6255996"/>
              <a:ext cx="418704" cy="369332"/>
            </a:xfrm>
            <a:prstGeom prst="rect">
              <a:avLst/>
            </a:prstGeom>
            <a:noFill/>
          </p:spPr>
          <p:txBody>
            <a:bodyPr wrap="none" rtlCol="0">
              <a:spAutoFit/>
            </a:bodyPr>
            <a:lstStyle/>
            <a:p>
              <a:r>
                <a:rPr lang="en-US" dirty="0" smtClean="0">
                  <a:solidFill>
                    <a:schemeClr val="bg1"/>
                  </a:solidFill>
                </a:rPr>
                <a:t>42</a:t>
              </a:r>
              <a:endParaRPr lang="en-US" dirty="0">
                <a:solidFill>
                  <a:schemeClr val="bg1"/>
                </a:solidFill>
              </a:endParaRPr>
            </a:p>
          </p:txBody>
        </p:sp>
        <p:sp>
          <p:nvSpPr>
            <p:cNvPr id="56" name="TextBox 55"/>
            <p:cNvSpPr txBox="1"/>
            <p:nvPr/>
          </p:nvSpPr>
          <p:spPr>
            <a:xfrm>
              <a:off x="5084512" y="6255996"/>
              <a:ext cx="418704" cy="369332"/>
            </a:xfrm>
            <a:prstGeom prst="rect">
              <a:avLst/>
            </a:prstGeom>
            <a:noFill/>
          </p:spPr>
          <p:txBody>
            <a:bodyPr wrap="none" rtlCol="0">
              <a:spAutoFit/>
            </a:bodyPr>
            <a:lstStyle/>
            <a:p>
              <a:r>
                <a:rPr lang="en-US" dirty="0" smtClean="0">
                  <a:solidFill>
                    <a:schemeClr val="bg1"/>
                  </a:solidFill>
                </a:rPr>
                <a:t>48</a:t>
              </a:r>
              <a:endParaRPr lang="en-US" dirty="0">
                <a:solidFill>
                  <a:schemeClr val="bg1"/>
                </a:solidFill>
              </a:endParaRPr>
            </a:p>
          </p:txBody>
        </p:sp>
        <p:sp>
          <p:nvSpPr>
            <p:cNvPr id="57" name="TextBox 56"/>
            <p:cNvSpPr txBox="1"/>
            <p:nvPr/>
          </p:nvSpPr>
          <p:spPr>
            <a:xfrm>
              <a:off x="5613839" y="6255996"/>
              <a:ext cx="418704" cy="369332"/>
            </a:xfrm>
            <a:prstGeom prst="rect">
              <a:avLst/>
            </a:prstGeom>
            <a:noFill/>
          </p:spPr>
          <p:txBody>
            <a:bodyPr wrap="none" rtlCol="0">
              <a:spAutoFit/>
            </a:bodyPr>
            <a:lstStyle/>
            <a:p>
              <a:r>
                <a:rPr lang="en-US" dirty="0" smtClean="0">
                  <a:solidFill>
                    <a:schemeClr val="bg1"/>
                  </a:solidFill>
                </a:rPr>
                <a:t>54</a:t>
              </a:r>
              <a:endParaRPr lang="en-US" dirty="0">
                <a:solidFill>
                  <a:schemeClr val="bg1"/>
                </a:solidFill>
              </a:endParaRPr>
            </a:p>
          </p:txBody>
        </p:sp>
        <p:sp>
          <p:nvSpPr>
            <p:cNvPr id="58" name="TextBox 57"/>
            <p:cNvSpPr txBox="1"/>
            <p:nvPr/>
          </p:nvSpPr>
          <p:spPr>
            <a:xfrm>
              <a:off x="6105331" y="6255996"/>
              <a:ext cx="418704" cy="369332"/>
            </a:xfrm>
            <a:prstGeom prst="rect">
              <a:avLst/>
            </a:prstGeom>
            <a:noFill/>
          </p:spPr>
          <p:txBody>
            <a:bodyPr wrap="none" rtlCol="0">
              <a:spAutoFit/>
            </a:bodyPr>
            <a:lstStyle/>
            <a:p>
              <a:r>
                <a:rPr lang="en-US" dirty="0" smtClean="0">
                  <a:solidFill>
                    <a:schemeClr val="bg1"/>
                  </a:solidFill>
                </a:rPr>
                <a:t>60</a:t>
              </a:r>
              <a:endParaRPr lang="en-US" dirty="0">
                <a:solidFill>
                  <a:schemeClr val="bg1"/>
                </a:solidFill>
              </a:endParaRPr>
            </a:p>
          </p:txBody>
        </p:sp>
      </p:grpSp>
    </p:spTree>
    <p:extLst>
      <p:ext uri="{BB962C8B-B14F-4D97-AF65-F5344CB8AC3E}">
        <p14:creationId xmlns:p14="http://schemas.microsoft.com/office/powerpoint/2010/main" val="26128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57200"/>
            <a:ext cx="7772400" cy="1569660"/>
          </a:xfrm>
          <a:prstGeom prst="rect">
            <a:avLst/>
          </a:prstGeom>
          <a:noFill/>
        </p:spPr>
        <p:txBody>
          <a:bodyPr wrap="square" rtlCol="0">
            <a:spAutoFit/>
          </a:bodyPr>
          <a:lstStyle/>
          <a:p>
            <a:r>
              <a:rPr lang="en-US" sz="2400" dirty="0" smtClean="0">
                <a:solidFill>
                  <a:srgbClr val="FFC000"/>
                </a:solidFill>
              </a:rPr>
              <a:t>Be greedy:</a:t>
            </a:r>
          </a:p>
          <a:p>
            <a:pPr marL="342900" indent="-342900">
              <a:buFont typeface="+mj-lt"/>
              <a:buAutoNum type="arabicPeriod"/>
            </a:pPr>
            <a:r>
              <a:rPr lang="en-US" sz="2400" dirty="0" smtClean="0">
                <a:solidFill>
                  <a:srgbClr val="FFC000"/>
                </a:solidFill>
              </a:rPr>
              <a:t>pick best rep. given your most important comparison, </a:t>
            </a:r>
          </a:p>
          <a:p>
            <a:pPr marL="342900" indent="-342900">
              <a:buFont typeface="+mj-lt"/>
              <a:buAutoNum type="arabicPeriod"/>
            </a:pPr>
            <a:r>
              <a:rPr lang="en-US" sz="2400" dirty="0" smtClean="0">
                <a:solidFill>
                  <a:srgbClr val="FFC000"/>
                </a:solidFill>
              </a:rPr>
              <a:t>cross off list, </a:t>
            </a:r>
          </a:p>
          <a:p>
            <a:pPr marL="342900" indent="-342900">
              <a:buFont typeface="+mj-lt"/>
              <a:buAutoNum type="arabicPeriod"/>
            </a:pPr>
            <a:r>
              <a:rPr lang="en-US" sz="2400" dirty="0" smtClean="0">
                <a:solidFill>
                  <a:srgbClr val="FFC000"/>
                </a:solidFill>
              </a:rPr>
              <a:t>continue with next most important</a:t>
            </a:r>
            <a:endParaRPr lang="en-US" sz="2400" dirty="0">
              <a:solidFill>
                <a:srgbClr val="FFC000"/>
              </a:solidFill>
            </a:endParaRPr>
          </a:p>
        </p:txBody>
      </p:sp>
      <p:sp>
        <p:nvSpPr>
          <p:cNvPr id="5" name="Rectangle 4"/>
          <p:cNvSpPr/>
          <p:nvPr/>
        </p:nvSpPr>
        <p:spPr>
          <a:xfrm>
            <a:off x="0" y="2209800"/>
            <a:ext cx="9144000" cy="464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6" name="Picture 5" descr="apt-nice-vers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38400"/>
            <a:ext cx="8502140" cy="3886200"/>
          </a:xfrm>
          <a:prstGeom prst="rect">
            <a:avLst/>
          </a:prstGeom>
        </p:spPr>
      </p:pic>
      <p:sp>
        <p:nvSpPr>
          <p:cNvPr id="7" name="TextBox 6"/>
          <p:cNvSpPr txBox="1"/>
          <p:nvPr/>
        </p:nvSpPr>
        <p:spPr>
          <a:xfrm>
            <a:off x="7458609" y="6488668"/>
            <a:ext cx="1685077" cy="369332"/>
          </a:xfrm>
          <a:prstGeom prst="rect">
            <a:avLst/>
          </a:prstGeom>
          <a:noFill/>
        </p:spPr>
        <p:txBody>
          <a:bodyPr wrap="none" rtlCol="0">
            <a:spAutoFit/>
          </a:bodyPr>
          <a:lstStyle/>
          <a:p>
            <a:r>
              <a:rPr lang="en-US" dirty="0" smtClean="0"/>
              <a:t>From </a:t>
            </a:r>
            <a:r>
              <a:rPr lang="en-US" dirty="0" err="1" smtClean="0"/>
              <a:t>Mackinlay</a:t>
            </a:r>
            <a:endParaRPr lang="en-US" dirty="0"/>
          </a:p>
        </p:txBody>
      </p:sp>
    </p:spTree>
    <p:extLst>
      <p:ext uri="{BB962C8B-B14F-4D97-AF65-F5344CB8AC3E}">
        <p14:creationId xmlns:p14="http://schemas.microsoft.com/office/powerpoint/2010/main" val="970034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3128"/>
          <a:stretch/>
        </p:blipFill>
        <p:spPr>
          <a:xfrm rot="16200000">
            <a:off x="2732749" y="-166456"/>
            <a:ext cx="3629488" cy="9144000"/>
          </a:xfrm>
          <a:prstGeom prst="rect">
            <a:avLst/>
          </a:prstGeom>
        </p:spPr>
      </p:pic>
      <p:sp>
        <p:nvSpPr>
          <p:cNvPr id="11" name="TextBox 10"/>
          <p:cNvSpPr txBox="1"/>
          <p:nvPr/>
        </p:nvSpPr>
        <p:spPr>
          <a:xfrm>
            <a:off x="152400" y="1143000"/>
            <a:ext cx="8961984" cy="400110"/>
          </a:xfrm>
          <a:prstGeom prst="rect">
            <a:avLst/>
          </a:prstGeom>
          <a:noFill/>
        </p:spPr>
        <p:txBody>
          <a:bodyPr wrap="none" rtlCol="0">
            <a:spAutoFit/>
          </a:bodyPr>
          <a:lstStyle/>
          <a:p>
            <a:r>
              <a:rPr lang="en-US" sz="2000" dirty="0" smtClean="0">
                <a:solidFill>
                  <a:schemeClr val="bg1"/>
                </a:solidFill>
              </a:rPr>
              <a:t>Given the data and tasks, are my choices in representation effective and expressive?</a:t>
            </a:r>
            <a:endParaRPr lang="en-US" sz="2000" dirty="0">
              <a:solidFill>
                <a:schemeClr val="bg1"/>
              </a:solidFill>
            </a:endParaRPr>
          </a:p>
        </p:txBody>
      </p:sp>
      <p:sp>
        <p:nvSpPr>
          <p:cNvPr id="17" name="TextBox 16"/>
          <p:cNvSpPr txBox="1"/>
          <p:nvPr/>
        </p:nvSpPr>
        <p:spPr>
          <a:xfrm>
            <a:off x="280293" y="6166399"/>
            <a:ext cx="1371600" cy="369332"/>
          </a:xfrm>
          <a:prstGeom prst="rect">
            <a:avLst/>
          </a:prstGeom>
          <a:noFill/>
        </p:spPr>
        <p:txBody>
          <a:bodyPr wrap="square" rtlCol="0">
            <a:spAutoFit/>
          </a:bodyPr>
          <a:lstStyle/>
          <a:p>
            <a:r>
              <a:rPr lang="en-US" dirty="0" smtClean="0">
                <a:solidFill>
                  <a:schemeClr val="bg1"/>
                </a:solidFill>
              </a:rPr>
              <a:t>domain</a:t>
            </a:r>
            <a:endParaRPr lang="en-US" dirty="0">
              <a:solidFill>
                <a:schemeClr val="bg1"/>
              </a:solidFill>
            </a:endParaRPr>
          </a:p>
        </p:txBody>
      </p:sp>
      <p:sp>
        <p:nvSpPr>
          <p:cNvPr id="18" name="TextBox 17"/>
          <p:cNvSpPr txBox="1"/>
          <p:nvPr/>
        </p:nvSpPr>
        <p:spPr>
          <a:xfrm>
            <a:off x="2718693" y="6183868"/>
            <a:ext cx="1371600" cy="369332"/>
          </a:xfrm>
          <a:prstGeom prst="rect">
            <a:avLst/>
          </a:prstGeom>
          <a:noFill/>
        </p:spPr>
        <p:txBody>
          <a:bodyPr wrap="square" rtlCol="0">
            <a:spAutoFit/>
          </a:bodyPr>
          <a:lstStyle/>
          <a:p>
            <a:r>
              <a:rPr lang="en-US" dirty="0" smtClean="0">
                <a:solidFill>
                  <a:schemeClr val="bg1"/>
                </a:solidFill>
              </a:rPr>
              <a:t>abstraction</a:t>
            </a:r>
            <a:endParaRPr lang="en-US" dirty="0">
              <a:solidFill>
                <a:schemeClr val="bg1"/>
              </a:solidFill>
            </a:endParaRPr>
          </a:p>
        </p:txBody>
      </p:sp>
      <p:sp>
        <p:nvSpPr>
          <p:cNvPr id="19" name="TextBox 18"/>
          <p:cNvSpPr txBox="1"/>
          <p:nvPr/>
        </p:nvSpPr>
        <p:spPr>
          <a:xfrm>
            <a:off x="5157093" y="6168249"/>
            <a:ext cx="1371600" cy="369332"/>
          </a:xfrm>
          <a:prstGeom prst="rect">
            <a:avLst/>
          </a:prstGeom>
          <a:noFill/>
        </p:spPr>
        <p:txBody>
          <a:bodyPr wrap="square" rtlCol="0">
            <a:spAutoFit/>
          </a:bodyPr>
          <a:lstStyle/>
          <a:p>
            <a:r>
              <a:rPr lang="en-US" dirty="0" smtClean="0">
                <a:solidFill>
                  <a:schemeClr val="bg1"/>
                </a:solidFill>
              </a:rPr>
              <a:t>technique</a:t>
            </a:r>
            <a:endParaRPr lang="en-US" dirty="0">
              <a:solidFill>
                <a:schemeClr val="bg1"/>
              </a:solidFill>
            </a:endParaRPr>
          </a:p>
        </p:txBody>
      </p:sp>
      <p:sp>
        <p:nvSpPr>
          <p:cNvPr id="20" name="TextBox 19"/>
          <p:cNvSpPr txBox="1"/>
          <p:nvPr/>
        </p:nvSpPr>
        <p:spPr>
          <a:xfrm>
            <a:off x="7519293" y="6183868"/>
            <a:ext cx="1371600" cy="369332"/>
          </a:xfrm>
          <a:prstGeom prst="rect">
            <a:avLst/>
          </a:prstGeom>
          <a:noFill/>
        </p:spPr>
        <p:txBody>
          <a:bodyPr wrap="square" rtlCol="0">
            <a:spAutoFit/>
          </a:bodyPr>
          <a:lstStyle/>
          <a:p>
            <a:r>
              <a:rPr lang="en-US" dirty="0" smtClean="0">
                <a:solidFill>
                  <a:schemeClr val="bg1"/>
                </a:solidFill>
              </a:rPr>
              <a:t>algorithm</a:t>
            </a:r>
            <a:endParaRPr lang="en-US" dirty="0">
              <a:solidFill>
                <a:schemeClr val="bg1"/>
              </a:solidFill>
            </a:endParaRPr>
          </a:p>
        </p:txBody>
      </p:sp>
      <p:grpSp>
        <p:nvGrpSpPr>
          <p:cNvPr id="30" name="Group 29"/>
          <p:cNvGrpSpPr/>
          <p:nvPr/>
        </p:nvGrpSpPr>
        <p:grpSpPr>
          <a:xfrm>
            <a:off x="76200" y="1066800"/>
            <a:ext cx="2743200" cy="1676400"/>
            <a:chOff x="76200" y="1066800"/>
            <a:chExt cx="2743200" cy="1676400"/>
          </a:xfrm>
        </p:grpSpPr>
        <p:sp>
          <p:nvSpPr>
            <p:cNvPr id="21" name="Oval 20"/>
            <p:cNvSpPr/>
            <p:nvPr/>
          </p:nvSpPr>
          <p:spPr>
            <a:xfrm>
              <a:off x="76200" y="1066800"/>
              <a:ext cx="2743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1" idx="4"/>
            </p:cNvCxnSpPr>
            <p:nvPr/>
          </p:nvCxnSpPr>
          <p:spPr>
            <a:xfrm>
              <a:off x="1447800" y="1676400"/>
              <a:ext cx="1371600" cy="10668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200400" y="1066800"/>
            <a:ext cx="3124200" cy="1752600"/>
            <a:chOff x="3200400" y="1066800"/>
            <a:chExt cx="3124200" cy="1752600"/>
          </a:xfrm>
        </p:grpSpPr>
        <p:sp>
          <p:nvSpPr>
            <p:cNvPr id="22" name="Oval 21"/>
            <p:cNvSpPr/>
            <p:nvPr/>
          </p:nvSpPr>
          <p:spPr>
            <a:xfrm>
              <a:off x="3200400" y="1066800"/>
              <a:ext cx="3124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stCxn id="22" idx="4"/>
            </p:cNvCxnSpPr>
            <p:nvPr/>
          </p:nvCxnSpPr>
          <p:spPr>
            <a:xfrm>
              <a:off x="4762500" y="1676400"/>
              <a:ext cx="800100" cy="11430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648200" y="1066800"/>
            <a:ext cx="4495800" cy="2286000"/>
            <a:chOff x="4648200" y="1066800"/>
            <a:chExt cx="4495800" cy="2286000"/>
          </a:xfrm>
        </p:grpSpPr>
        <p:sp>
          <p:nvSpPr>
            <p:cNvPr id="23" name="Oval 22"/>
            <p:cNvSpPr/>
            <p:nvPr/>
          </p:nvSpPr>
          <p:spPr>
            <a:xfrm>
              <a:off x="6248400" y="1066800"/>
              <a:ext cx="28956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stCxn id="23" idx="4"/>
            </p:cNvCxnSpPr>
            <p:nvPr/>
          </p:nvCxnSpPr>
          <p:spPr>
            <a:xfrm flipH="1">
              <a:off x="4648200" y="1676400"/>
              <a:ext cx="3048000" cy="16764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724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critique some vis</a:t>
            </a:r>
            <a:endParaRPr lang="en-US" dirty="0"/>
          </a:p>
        </p:txBody>
      </p:sp>
      <p:sp>
        <p:nvSpPr>
          <p:cNvPr id="3" name="Content Placeholder 2"/>
          <p:cNvSpPr>
            <a:spLocks noGrp="1"/>
          </p:cNvSpPr>
          <p:nvPr>
            <p:ph idx="1"/>
          </p:nvPr>
        </p:nvSpPr>
        <p:spPr/>
        <p:txBody>
          <a:bodyPr>
            <a:normAutofit fontScale="92500"/>
          </a:bodyPr>
          <a:lstStyle/>
          <a:p>
            <a:r>
              <a:rPr lang="en-US" dirty="0" smtClean="0"/>
              <a:t>Look at the visualization</a:t>
            </a:r>
          </a:p>
          <a:p>
            <a:pPr lvl="1"/>
            <a:r>
              <a:rPr lang="en-US" dirty="0" smtClean="0"/>
              <a:t>Identify the data used (and “type”)</a:t>
            </a:r>
          </a:p>
          <a:p>
            <a:pPr lvl="1"/>
            <a:r>
              <a:rPr lang="en-US" dirty="0" smtClean="0"/>
              <a:t>Identify what you think they want to express</a:t>
            </a:r>
          </a:p>
          <a:p>
            <a:pPr lvl="1"/>
            <a:r>
              <a:rPr lang="en-US" dirty="0" smtClean="0"/>
              <a:t>Identify what you think they don’t want to express</a:t>
            </a:r>
          </a:p>
          <a:p>
            <a:pPr lvl="1"/>
            <a:r>
              <a:rPr lang="en-US" dirty="0" smtClean="0"/>
              <a:t>Determine if the encoding is most effective</a:t>
            </a:r>
          </a:p>
          <a:p>
            <a:pPr lvl="1"/>
            <a:endParaRPr lang="en-US" dirty="0"/>
          </a:p>
          <a:p>
            <a:r>
              <a:rPr lang="en-US" dirty="0" smtClean="0"/>
              <a:t>This is a bit backwards… we’re guessing what they want to express based on their graphical choices (doesn’t mean they made good choices)</a:t>
            </a:r>
            <a:endParaRPr lang="en-US" dirty="0"/>
          </a:p>
        </p:txBody>
      </p:sp>
    </p:spTree>
    <p:extLst>
      <p:ext uri="{BB962C8B-B14F-4D97-AF65-F5344CB8AC3E}">
        <p14:creationId xmlns:p14="http://schemas.microsoft.com/office/powerpoint/2010/main" val="40812214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1"/>
            <a:ext cx="9144000" cy="6449017"/>
          </a:xfrm>
          <a:prstGeom prst="rect">
            <a:avLst/>
          </a:prstGeom>
          <a:noFill/>
          <a:ln w="9525">
            <a:noFill/>
            <a:miter lim="800000"/>
            <a:headEnd/>
            <a:tailEnd/>
          </a:ln>
        </p:spPr>
      </p:pic>
      <p:sp>
        <p:nvSpPr>
          <p:cNvPr id="3" name="Rectangle 2"/>
          <p:cNvSpPr/>
          <p:nvPr/>
        </p:nvSpPr>
        <p:spPr>
          <a:xfrm>
            <a:off x="0" y="6534835"/>
            <a:ext cx="9982200" cy="323165"/>
          </a:xfrm>
          <a:prstGeom prst="rect">
            <a:avLst/>
          </a:prstGeom>
        </p:spPr>
        <p:txBody>
          <a:bodyPr wrap="square">
            <a:spAutoFit/>
          </a:bodyPr>
          <a:lstStyle/>
          <a:p>
            <a:r>
              <a:rPr lang="en-US" sz="1500" dirty="0" smtClean="0">
                <a:solidFill>
                  <a:schemeClr val="accent6">
                    <a:lumMod val="60000"/>
                    <a:lumOff val="40000"/>
                  </a:schemeClr>
                </a:solidFill>
              </a:rPr>
              <a:t>Skier height </a:t>
            </a:r>
            <a:r>
              <a:rPr lang="en-US" sz="1500" dirty="0" smtClean="0">
                <a:solidFill>
                  <a:schemeClr val="accent6">
                    <a:lumMod val="60000"/>
                    <a:lumOff val="40000"/>
                  </a:schemeClr>
                </a:solidFill>
                <a:sym typeface="Wingdings" panose="05000000000000000000" pitchFamily="2" charset="2"/>
              </a:rPr>
              <a:t> more expensive </a:t>
            </a:r>
            <a:endParaRPr lang="en-US" sz="1500" dirty="0">
              <a:solidFill>
                <a:schemeClr val="accent6">
                  <a:lumMod val="60000"/>
                  <a:lumOff val="40000"/>
                </a:schemeClr>
              </a:solidFill>
            </a:endParaRPr>
          </a:p>
        </p:txBody>
      </p:sp>
      <p:sp>
        <p:nvSpPr>
          <p:cNvPr id="2" name="TextBox 1"/>
          <p:cNvSpPr txBox="1"/>
          <p:nvPr/>
        </p:nvSpPr>
        <p:spPr>
          <a:xfrm>
            <a:off x="5083193" y="31376"/>
            <a:ext cx="4024948" cy="1200329"/>
          </a:xfrm>
          <a:prstGeom prst="rect">
            <a:avLst/>
          </a:prstGeom>
          <a:solidFill>
            <a:srgbClr val="4A452A">
              <a:alpha val="50196"/>
            </a:srgbClr>
          </a:solidFill>
        </p:spPr>
        <p:txBody>
          <a:bodyPr wrap="none" rtlCol="0">
            <a:spAutoFit/>
          </a:bodyPr>
          <a:lstStyle/>
          <a:p>
            <a:r>
              <a:rPr lang="en-US" dirty="0" smtClean="0">
                <a:solidFill>
                  <a:schemeClr val="bg1"/>
                </a:solidFill>
              </a:rPr>
              <a:t>What are the variables? (and their types)</a:t>
            </a:r>
          </a:p>
          <a:p>
            <a:r>
              <a:rPr lang="en-US" dirty="0" smtClean="0">
                <a:solidFill>
                  <a:schemeClr val="bg1"/>
                </a:solidFill>
              </a:rPr>
              <a:t>What is being expressed?</a:t>
            </a:r>
          </a:p>
          <a:p>
            <a:r>
              <a:rPr lang="en-US" dirty="0" smtClean="0">
                <a:solidFill>
                  <a:schemeClr val="bg1"/>
                </a:solidFill>
              </a:rPr>
              <a:t>What isn’t?</a:t>
            </a:r>
          </a:p>
          <a:p>
            <a:r>
              <a:rPr lang="en-US" dirty="0" smtClean="0">
                <a:solidFill>
                  <a:schemeClr val="bg1"/>
                </a:solidFill>
              </a:rPr>
              <a:t>What is or isn’t effective given the vis? </a:t>
            </a:r>
            <a:endParaRPr lang="en-US" dirty="0">
              <a:solidFill>
                <a:schemeClr val="bg1"/>
              </a:solidFill>
            </a:endParaRPr>
          </a:p>
        </p:txBody>
      </p:sp>
    </p:spTree>
    <p:extLst>
      <p:ext uri="{BB962C8B-B14F-4D97-AF65-F5344CB8AC3E}">
        <p14:creationId xmlns:p14="http://schemas.microsoft.com/office/powerpoint/2010/main" val="33050173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r-NLt-Pv5cM/UKup3IG2MAI/AAAAAAAAV-s/R33hKz0cs3U/s1600/StateUnemployOct2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60789" cy="6248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4876800" y="990600"/>
            <a:ext cx="3886200" cy="1200329"/>
          </a:xfrm>
          <a:prstGeom prst="rect">
            <a:avLst/>
          </a:prstGeom>
          <a:noFill/>
        </p:spPr>
        <p:txBody>
          <a:bodyPr wrap="square" rtlCol="0">
            <a:spAutoFit/>
          </a:bodyPr>
          <a:lstStyle/>
          <a:p>
            <a:r>
              <a:rPr lang="en-US" dirty="0" smtClean="0"/>
              <a:t>What’s the table?</a:t>
            </a:r>
          </a:p>
          <a:p>
            <a:r>
              <a:rPr lang="en-US" dirty="0" smtClean="0"/>
              <a:t>What facts does this visualization express (or not)?</a:t>
            </a:r>
          </a:p>
          <a:p>
            <a:r>
              <a:rPr lang="en-US" dirty="0" smtClean="0"/>
              <a:t>Is the encoding effective?</a:t>
            </a:r>
            <a:endParaRPr lang="en-US" dirty="0"/>
          </a:p>
        </p:txBody>
      </p:sp>
    </p:spTree>
    <p:extLst>
      <p:ext uri="{BB962C8B-B14F-4D97-AF65-F5344CB8AC3E}">
        <p14:creationId xmlns:p14="http://schemas.microsoft.com/office/powerpoint/2010/main" val="23633015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stretch>
            <a:fillRect/>
          </a:stretch>
        </p:blipFill>
        <p:spPr>
          <a:xfrm>
            <a:off x="372000" y="685800"/>
            <a:ext cx="8400000" cy="5209524"/>
          </a:xfrm>
          <a:prstGeom prst="rect">
            <a:avLst/>
          </a:prstGeom>
        </p:spPr>
      </p:pic>
    </p:spTree>
    <p:extLst>
      <p:ext uri="{BB962C8B-B14F-4D97-AF65-F5344CB8AC3E}">
        <p14:creationId xmlns:p14="http://schemas.microsoft.com/office/powerpoint/2010/main" val="25852730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1108213"/>
          </a:xfrm>
        </p:spPr>
        <p:txBody>
          <a:bodyPr>
            <a:normAutofit fontScale="90000"/>
          </a:bodyPr>
          <a:lstStyle/>
          <a:p>
            <a:r>
              <a:rPr lang="en-US" dirty="0" smtClean="0"/>
              <a:t>You’ll get to do this </a:t>
            </a:r>
            <a:r>
              <a:rPr lang="en-US" i="1" dirty="0" smtClean="0"/>
              <a:t>a lot</a:t>
            </a:r>
            <a:endParaRPr lang="en-US" i="1" dirty="0"/>
          </a:p>
        </p:txBody>
      </p:sp>
      <p:sp>
        <p:nvSpPr>
          <p:cNvPr id="3" name="Content Placeholder 2"/>
          <p:cNvSpPr>
            <a:spLocks noGrp="1"/>
          </p:cNvSpPr>
          <p:nvPr>
            <p:ph idx="1"/>
          </p:nvPr>
        </p:nvSpPr>
        <p:spPr>
          <a:xfrm>
            <a:off x="457200" y="1600200"/>
            <a:ext cx="5029200" cy="4525963"/>
          </a:xfrm>
        </p:spPr>
        <p:txBody>
          <a:bodyPr>
            <a:normAutofit fontScale="85000" lnSpcReduction="20000"/>
          </a:bodyPr>
          <a:lstStyle/>
          <a:p>
            <a:r>
              <a:rPr lang="en-US" dirty="0" smtClean="0"/>
              <a:t>You’ll be repeating this pattern over and over</a:t>
            </a:r>
          </a:p>
          <a:p>
            <a:pPr lvl="1"/>
            <a:r>
              <a:rPr lang="en-US" dirty="0" smtClean="0"/>
              <a:t>What’s the data/use?</a:t>
            </a:r>
          </a:p>
          <a:p>
            <a:pPr lvl="1"/>
            <a:r>
              <a:rPr lang="en-US" dirty="0" smtClean="0"/>
              <a:t>What do I want to express?</a:t>
            </a:r>
          </a:p>
          <a:p>
            <a:pPr lvl="1"/>
            <a:r>
              <a:rPr lang="en-US" dirty="0" smtClean="0"/>
              <a:t>What’s the most effective way of expressing it?</a:t>
            </a:r>
          </a:p>
          <a:p>
            <a:r>
              <a:rPr lang="en-US" dirty="0" smtClean="0"/>
              <a:t>But your vocabulary will grow</a:t>
            </a:r>
          </a:p>
          <a:p>
            <a:pPr lvl="1"/>
            <a:r>
              <a:rPr lang="en-US" dirty="0" smtClean="0"/>
              <a:t>Many more task types</a:t>
            </a:r>
          </a:p>
          <a:p>
            <a:pPr lvl="1"/>
            <a:r>
              <a:rPr lang="en-US" dirty="0" smtClean="0"/>
              <a:t>Many more encodings/idioms/interaction patterns</a:t>
            </a:r>
          </a:p>
          <a:p>
            <a:pPr lvl="1"/>
            <a:r>
              <a:rPr lang="en-US" dirty="0" smtClean="0"/>
              <a:t>Many more mechanisms</a:t>
            </a:r>
          </a:p>
        </p:txBody>
      </p:sp>
      <p:grpSp>
        <p:nvGrpSpPr>
          <p:cNvPr id="4" name="Group 3"/>
          <p:cNvGrpSpPr/>
          <p:nvPr/>
        </p:nvGrpSpPr>
        <p:grpSpPr>
          <a:xfrm>
            <a:off x="3926899" y="0"/>
            <a:ext cx="5217101" cy="6858000"/>
            <a:chOff x="3926899" y="0"/>
            <a:chExt cx="5217101" cy="6858000"/>
          </a:xfrm>
        </p:grpSpPr>
        <p:pic>
          <p:nvPicPr>
            <p:cNvPr id="5" name="Picture 4"/>
            <p:cNvPicPr>
              <a:picLocks noChangeAspect="1"/>
            </p:cNvPicPr>
            <p:nvPr/>
          </p:nvPicPr>
          <p:blipFill>
            <a:blip r:embed="rId2"/>
            <a:stretch>
              <a:fillRect/>
            </a:stretch>
          </p:blipFill>
          <p:spPr>
            <a:xfrm>
              <a:off x="6010523" y="0"/>
              <a:ext cx="3133477" cy="6858000"/>
            </a:xfrm>
            <a:prstGeom prst="rect">
              <a:avLst/>
            </a:prstGeom>
          </p:spPr>
        </p:pic>
        <p:sp>
          <p:nvSpPr>
            <p:cNvPr id="6" name="TextBox 5"/>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Tree>
    <p:extLst>
      <p:ext uri="{BB962C8B-B14F-4D97-AF65-F5344CB8AC3E}">
        <p14:creationId xmlns:p14="http://schemas.microsoft.com/office/powerpoint/2010/main" val="28080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See you soon…</a:t>
            </a:r>
            <a:endParaRPr lang="en-US" dirty="0"/>
          </a:p>
        </p:txBody>
      </p:sp>
    </p:spTree>
    <p:extLst>
      <p:ext uri="{BB962C8B-B14F-4D97-AF65-F5344CB8AC3E}">
        <p14:creationId xmlns:p14="http://schemas.microsoft.com/office/powerpoint/2010/main" val="3113006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926899" y="0"/>
            <a:ext cx="5217101" cy="6858000"/>
            <a:chOff x="3926899" y="0"/>
            <a:chExt cx="5217101" cy="6858000"/>
          </a:xfrm>
        </p:grpSpPr>
        <p:pic>
          <p:nvPicPr>
            <p:cNvPr id="4" name="Picture 3"/>
            <p:cNvPicPr>
              <a:picLocks noChangeAspect="1"/>
            </p:cNvPicPr>
            <p:nvPr/>
          </p:nvPicPr>
          <p:blipFill>
            <a:blip r:embed="rId3"/>
            <a:stretch>
              <a:fillRect/>
            </a:stretch>
          </p:blipFill>
          <p:spPr>
            <a:xfrm>
              <a:off x="6010523" y="0"/>
              <a:ext cx="3133477" cy="6858000"/>
            </a:xfrm>
            <a:prstGeom prst="rect">
              <a:avLst/>
            </a:prstGeom>
          </p:spPr>
        </p:pic>
        <p:sp>
          <p:nvSpPr>
            <p:cNvPr id="5" name="TextBox 4"/>
            <p:cNvSpPr txBox="1"/>
            <p:nvPr/>
          </p:nvSpPr>
          <p:spPr>
            <a:xfrm>
              <a:off x="3926899" y="6343512"/>
              <a:ext cx="1892803" cy="369332"/>
            </a:xfrm>
            <a:prstGeom prst="rect">
              <a:avLst/>
            </a:prstGeom>
            <a:noFill/>
          </p:spPr>
          <p:txBody>
            <a:bodyPr wrap="none" rtlCol="0">
              <a:spAutoFit/>
            </a:bodyPr>
            <a:lstStyle/>
            <a:p>
              <a:r>
                <a:rPr lang="en-US" dirty="0" smtClean="0">
                  <a:solidFill>
                    <a:srgbClr val="FFFFFF"/>
                  </a:solidFill>
                </a:rPr>
                <a:t>Meyer et al., 2013</a:t>
              </a:r>
              <a:endParaRPr lang="en-US" dirty="0">
                <a:solidFill>
                  <a:srgbClr val="FFFFFF"/>
                </a:solidFill>
              </a:endParaRPr>
            </a:p>
          </p:txBody>
        </p:sp>
      </p:grpSp>
      <p:sp>
        <p:nvSpPr>
          <p:cNvPr id="23" name="Freeform 22"/>
          <p:cNvSpPr/>
          <p:nvPr/>
        </p:nvSpPr>
        <p:spPr>
          <a:xfrm>
            <a:off x="1141003" y="1694329"/>
            <a:ext cx="1319809" cy="3724836"/>
          </a:xfrm>
          <a:custGeom>
            <a:avLst/>
            <a:gdLst>
              <a:gd name="connsiteX0" fmla="*/ 1319809 w 1319809"/>
              <a:gd name="connsiteY0" fmla="*/ 0 h 3724836"/>
              <a:gd name="connsiteX1" fmla="*/ 297832 w 1319809"/>
              <a:gd name="connsiteY1" fmla="*/ 524436 h 3724836"/>
              <a:gd name="connsiteX2" fmla="*/ 15444 w 1319809"/>
              <a:gd name="connsiteY2" fmla="*/ 1116106 h 3724836"/>
              <a:gd name="connsiteX3" fmla="*/ 176809 w 1319809"/>
              <a:gd name="connsiteY3" fmla="*/ 3160059 h 3724836"/>
              <a:gd name="connsiteX4" fmla="*/ 1319809 w 1319809"/>
              <a:gd name="connsiteY4" fmla="*/ 3724836 h 372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809" h="3724836">
                <a:moveTo>
                  <a:pt x="1319809" y="0"/>
                </a:moveTo>
                <a:cubicBezTo>
                  <a:pt x="917517" y="169209"/>
                  <a:pt x="515226" y="338418"/>
                  <a:pt x="297832" y="524436"/>
                </a:cubicBezTo>
                <a:cubicBezTo>
                  <a:pt x="80438" y="710454"/>
                  <a:pt x="35614" y="676836"/>
                  <a:pt x="15444" y="1116106"/>
                </a:cubicBezTo>
                <a:cubicBezTo>
                  <a:pt x="-4726" y="1555376"/>
                  <a:pt x="-40585" y="2725271"/>
                  <a:pt x="176809" y="3160059"/>
                </a:cubicBezTo>
                <a:cubicBezTo>
                  <a:pt x="394203" y="3594847"/>
                  <a:pt x="1319809" y="3724836"/>
                  <a:pt x="1319809" y="3724836"/>
                </a:cubicBezTo>
              </a:path>
            </a:pathLst>
          </a:custGeom>
          <a:noFill/>
          <a:ln w="571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81867" y="2819400"/>
            <a:ext cx="3429000" cy="1295400"/>
          </a:xfrm>
          <a:prstGeom prst="rect">
            <a:avLst/>
          </a:prstGeom>
          <a:solidFill>
            <a:schemeClr val="tx1">
              <a:lumMod val="85000"/>
              <a:lumOff val="15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accent6">
                    <a:lumMod val="40000"/>
                    <a:lumOff val="60000"/>
                  </a:schemeClr>
                </a:solidFill>
                <a:effectLst/>
                <a:uLnTx/>
                <a:uFillTx/>
                <a:latin typeface="+mn-lt"/>
                <a:ea typeface="+mn-ea"/>
                <a:cs typeface="+mn-cs"/>
              </a:rPr>
              <a:t>mapping</a:t>
            </a:r>
          </a:p>
          <a:p>
            <a:pPr marL="342900" indent="-342900">
              <a:spcBef>
                <a:spcPct val="20000"/>
              </a:spcBef>
              <a:buFont typeface="Arial" pitchFamily="34" charset="0"/>
              <a:buChar char="•"/>
            </a:pPr>
            <a:r>
              <a:rPr lang="en-US" sz="2000" noProof="0" dirty="0" smtClean="0">
                <a:solidFill>
                  <a:schemeClr val="bg1"/>
                </a:solidFill>
              </a:rPr>
              <a:t>Visual encoding</a:t>
            </a:r>
          </a:p>
          <a:p>
            <a:pPr marL="342900" indent="-342900">
              <a:spcBef>
                <a:spcPct val="20000"/>
              </a:spcBef>
              <a:buFont typeface="Arial" pitchFamily="34" charset="0"/>
              <a:buChar char="•"/>
            </a:pPr>
            <a:r>
              <a:rPr kumimoji="0" lang="en-US" sz="2000" b="0" i="0" u="none" strike="noStrike" kern="1200" cap="none" spc="0" normalizeH="0" baseline="0" dirty="0" smtClean="0">
                <a:ln>
                  <a:noFill/>
                </a:ln>
                <a:solidFill>
                  <a:schemeClr val="bg1"/>
                </a:solidFill>
                <a:effectLst/>
                <a:uLnTx/>
                <a:uFillTx/>
                <a:latin typeface="+mn-lt"/>
                <a:ea typeface="+mn-ea"/>
                <a:cs typeface="+mn-cs"/>
              </a:rPr>
              <a:t>Visual</a:t>
            </a:r>
            <a:r>
              <a:rPr kumimoji="0" lang="en-US" sz="2000" b="0" i="0" u="none" strike="noStrike" kern="1200" cap="none" spc="0" normalizeH="0" dirty="0" smtClean="0">
                <a:ln>
                  <a:noFill/>
                </a:ln>
                <a:solidFill>
                  <a:schemeClr val="bg1"/>
                </a:solidFill>
                <a:effectLst/>
                <a:uLnTx/>
                <a:uFillTx/>
                <a:latin typeface="+mn-lt"/>
                <a:ea typeface="+mn-ea"/>
                <a:cs typeface="+mn-cs"/>
              </a:rPr>
              <a:t> metaphor</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grpSp>
        <p:nvGrpSpPr>
          <p:cNvPr id="3" name="Group 2"/>
          <p:cNvGrpSpPr/>
          <p:nvPr/>
        </p:nvGrpSpPr>
        <p:grpSpPr>
          <a:xfrm>
            <a:off x="2505170" y="76199"/>
            <a:ext cx="3819431" cy="4745482"/>
            <a:chOff x="2505170" y="76199"/>
            <a:chExt cx="3819431" cy="4745482"/>
          </a:xfrm>
        </p:grpSpPr>
        <p:cxnSp>
          <p:nvCxnSpPr>
            <p:cNvPr id="16" name="Straight Connector 15"/>
            <p:cNvCxnSpPr/>
            <p:nvPr/>
          </p:nvCxnSpPr>
          <p:spPr>
            <a:xfrm flipH="1" flipV="1">
              <a:off x="5553170" y="685800"/>
              <a:ext cx="771430" cy="129540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5334000" y="3124200"/>
              <a:ext cx="990601" cy="869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05170" y="76199"/>
              <a:ext cx="3048000" cy="3223649"/>
            </a:xfrm>
            <a:prstGeom prst="roundRect">
              <a:avLst/>
            </a:prstGeom>
            <a:solidFill>
              <a:srgbClr val="FFFE5F"/>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2682544" y="295718"/>
              <a:ext cx="30480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solidFill>
                    <a:schemeClr val="accent1">
                      <a:lumMod val="75000"/>
                    </a:schemeClr>
                  </a:solidFill>
                </a:rPr>
                <a:t>Task</a:t>
              </a:r>
            </a:p>
            <a:p>
              <a:pPr>
                <a:buFont typeface="Arial" pitchFamily="34" charset="0"/>
                <a:buNone/>
              </a:pPr>
              <a:r>
                <a:rPr lang="en-US" sz="2800" dirty="0" smtClean="0">
                  <a:solidFill>
                    <a:schemeClr val="accent1">
                      <a:lumMod val="75000"/>
                    </a:schemeClr>
                  </a:solidFill>
                </a:rPr>
                <a:t>Data</a:t>
              </a:r>
            </a:p>
            <a:p>
              <a:r>
                <a:rPr lang="en-US" sz="2000" dirty="0" smtClean="0">
                  <a:solidFill>
                    <a:srgbClr val="0D0D0D"/>
                  </a:solidFill>
                </a:rPr>
                <a:t>Count</a:t>
              </a:r>
            </a:p>
            <a:p>
              <a:r>
                <a:rPr lang="en-US" sz="2000" dirty="0" smtClean="0">
                  <a:solidFill>
                    <a:srgbClr val="0D0D0D"/>
                  </a:solidFill>
                </a:rPr>
                <a:t>Abstract type</a:t>
              </a:r>
            </a:p>
            <a:p>
              <a:pPr>
                <a:buFont typeface="Arial" pitchFamily="34" charset="0"/>
                <a:buNone/>
              </a:pPr>
              <a:r>
                <a:rPr lang="en-US" sz="2000" dirty="0" smtClean="0">
                  <a:solidFill>
                    <a:srgbClr val="0D0D0D"/>
                  </a:solidFill>
                </a:rPr>
                <a:t>	(nominal, ordinal, etc.)</a:t>
              </a:r>
            </a:p>
            <a:p>
              <a:r>
                <a:rPr lang="en-US" sz="2000" dirty="0" smtClean="0">
                  <a:solidFill>
                    <a:srgbClr val="0D0D0D"/>
                  </a:solidFill>
                </a:rPr>
                <a:t>Physical type </a:t>
              </a:r>
            </a:p>
            <a:p>
              <a:pPr>
                <a:buFont typeface="Arial" pitchFamily="34" charset="0"/>
                <a:buNone/>
              </a:pPr>
              <a:r>
                <a:rPr lang="en-US" sz="2000" dirty="0" smtClean="0">
                  <a:solidFill>
                    <a:srgbClr val="0D0D0D"/>
                  </a:solidFill>
                </a:rPr>
                <a:t>	(</a:t>
              </a:r>
              <a:r>
                <a:rPr lang="en-US" sz="2000" dirty="0" err="1" smtClean="0">
                  <a:solidFill>
                    <a:srgbClr val="0D0D0D"/>
                  </a:solidFill>
                </a:rPr>
                <a:t>int</a:t>
              </a:r>
              <a:r>
                <a:rPr lang="en-US" sz="2000" dirty="0" smtClean="0">
                  <a:solidFill>
                    <a:srgbClr val="0D0D0D"/>
                  </a:solidFill>
                </a:rPr>
                <a:t>, float, etc.)</a:t>
              </a:r>
            </a:p>
          </p:txBody>
        </p:sp>
      </p:grpSp>
      <p:grpSp>
        <p:nvGrpSpPr>
          <p:cNvPr id="9" name="Group 8"/>
          <p:cNvGrpSpPr/>
          <p:nvPr/>
        </p:nvGrpSpPr>
        <p:grpSpPr>
          <a:xfrm>
            <a:off x="2577688" y="3703637"/>
            <a:ext cx="3823112" cy="4525963"/>
            <a:chOff x="2577688" y="3703637"/>
            <a:chExt cx="3823112" cy="4525963"/>
          </a:xfrm>
        </p:grpSpPr>
        <p:cxnSp>
          <p:nvCxnSpPr>
            <p:cNvPr id="22" name="Straight Connector 21"/>
            <p:cNvCxnSpPr/>
            <p:nvPr/>
          </p:nvCxnSpPr>
          <p:spPr>
            <a:xfrm flipH="1">
              <a:off x="5527557" y="4953000"/>
              <a:ext cx="873243" cy="898046"/>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577688" y="3703637"/>
              <a:ext cx="3823112" cy="4525963"/>
              <a:chOff x="2577688" y="3703637"/>
              <a:chExt cx="3823112" cy="4525963"/>
            </a:xfrm>
          </p:grpSpPr>
          <p:cxnSp>
            <p:nvCxnSpPr>
              <p:cNvPr id="20" name="Straight Connector 19"/>
              <p:cNvCxnSpPr/>
              <p:nvPr/>
            </p:nvCxnSpPr>
            <p:spPr>
              <a:xfrm flipH="1">
                <a:off x="5527557" y="3703637"/>
                <a:ext cx="873243" cy="625578"/>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577688" y="4114800"/>
                <a:ext cx="3048000" cy="1824924"/>
              </a:xfrm>
              <a:prstGeom prst="roundRect">
                <a:avLst/>
              </a:prstGeom>
              <a:solidFill>
                <a:srgbClr val="B3FE6D"/>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2895600" y="3703637"/>
                <a:ext cx="34290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lang="en-US" sz="2000" dirty="0" smtClean="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accent1">
                        <a:lumMod val="75000"/>
                      </a:schemeClr>
                    </a:solidFill>
                    <a:effectLst/>
                    <a:uLnTx/>
                    <a:uFillTx/>
                    <a:latin typeface="+mn-lt"/>
                    <a:ea typeface="+mn-ea"/>
                    <a:cs typeface="+mn-cs"/>
                  </a:rPr>
                  <a:t>Mark/Image</a:t>
                </a:r>
              </a:p>
              <a:p>
                <a:pPr marL="342900" indent="-342900">
                  <a:spcBef>
                    <a:spcPct val="20000"/>
                  </a:spcBef>
                  <a:buFont typeface="Arial" pitchFamily="34" charset="0"/>
                  <a:buChar char="•"/>
                </a:pPr>
                <a:r>
                  <a:rPr lang="en-US" sz="2000" noProof="0" dirty="0" smtClean="0"/>
                  <a:t>Count</a:t>
                </a:r>
              </a:p>
              <a:p>
                <a:pPr marL="342900" indent="-342900">
                  <a:spcBef>
                    <a:spcPct val="20000"/>
                  </a:spcBef>
                  <a:buFont typeface="Arial" pitchFamily="34" charset="0"/>
                  <a:buChar char="•"/>
                </a:pPr>
                <a:r>
                  <a:rPr lang="en-US" sz="2000" noProof="0" dirty="0" smtClean="0"/>
                  <a:t>Visual channel</a:t>
                </a:r>
              </a:p>
              <a:p>
                <a:pPr marL="342900" indent="-342900">
                  <a:spcBef>
                    <a:spcPct val="20000"/>
                  </a:spcBef>
                  <a:buFont typeface="Arial" pitchFamily="34" charset="0"/>
                  <a:buChar char="•"/>
                </a:pPr>
                <a:r>
                  <a:rPr kumimoji="0" lang="en-US" sz="2000" b="0" i="0" u="none" strike="noStrike" kern="1200" cap="none" spc="0" normalizeH="0" baseline="0" dirty="0" smtClean="0">
                    <a:ln>
                      <a:noFill/>
                    </a:ln>
                    <a:effectLst/>
                    <a:uLnTx/>
                    <a:uFillTx/>
                    <a:latin typeface="+mn-lt"/>
                    <a:ea typeface="+mn-ea"/>
                    <a:cs typeface="+mn-cs"/>
                  </a:rPr>
                  <a:t>Retinal</a:t>
                </a:r>
                <a:r>
                  <a:rPr kumimoji="0" lang="en-US" sz="2000" b="0" i="0" u="none" strike="noStrike" kern="1200" cap="none" spc="0" normalizeH="0" dirty="0" smtClean="0">
                    <a:ln>
                      <a:noFill/>
                    </a:ln>
                    <a:effectLst/>
                    <a:uLnTx/>
                    <a:uFillTx/>
                    <a:latin typeface="+mn-lt"/>
                    <a:ea typeface="+mn-ea"/>
                    <a:cs typeface="+mn-cs"/>
                  </a:rPr>
                  <a:t> Variables</a:t>
                </a:r>
                <a:endParaRPr kumimoji="0" lang="en-US" sz="2000" b="0" i="0" u="none" strike="noStrike" kern="1200" cap="none" spc="0" normalizeH="0" baseline="0" noProof="0" dirty="0" smtClean="0">
                  <a:ln>
                    <a:noFill/>
                  </a:ln>
                  <a:effectLst/>
                  <a:uLnTx/>
                  <a:uFillTx/>
                  <a:latin typeface="+mn-lt"/>
                  <a:ea typeface="+mn-ea"/>
                  <a:cs typeface="+mn-cs"/>
                </a:endParaRPr>
              </a:p>
            </p:txBody>
          </p:sp>
        </p:grpSp>
      </p:grpSp>
    </p:spTree>
    <p:extLst>
      <p:ext uri="{BB962C8B-B14F-4D97-AF65-F5344CB8AC3E}">
        <p14:creationId xmlns:p14="http://schemas.microsoft.com/office/powerpoint/2010/main" val="13769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par>
                                <p:cTn id="12" presetID="1" presetClass="entr" presetSubtype="0" fill="hold" grpId="0" nodeType="withEffect">
                                  <p:stCondLst>
                                    <p:cond delay="2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3128"/>
          <a:stretch/>
        </p:blipFill>
        <p:spPr>
          <a:xfrm rot="16200000">
            <a:off x="2732749" y="-166456"/>
            <a:ext cx="3629488" cy="9144000"/>
          </a:xfrm>
          <a:prstGeom prst="rect">
            <a:avLst/>
          </a:prstGeom>
        </p:spPr>
      </p:pic>
      <p:sp>
        <p:nvSpPr>
          <p:cNvPr id="11" name="TextBox 10"/>
          <p:cNvSpPr txBox="1"/>
          <p:nvPr/>
        </p:nvSpPr>
        <p:spPr>
          <a:xfrm>
            <a:off x="152400" y="1143000"/>
            <a:ext cx="7076361" cy="400110"/>
          </a:xfrm>
          <a:prstGeom prst="rect">
            <a:avLst/>
          </a:prstGeom>
          <a:noFill/>
        </p:spPr>
        <p:txBody>
          <a:bodyPr wrap="none" rtlCol="0">
            <a:spAutoFit/>
          </a:bodyPr>
          <a:lstStyle/>
          <a:p>
            <a:r>
              <a:rPr lang="en-US" sz="2000" dirty="0" smtClean="0">
                <a:solidFill>
                  <a:schemeClr val="bg1"/>
                </a:solidFill>
              </a:rPr>
              <a:t>Given the data and tasks, are my choices in representation   good?</a:t>
            </a:r>
            <a:endParaRPr lang="en-US" sz="2000" dirty="0">
              <a:solidFill>
                <a:schemeClr val="bg1"/>
              </a:solidFill>
            </a:endParaRPr>
          </a:p>
        </p:txBody>
      </p:sp>
      <p:sp>
        <p:nvSpPr>
          <p:cNvPr id="17" name="TextBox 16"/>
          <p:cNvSpPr txBox="1"/>
          <p:nvPr/>
        </p:nvSpPr>
        <p:spPr>
          <a:xfrm>
            <a:off x="280293" y="6166399"/>
            <a:ext cx="1371600" cy="369332"/>
          </a:xfrm>
          <a:prstGeom prst="rect">
            <a:avLst/>
          </a:prstGeom>
          <a:noFill/>
        </p:spPr>
        <p:txBody>
          <a:bodyPr wrap="square" rtlCol="0">
            <a:spAutoFit/>
          </a:bodyPr>
          <a:lstStyle/>
          <a:p>
            <a:r>
              <a:rPr lang="en-US" dirty="0" smtClean="0">
                <a:solidFill>
                  <a:schemeClr val="bg1"/>
                </a:solidFill>
              </a:rPr>
              <a:t>domain</a:t>
            </a:r>
            <a:endParaRPr lang="en-US" dirty="0">
              <a:solidFill>
                <a:schemeClr val="bg1"/>
              </a:solidFill>
            </a:endParaRPr>
          </a:p>
        </p:txBody>
      </p:sp>
      <p:sp>
        <p:nvSpPr>
          <p:cNvPr id="18" name="TextBox 17"/>
          <p:cNvSpPr txBox="1"/>
          <p:nvPr/>
        </p:nvSpPr>
        <p:spPr>
          <a:xfrm>
            <a:off x="2718693" y="6183868"/>
            <a:ext cx="1371600" cy="369332"/>
          </a:xfrm>
          <a:prstGeom prst="rect">
            <a:avLst/>
          </a:prstGeom>
          <a:noFill/>
        </p:spPr>
        <p:txBody>
          <a:bodyPr wrap="square" rtlCol="0">
            <a:spAutoFit/>
          </a:bodyPr>
          <a:lstStyle/>
          <a:p>
            <a:r>
              <a:rPr lang="en-US" dirty="0" smtClean="0">
                <a:solidFill>
                  <a:schemeClr val="bg1"/>
                </a:solidFill>
              </a:rPr>
              <a:t>abstraction</a:t>
            </a:r>
            <a:endParaRPr lang="en-US" dirty="0">
              <a:solidFill>
                <a:schemeClr val="bg1"/>
              </a:solidFill>
            </a:endParaRPr>
          </a:p>
        </p:txBody>
      </p:sp>
      <p:sp>
        <p:nvSpPr>
          <p:cNvPr id="19" name="TextBox 18"/>
          <p:cNvSpPr txBox="1"/>
          <p:nvPr/>
        </p:nvSpPr>
        <p:spPr>
          <a:xfrm>
            <a:off x="5157093" y="6168249"/>
            <a:ext cx="1371600" cy="369332"/>
          </a:xfrm>
          <a:prstGeom prst="rect">
            <a:avLst/>
          </a:prstGeom>
          <a:noFill/>
        </p:spPr>
        <p:txBody>
          <a:bodyPr wrap="square" rtlCol="0">
            <a:spAutoFit/>
          </a:bodyPr>
          <a:lstStyle/>
          <a:p>
            <a:r>
              <a:rPr lang="en-US" dirty="0" smtClean="0">
                <a:solidFill>
                  <a:schemeClr val="bg1"/>
                </a:solidFill>
              </a:rPr>
              <a:t>technique</a:t>
            </a:r>
            <a:endParaRPr lang="en-US" dirty="0">
              <a:solidFill>
                <a:schemeClr val="bg1"/>
              </a:solidFill>
            </a:endParaRPr>
          </a:p>
        </p:txBody>
      </p:sp>
      <p:sp>
        <p:nvSpPr>
          <p:cNvPr id="20" name="TextBox 19"/>
          <p:cNvSpPr txBox="1"/>
          <p:nvPr/>
        </p:nvSpPr>
        <p:spPr>
          <a:xfrm>
            <a:off x="7519293" y="6183868"/>
            <a:ext cx="1371600" cy="369332"/>
          </a:xfrm>
          <a:prstGeom prst="rect">
            <a:avLst/>
          </a:prstGeom>
          <a:noFill/>
        </p:spPr>
        <p:txBody>
          <a:bodyPr wrap="square" rtlCol="0">
            <a:spAutoFit/>
          </a:bodyPr>
          <a:lstStyle/>
          <a:p>
            <a:r>
              <a:rPr lang="en-US" dirty="0" smtClean="0">
                <a:solidFill>
                  <a:schemeClr val="bg1"/>
                </a:solidFill>
              </a:rPr>
              <a:t>algorithm</a:t>
            </a:r>
            <a:endParaRPr lang="en-US" dirty="0">
              <a:solidFill>
                <a:schemeClr val="bg1"/>
              </a:solidFill>
            </a:endParaRPr>
          </a:p>
        </p:txBody>
      </p:sp>
      <p:grpSp>
        <p:nvGrpSpPr>
          <p:cNvPr id="30" name="Group 29"/>
          <p:cNvGrpSpPr/>
          <p:nvPr/>
        </p:nvGrpSpPr>
        <p:grpSpPr>
          <a:xfrm>
            <a:off x="76200" y="1066800"/>
            <a:ext cx="2743200" cy="1676400"/>
            <a:chOff x="76200" y="1066800"/>
            <a:chExt cx="2743200" cy="1676400"/>
          </a:xfrm>
        </p:grpSpPr>
        <p:sp>
          <p:nvSpPr>
            <p:cNvPr id="21" name="Oval 20"/>
            <p:cNvSpPr/>
            <p:nvPr/>
          </p:nvSpPr>
          <p:spPr>
            <a:xfrm>
              <a:off x="76200" y="1066800"/>
              <a:ext cx="2743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1" idx="4"/>
            </p:cNvCxnSpPr>
            <p:nvPr/>
          </p:nvCxnSpPr>
          <p:spPr>
            <a:xfrm>
              <a:off x="1447800" y="1676400"/>
              <a:ext cx="1371600" cy="10668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3200400" y="1066800"/>
            <a:ext cx="3124200" cy="1752600"/>
            <a:chOff x="3200400" y="1066800"/>
            <a:chExt cx="3124200" cy="1752600"/>
          </a:xfrm>
        </p:grpSpPr>
        <p:sp>
          <p:nvSpPr>
            <p:cNvPr id="22" name="Oval 21"/>
            <p:cNvSpPr/>
            <p:nvPr/>
          </p:nvSpPr>
          <p:spPr>
            <a:xfrm>
              <a:off x="3200400" y="1066800"/>
              <a:ext cx="3124200"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stCxn id="22" idx="4"/>
            </p:cNvCxnSpPr>
            <p:nvPr/>
          </p:nvCxnSpPr>
          <p:spPr>
            <a:xfrm>
              <a:off x="4762500" y="1676400"/>
              <a:ext cx="800100" cy="11430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648202" y="1066800"/>
            <a:ext cx="2580558" cy="2286000"/>
            <a:chOff x="4648204" y="1066800"/>
            <a:chExt cx="4495795" cy="2286000"/>
          </a:xfrm>
        </p:grpSpPr>
        <p:sp>
          <p:nvSpPr>
            <p:cNvPr id="23" name="Oval 22"/>
            <p:cNvSpPr/>
            <p:nvPr/>
          </p:nvSpPr>
          <p:spPr>
            <a:xfrm>
              <a:off x="7568788" y="1066800"/>
              <a:ext cx="1575211" cy="609600"/>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stCxn id="23" idx="4"/>
            </p:cNvCxnSpPr>
            <p:nvPr/>
          </p:nvCxnSpPr>
          <p:spPr>
            <a:xfrm flipH="1">
              <a:off x="4648204" y="1676400"/>
              <a:ext cx="3708191" cy="1676400"/>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3314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9125</TotalTime>
  <Words>2669</Words>
  <Application>Microsoft Office PowerPoint</Application>
  <PresentationFormat>On-screen Show (4:3)</PresentationFormat>
  <Paragraphs>906</Paragraphs>
  <Slides>79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Wingdings</vt:lpstr>
      <vt:lpstr>Office Theme</vt:lpstr>
      <vt:lpstr>PowerPoint Presentation</vt:lpstr>
      <vt:lpstr>Data Models + Design SI649 / EECS548</vt:lpstr>
      <vt:lpstr>On the menu for today</vt:lpstr>
      <vt:lpstr>Quick review</vt:lpstr>
      <vt:lpstr>The skill we will develop</vt:lpstr>
      <vt:lpstr>PowerPoint Presentation</vt:lpstr>
      <vt:lpstr>PowerPoint Presentation</vt:lpstr>
      <vt:lpstr>PowerPoint Presentation</vt:lpstr>
      <vt:lpstr>PowerPoint Presentation</vt:lpstr>
      <vt:lpstr>Ok, so what’s the data?</vt:lpstr>
      <vt:lpstr>Quick tour of data</vt:lpstr>
      <vt:lpstr>N/O/Q – a taxonomy</vt:lpstr>
      <vt:lpstr>Group activity In your groups, agree on answers to the quiz</vt:lpstr>
      <vt:lpstr>Attribute Quality (Stevens/Ware)</vt:lpstr>
      <vt:lpstr>Attribute Quality</vt:lpstr>
      <vt:lpstr>Attribute Quality</vt:lpstr>
      <vt:lpstr>N  O  Q</vt:lpstr>
      <vt:lpstr>PowerPoint Presentation</vt:lpstr>
      <vt:lpstr>PowerPoint Presentation</vt:lpstr>
      <vt:lpstr>PowerPoint Presentation</vt:lpstr>
      <vt:lpstr>Group questions Given nominal (burnt/non-burnt) how do we get O/Q? What can’t we do?</vt:lpstr>
      <vt:lpstr>PowerPoint Presentation</vt:lpstr>
      <vt:lpstr>PowerPoint Presentation</vt:lpstr>
      <vt:lpstr>PowerPoint Presentation</vt:lpstr>
      <vt:lpstr>Group questions? N/O/Q constrained by functions, Transformations constrained by initial choice …what’s the impact on our designs?</vt:lpstr>
      <vt:lpstr>Roughly…</vt:lpstr>
      <vt:lpstr>Which brings us back to…</vt:lpstr>
      <vt:lpstr>PowerPoint Presentation</vt:lpstr>
      <vt:lpstr>What’s a mark?</vt:lpstr>
      <vt:lpstr>What do marks represent?</vt:lpstr>
      <vt:lpstr>Tableau Speak: Measures &amp; Dimensions</vt:lpstr>
      <vt:lpstr>Tableau Speak: Measures  Dimensions</vt:lpstr>
      <vt:lpstr>Tableau Speak: Measures  Dimensions</vt:lpstr>
      <vt:lpstr>How do we transmit and receive visual information?</vt:lpstr>
      <vt:lpstr>Bertin’s Semiology</vt:lpstr>
      <vt:lpstr>PowerPoint Presentation</vt:lpstr>
      <vt:lpstr>Things we can manipulate</vt:lpstr>
      <vt:lpstr>Visual Encoding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Expressive versus Effective</vt:lpstr>
      <vt:lpstr>PowerPoint Presentation</vt:lpstr>
      <vt:lpstr>Expressive versus Effective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Expressiveness</vt:lpstr>
      <vt:lpstr>Expressiveness</vt:lpstr>
      <vt:lpstr>Effectiveness</vt:lpstr>
      <vt:lpstr>PowerPoint Presentation</vt:lpstr>
      <vt:lpstr>Remember</vt:lpstr>
      <vt:lpstr>So what’s effective?</vt:lpstr>
      <vt:lpstr>There are good and bad choices depending on data/task (effectiveness)</vt:lpstr>
      <vt:lpstr>Bertin’s “Levels of Organization”</vt:lpstr>
      <vt:lpstr>PowerPoint Presentation</vt:lpstr>
      <vt:lpstr>Mackinlay’s Criteria of algorithm</vt:lpstr>
      <vt:lpstr>The facts and nothing but the facts…</vt:lpstr>
      <vt:lpstr>PowerPoint Presentation</vt:lpstr>
      <vt:lpstr>PowerPoint Presentation</vt:lpstr>
      <vt:lpstr>Let’s critique some vis</vt:lpstr>
      <vt:lpstr>PowerPoint Presentation</vt:lpstr>
      <vt:lpstr>PowerPoint Presentation</vt:lpstr>
      <vt:lpstr>PowerPoint Presentation</vt:lpstr>
      <vt:lpstr>You’ll get to do this a lot</vt:lpstr>
      <vt:lpstr>See you soon…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Eytan Adar</dc:creator>
  <cp:lastModifiedBy>Adar, Eytan</cp:lastModifiedBy>
  <cp:revision>597</cp:revision>
  <dcterms:created xsi:type="dcterms:W3CDTF">2010-09-17T17:22:47Z</dcterms:created>
  <dcterms:modified xsi:type="dcterms:W3CDTF">2016-09-19T13:10:21Z</dcterms:modified>
</cp:coreProperties>
</file>