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09" r:id="rId3"/>
    <p:sldId id="510" r:id="rId4"/>
    <p:sldId id="511" r:id="rId5"/>
    <p:sldId id="512" r:id="rId6"/>
    <p:sldId id="514" r:id="rId7"/>
    <p:sldId id="513" r:id="rId8"/>
    <p:sldId id="515" r:id="rId9"/>
    <p:sldId id="533" r:id="rId10"/>
    <p:sldId id="534" r:id="rId11"/>
    <p:sldId id="528" r:id="rId12"/>
    <p:sldId id="530" r:id="rId13"/>
    <p:sldId id="531" r:id="rId14"/>
    <p:sldId id="535" r:id="rId15"/>
    <p:sldId id="536" r:id="rId16"/>
    <p:sldId id="537" r:id="rId17"/>
    <p:sldId id="532" r:id="rId18"/>
    <p:sldId id="538" r:id="rId19"/>
    <p:sldId id="539" r:id="rId20"/>
    <p:sldId id="540" r:id="rId21"/>
    <p:sldId id="541" r:id="rId22"/>
    <p:sldId id="542" r:id="rId23"/>
    <p:sldId id="543" r:id="rId24"/>
    <p:sldId id="546" r:id="rId25"/>
    <p:sldId id="544" r:id="rId26"/>
    <p:sldId id="545" r:id="rId27"/>
    <p:sldId id="275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75726" autoAdjust="0"/>
  </p:normalViewPr>
  <p:slideViewPr>
    <p:cSldViewPr>
      <p:cViewPr varScale="1">
        <p:scale>
          <a:sx n="54" d="100"/>
          <a:sy n="54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1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C4B9043D-E2B2-4421-B7CF-CE7867870D5D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1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084F87CD-68CF-433E-882D-EC4AE0BC6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Introduction to D3 (part </a:t>
            </a:r>
            <a:r>
              <a:rPr lang="en-US" sz="3100" dirty="0" err="1" smtClean="0"/>
              <a:t>deux</a:t>
            </a:r>
            <a:r>
              <a:rPr lang="en-US" sz="31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SI649/EECS598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October 3/4, 2016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http://si649.cond.org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CTools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486400"/>
            <a:ext cx="7881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Based in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art on:</a:t>
            </a:r>
          </a:p>
          <a:p>
            <a:r>
              <a:rPr lang="en-US" dirty="0">
                <a:solidFill>
                  <a:schemeClr val="bg1"/>
                </a:solidFill>
              </a:rPr>
              <a:t>http://www.jeromecukier.net/blog/2012/10/15/d3-tutorial-at-visweek-2012</a:t>
            </a:r>
            <a:r>
              <a:rPr lang="en-US" dirty="0" smtClean="0">
                <a:solidFill>
                  <a:schemeClr val="bg1"/>
                </a:solidFill>
              </a:rPr>
              <a:t>/ and </a:t>
            </a:r>
          </a:p>
          <a:p>
            <a:r>
              <a:rPr lang="en-US" dirty="0">
                <a:solidFill>
                  <a:schemeClr val="bg1"/>
                </a:solidFill>
              </a:rPr>
              <a:t>http://alignedleft.com/tutorials/d3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show you more on this next time</a:t>
            </a:r>
          </a:p>
          <a:p>
            <a:pPr lvl="1"/>
            <a:r>
              <a:rPr lang="en-US" dirty="0" smtClean="0"/>
              <a:t>Features like Layouts in D3</a:t>
            </a:r>
          </a:p>
          <a:p>
            <a:pPr lvl="1"/>
            <a:r>
              <a:rPr lang="en-US" dirty="0" smtClean="0"/>
              <a:t>Reusable chart libraries</a:t>
            </a:r>
          </a:p>
          <a:p>
            <a:pPr lvl="2"/>
            <a:r>
              <a:rPr lang="en-US" dirty="0" smtClean="0"/>
              <a:t>Basic (and not so basic) chart types</a:t>
            </a:r>
          </a:p>
          <a:p>
            <a:pPr lvl="2"/>
            <a:endParaRPr lang="en-US" dirty="0"/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We want you to be comfortable looking at D3 examples and modifying them</a:t>
            </a:r>
          </a:p>
          <a:p>
            <a:pPr lvl="1"/>
            <a:r>
              <a:rPr lang="en-US" dirty="0" smtClean="0"/>
              <a:t>Writing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1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Transitions (animations in d3 speak)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825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114800"/>
            <a:ext cx="9144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8956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d3.select("body").append("h1").text("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sfdaasfdfsda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d3.select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("body").transition().style("color", "green");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24" y="4803703"/>
            <a:ext cx="2304762" cy="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806714"/>
            <a:ext cx="1838095" cy="62857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52900" y="4893950"/>
            <a:ext cx="685800" cy="454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green, then red…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d3.select("body")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.style("color", "green") // make the body green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.transition()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.style("color", "red"); // then transition to red</a:t>
            </a:r>
          </a:p>
        </p:txBody>
      </p:sp>
    </p:spTree>
    <p:extLst>
      <p:ext uri="{BB962C8B-B14F-4D97-AF65-F5344CB8AC3E}">
        <p14:creationId xmlns:p14="http://schemas.microsoft.com/office/powerpoint/2010/main" val="136096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green, then red…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906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d3.select("body")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.style("color", "green") // make the body green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.transition()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.style("color", "red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transition to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.delay(500);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// but only after waiting 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1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 shape…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d3.select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("#chart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// make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({width:500,height:500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svg.append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// make rectangle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({x:50,y:50,width:50,height:50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14800"/>
            <a:ext cx="39624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9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it red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fill","red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/>
              <a:t>Move it to 100 – 100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("x",100).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("y",100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Move </a:t>
            </a:r>
            <a:r>
              <a:rPr lang="fr-FR" dirty="0" err="1" smtClean="0"/>
              <a:t>it</a:t>
            </a:r>
            <a:r>
              <a:rPr lang="fr-FR" dirty="0" smtClean="0"/>
              <a:t> back 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green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("x",0).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("y",0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fill","green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blue</a:t>
            </a:r>
            <a:r>
              <a:rPr lang="fr-FR" dirty="0" smtClean="0"/>
              <a:t>, </a:t>
            </a:r>
            <a:r>
              <a:rPr lang="fr-FR" dirty="0" err="1" smtClean="0"/>
              <a:t>slowly</a:t>
            </a:r>
            <a:endParaRPr lang="fr-FR" dirty="0"/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fill",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blue")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.duration(2500)</a:t>
            </a:r>
          </a:p>
          <a:p>
            <a:r>
              <a:rPr lang="fr-FR" dirty="0" smtClean="0"/>
              <a:t>Move </a:t>
            </a:r>
            <a:r>
              <a:rPr lang="fr-FR" dirty="0" err="1" smtClean="0"/>
              <a:t>it</a:t>
            </a:r>
            <a:r>
              <a:rPr lang="fr-FR" dirty="0" smtClean="0"/>
              <a:t> 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bounce</a:t>
            </a:r>
            <a:endParaRPr lang="fr-FR" dirty="0"/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("x",100).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("y",100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ease("bounce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Other types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of easing: http://bl.ocks.org/hunzy/9929724</a:t>
            </a:r>
            <a:endParaRPr lang="en-US" sz="2000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9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Transitions:</a:t>
            </a:r>
          </a:p>
          <a:p>
            <a:pPr lvl="1"/>
            <a:r>
              <a:rPr lang="en-US" dirty="0" smtClean="0"/>
              <a:t>Are scheduled, start, run, end</a:t>
            </a:r>
          </a:p>
          <a:p>
            <a:pPr lvl="1"/>
            <a:r>
              <a:rPr lang="en-US" dirty="0" smtClean="0"/>
              <a:t>You can specify properties of each of these</a:t>
            </a:r>
          </a:p>
          <a:p>
            <a:pPr lvl="2"/>
            <a:r>
              <a:rPr lang="en-US" dirty="0" smtClean="0"/>
              <a:t>When they happen (explicit or generated)</a:t>
            </a:r>
          </a:p>
          <a:p>
            <a:pPr lvl="2"/>
            <a:r>
              <a:rPr lang="en-US" dirty="0" smtClean="0"/>
              <a:t>What should happen at every tick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34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("x",10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for each object we moved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(here it’s just the rectangle)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when you’re done (at “end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each("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end",function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…execute the function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grab the rectangle (“this”)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d3.select(this)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do the next transition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.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transition().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("y",10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Interactions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098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 on d3 so far?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standard forms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TYPE=BUTTON value="click me"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clickRect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();"&gt;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when the form is clicked, execute this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clickRect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("x",100).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("y",100)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.ease("bounce");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6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standard forms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TYPE=BUTTON value="click me"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clickRect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();"&gt;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atOrigin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Boolean telling us where the rectangle is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when the form is clicked, execute this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clickRect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atOrigin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// if we’re at the origin (50,50)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("x",100).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("y",100)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.ease("bounce");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atOrigin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// we are now somewhere else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we’re somewhere else, move us back to origin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rect.transition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("x",50).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("y",50)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.ease("bounce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atOrigin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reset the indicator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3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objects </a:t>
            </a:r>
            <a:r>
              <a:rPr lang="en-US" dirty="0" err="1" smtClean="0"/>
              <a:t>interactable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52600"/>
            <a:ext cx="6172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on click event…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click",function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execute this function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clickRect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click,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mouseup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mousedown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https://bl.ocks.org/mbostock/5247027</a:t>
            </a:r>
          </a:p>
        </p:txBody>
      </p:sp>
    </p:spTree>
    <p:extLst>
      <p:ext uri="{BB962C8B-B14F-4D97-AF65-F5344CB8AC3E}">
        <p14:creationId xmlns:p14="http://schemas.microsoft.com/office/powerpoint/2010/main" val="262048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objects </a:t>
            </a:r>
            <a:r>
              <a:rPr lang="en-US" dirty="0" err="1" smtClean="0"/>
              <a:t>interactable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52600"/>
            <a:ext cx="6172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on click event…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rect.on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click",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d,i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execute this function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works like other functions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data + index “bound”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clickRect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 on: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 this case d will be undefined 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always because we didn’t bind anything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9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Mouseover</a:t>
            </a:r>
            <a:r>
              <a:rPr lang="en-US" dirty="0" smtClean="0"/>
              <a:t>/</a:t>
            </a:r>
            <a:r>
              <a:rPr lang="en-US" dirty="0" err="1" smtClean="0"/>
              <a:t>mouseleave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 brushing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makes 20 different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colors, can get by color(x)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where x is some number between 0 and 20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= d3.scale.category20(); 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rect.on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",function(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d,i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we mouse over pick a different color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d3.select(this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fill",color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  <a:endParaRPr lang="en-US" sz="16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on("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",function(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d,i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we mouse out, go back to the original color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d3.select(this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fill",color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  <a:endParaRPr lang="en-US" sz="16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9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objects </a:t>
            </a:r>
            <a:r>
              <a:rPr lang="en-US" dirty="0" err="1" smtClean="0"/>
              <a:t>interactable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['A','B','C'] // the three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rectangles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svg.selectAll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.data(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.enter()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.append("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({y:50,width:40,height:40})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("x", function(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{return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50 + 20);})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.on("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click",function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// execute this function when we clicked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	console.log("clicking on rectangle " + (i+1) + " which is named " +d);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// notice we need to figure out which rectangle was clicked on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// we use d3.select(this) for this purpose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clickRect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(d3.select(this),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13569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Today’s lab…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219200" y="3352800"/>
            <a:ext cx="1251857" cy="1752603"/>
            <a:chOff x="6934200" y="1828800"/>
            <a:chExt cx="1038824" cy="1676400"/>
          </a:xfrm>
          <a:solidFill>
            <a:schemeClr val="accent6">
              <a:lumMod val="7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7162800" y="3048000"/>
              <a:ext cx="457200" cy="4572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34200" y="1828800"/>
              <a:ext cx="914400" cy="1295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19297138">
              <a:off x="7592024" y="2194245"/>
              <a:ext cx="381000" cy="533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16375465">
              <a:off x="7550363" y="2141997"/>
              <a:ext cx="144984" cy="15091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4648200" y="2667000"/>
            <a:ext cx="2971800" cy="1828800"/>
          </a:xfrm>
          <a:prstGeom prst="wedgeRoundRectCallout">
            <a:avLst>
              <a:gd name="adj1" fmla="val -115094"/>
              <a:gd name="adj2" fmla="val 45833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dirty="0" smtClean="0">
                <a:solidFill>
                  <a:srgbClr val="FFC000"/>
                </a:solidFill>
              </a:rPr>
              <a:t>?</a:t>
            </a:r>
            <a:endParaRPr lang="en-US" sz="8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more things on drawing</a:t>
            </a:r>
          </a:p>
          <a:p>
            <a:r>
              <a:rPr lang="en-US" dirty="0" smtClean="0"/>
              <a:t>Layouts</a:t>
            </a:r>
          </a:p>
          <a:p>
            <a:r>
              <a:rPr lang="en-US" dirty="0" smtClean="0"/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95309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83524"/>
            <a:ext cx="9144000" cy="3274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you understand the “hint”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Grouping is useful: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" y="2334161"/>
            <a:ext cx="6955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dataset = [ {"a":10,"b":20},  //m1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{"a":15,"b":25},  //m2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{"a":15,"b":5}];  //m3</a:t>
            </a:r>
          </a:p>
          <a:p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694152"/>
            <a:ext cx="1524000" cy="305972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423160" y="3657600"/>
            <a:ext cx="1541585" cy="3094893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933027" y="3690900"/>
            <a:ext cx="1524000" cy="305972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583680" y="3895678"/>
            <a:ext cx="1448973" cy="2718851"/>
            <a:chOff x="6583680" y="3895678"/>
            <a:chExt cx="1448973" cy="2718851"/>
          </a:xfrm>
        </p:grpSpPr>
        <p:sp>
          <p:nvSpPr>
            <p:cNvPr id="17" name="Freeform 16"/>
            <p:cNvSpPr/>
            <p:nvPr/>
          </p:nvSpPr>
          <p:spPr>
            <a:xfrm>
              <a:off x="6583680" y="3895678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83680" y="4220308"/>
              <a:ext cx="1392702" cy="456671"/>
            </a:xfrm>
            <a:custGeom>
              <a:avLst/>
              <a:gdLst>
                <a:gd name="connsiteX0" fmla="*/ 0 w 1392702"/>
                <a:gd name="connsiteY0" fmla="*/ 0 h 456671"/>
                <a:gd name="connsiteX1" fmla="*/ 1097280 w 1392702"/>
                <a:gd name="connsiteY1" fmla="*/ 450166 h 456671"/>
                <a:gd name="connsiteX2" fmla="*/ 1392702 w 1392702"/>
                <a:gd name="connsiteY2" fmla="*/ 225083 h 45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702" h="456671">
                  <a:moveTo>
                    <a:pt x="0" y="0"/>
                  </a:moveTo>
                  <a:cubicBezTo>
                    <a:pt x="432581" y="206326"/>
                    <a:pt x="865163" y="412652"/>
                    <a:pt x="1097280" y="450166"/>
                  </a:cubicBezTo>
                  <a:cubicBezTo>
                    <a:pt x="1329397" y="487680"/>
                    <a:pt x="1361049" y="356381"/>
                    <a:pt x="1392702" y="225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41123" y="4864094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376739">
              <a:off x="6604475" y="5229592"/>
              <a:ext cx="1392702" cy="456671"/>
            </a:xfrm>
            <a:custGeom>
              <a:avLst/>
              <a:gdLst>
                <a:gd name="connsiteX0" fmla="*/ 0 w 1392702"/>
                <a:gd name="connsiteY0" fmla="*/ 0 h 456671"/>
                <a:gd name="connsiteX1" fmla="*/ 1097280 w 1392702"/>
                <a:gd name="connsiteY1" fmla="*/ 450166 h 456671"/>
                <a:gd name="connsiteX2" fmla="*/ 1392702 w 1392702"/>
                <a:gd name="connsiteY2" fmla="*/ 225083 h 45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702" h="456671">
                  <a:moveTo>
                    <a:pt x="0" y="0"/>
                  </a:moveTo>
                  <a:cubicBezTo>
                    <a:pt x="432581" y="206326"/>
                    <a:pt x="865163" y="412652"/>
                    <a:pt x="1097280" y="450166"/>
                  </a:cubicBezTo>
                  <a:cubicBezTo>
                    <a:pt x="1329397" y="487680"/>
                    <a:pt x="1361049" y="356381"/>
                    <a:pt x="1392702" y="225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639951" y="5833228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39951" y="6157858"/>
              <a:ext cx="1392702" cy="456671"/>
            </a:xfrm>
            <a:custGeom>
              <a:avLst/>
              <a:gdLst>
                <a:gd name="connsiteX0" fmla="*/ 0 w 1392702"/>
                <a:gd name="connsiteY0" fmla="*/ 0 h 456671"/>
                <a:gd name="connsiteX1" fmla="*/ 1097280 w 1392702"/>
                <a:gd name="connsiteY1" fmla="*/ 450166 h 456671"/>
                <a:gd name="connsiteX2" fmla="*/ 1392702 w 1392702"/>
                <a:gd name="connsiteY2" fmla="*/ 225083 h 45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702" h="456671">
                  <a:moveTo>
                    <a:pt x="0" y="0"/>
                  </a:moveTo>
                  <a:cubicBezTo>
                    <a:pt x="432581" y="206326"/>
                    <a:pt x="865163" y="412652"/>
                    <a:pt x="1097280" y="450166"/>
                  </a:cubicBezTo>
                  <a:cubicBezTo>
                    <a:pt x="1329397" y="487680"/>
                    <a:pt x="1361049" y="356381"/>
                    <a:pt x="1392702" y="225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992442" y="3660449"/>
            <a:ext cx="156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 to m1.a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75806" y="4557451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 to m1.b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6200000">
            <a:off x="3440137" y="4995877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8518" y="4043337"/>
            <a:ext cx="2082605" cy="2322793"/>
            <a:chOff x="4558518" y="4043337"/>
            <a:chExt cx="2082605" cy="2322793"/>
          </a:xfrm>
        </p:grpSpPr>
        <p:sp>
          <p:nvSpPr>
            <p:cNvPr id="12" name="Rectangle 11"/>
            <p:cNvSpPr/>
            <p:nvPr/>
          </p:nvSpPr>
          <p:spPr>
            <a:xfrm>
              <a:off x="4836941" y="4043337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m1)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1489" y="495986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m2)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523" y="590893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m3)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12" idx="1"/>
            </p:cNvCxnSpPr>
            <p:nvPr/>
          </p:nvCxnSpPr>
          <p:spPr>
            <a:xfrm flipV="1">
              <a:off x="4564966" y="4271937"/>
              <a:ext cx="271975" cy="933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>
            <a:xfrm flipV="1">
              <a:off x="4558518" y="5188460"/>
              <a:ext cx="322971" cy="323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4" idx="1"/>
            </p:cNvCxnSpPr>
            <p:nvPr/>
          </p:nvCxnSpPr>
          <p:spPr>
            <a:xfrm>
              <a:off x="4572000" y="5241649"/>
              <a:ext cx="316523" cy="895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64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83524"/>
            <a:ext cx="9144000" cy="3274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Make groups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43000" y="2023210"/>
            <a:ext cx="9995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groups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svg.selectAll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.data(dataset) // loop over dataset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.enter()       // this will make us as many "g's" as we have data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.append("g");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1764910" y="4935364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83291" y="3982824"/>
            <a:ext cx="2082605" cy="2322793"/>
            <a:chOff x="4558518" y="4043337"/>
            <a:chExt cx="2082605" cy="2322793"/>
          </a:xfrm>
        </p:grpSpPr>
        <p:sp>
          <p:nvSpPr>
            <p:cNvPr id="12" name="Rectangle 11"/>
            <p:cNvSpPr/>
            <p:nvPr/>
          </p:nvSpPr>
          <p:spPr>
            <a:xfrm>
              <a:off x="4836941" y="4043337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m1)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1489" y="495986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m2)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523" y="590893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m3)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12" idx="1"/>
            </p:cNvCxnSpPr>
            <p:nvPr/>
          </p:nvCxnSpPr>
          <p:spPr>
            <a:xfrm flipV="1">
              <a:off x="4564966" y="4271937"/>
              <a:ext cx="271975" cy="933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>
            <a:xfrm flipV="1">
              <a:off x="4558518" y="5188460"/>
              <a:ext cx="322971" cy="323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4" idx="1"/>
            </p:cNvCxnSpPr>
            <p:nvPr/>
          </p:nvCxnSpPr>
          <p:spPr>
            <a:xfrm>
              <a:off x="4572000" y="5241649"/>
              <a:ext cx="316523" cy="895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0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83524"/>
            <a:ext cx="9144000" cy="3274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red circles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27499" y="1602199"/>
            <a:ext cx="91310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groups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.append("circle")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data(dataset)   // we don't actually need this line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("cx",20) // always in the same column, but move the cy: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("cy", function(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{return ((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*100) + 50);  })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r",function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(d) {return d['a'];})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fill","red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08453" y="3630387"/>
            <a:ext cx="1035147" cy="3059723"/>
            <a:chOff x="4908453" y="3630387"/>
            <a:chExt cx="1035147" cy="3059723"/>
          </a:xfrm>
        </p:grpSpPr>
        <p:pic>
          <p:nvPicPr>
            <p:cNvPr id="16" name="Picture 15"/>
            <p:cNvPicPr/>
            <p:nvPr/>
          </p:nvPicPr>
          <p:blipFill rotWithShape="1">
            <a:blip r:embed="rId3"/>
            <a:srcRect r="55000"/>
            <a:stretch/>
          </p:blipFill>
          <p:spPr>
            <a:xfrm>
              <a:off x="5257800" y="3630387"/>
              <a:ext cx="685800" cy="3059723"/>
            </a:xfrm>
            <a:prstGeom prst="rect">
              <a:avLst/>
            </a:prstGeom>
          </p:spPr>
        </p:pic>
        <p:sp>
          <p:nvSpPr>
            <p:cNvPr id="17" name="Freeform 16"/>
            <p:cNvSpPr/>
            <p:nvPr/>
          </p:nvSpPr>
          <p:spPr>
            <a:xfrm>
              <a:off x="4908453" y="3835165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65896" y="4803581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964724" y="5772715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 rot="16200000">
            <a:off x="1764910" y="4935364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83291" y="3982824"/>
            <a:ext cx="2082605" cy="2322793"/>
            <a:chOff x="4558518" y="4043337"/>
            <a:chExt cx="2082605" cy="2322793"/>
          </a:xfrm>
        </p:grpSpPr>
        <p:sp>
          <p:nvSpPr>
            <p:cNvPr id="12" name="Rectangle 11"/>
            <p:cNvSpPr/>
            <p:nvPr/>
          </p:nvSpPr>
          <p:spPr>
            <a:xfrm>
              <a:off x="4836941" y="4043337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m1)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1489" y="495986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m2)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523" y="590893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m3)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12" idx="1"/>
            </p:cNvCxnSpPr>
            <p:nvPr/>
          </p:nvCxnSpPr>
          <p:spPr>
            <a:xfrm flipV="1">
              <a:off x="4564966" y="4271937"/>
              <a:ext cx="271975" cy="933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>
            <a:xfrm flipV="1">
              <a:off x="4558518" y="5188460"/>
              <a:ext cx="322971" cy="323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4" idx="1"/>
            </p:cNvCxnSpPr>
            <p:nvPr/>
          </p:nvCxnSpPr>
          <p:spPr>
            <a:xfrm>
              <a:off x="4572000" y="5241649"/>
              <a:ext cx="316523" cy="895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838200" y="2105560"/>
            <a:ext cx="6781800" cy="2286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83524"/>
            <a:ext cx="9144000" cy="3274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Blue circles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27499" y="1602199"/>
            <a:ext cx="95013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.append("circle")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data(dataset)   // we don't actually need this line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("cx", 100)  // always in the same column, but move the cy: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("cy", function(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{return ((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*100) + 50);  })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r",function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(d) {return d['b'];})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.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fill","blue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3630387"/>
            <a:ext cx="1524000" cy="305972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908453" y="3835165"/>
            <a:ext cx="1448973" cy="2718851"/>
            <a:chOff x="6583680" y="3895678"/>
            <a:chExt cx="1448973" cy="2718851"/>
          </a:xfrm>
        </p:grpSpPr>
        <p:sp>
          <p:nvSpPr>
            <p:cNvPr id="17" name="Freeform 16"/>
            <p:cNvSpPr/>
            <p:nvPr/>
          </p:nvSpPr>
          <p:spPr>
            <a:xfrm>
              <a:off x="6583680" y="3895678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83680" y="4220308"/>
              <a:ext cx="1392702" cy="456671"/>
            </a:xfrm>
            <a:custGeom>
              <a:avLst/>
              <a:gdLst>
                <a:gd name="connsiteX0" fmla="*/ 0 w 1392702"/>
                <a:gd name="connsiteY0" fmla="*/ 0 h 456671"/>
                <a:gd name="connsiteX1" fmla="*/ 1097280 w 1392702"/>
                <a:gd name="connsiteY1" fmla="*/ 450166 h 456671"/>
                <a:gd name="connsiteX2" fmla="*/ 1392702 w 1392702"/>
                <a:gd name="connsiteY2" fmla="*/ 225083 h 45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702" h="456671">
                  <a:moveTo>
                    <a:pt x="0" y="0"/>
                  </a:moveTo>
                  <a:cubicBezTo>
                    <a:pt x="432581" y="206326"/>
                    <a:pt x="865163" y="412652"/>
                    <a:pt x="1097280" y="450166"/>
                  </a:cubicBezTo>
                  <a:cubicBezTo>
                    <a:pt x="1329397" y="487680"/>
                    <a:pt x="1361049" y="356381"/>
                    <a:pt x="1392702" y="225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41123" y="4864094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376739">
              <a:off x="6604475" y="5229592"/>
              <a:ext cx="1392702" cy="456671"/>
            </a:xfrm>
            <a:custGeom>
              <a:avLst/>
              <a:gdLst>
                <a:gd name="connsiteX0" fmla="*/ 0 w 1392702"/>
                <a:gd name="connsiteY0" fmla="*/ 0 h 456671"/>
                <a:gd name="connsiteX1" fmla="*/ 1097280 w 1392702"/>
                <a:gd name="connsiteY1" fmla="*/ 450166 h 456671"/>
                <a:gd name="connsiteX2" fmla="*/ 1392702 w 1392702"/>
                <a:gd name="connsiteY2" fmla="*/ 225083 h 45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702" h="456671">
                  <a:moveTo>
                    <a:pt x="0" y="0"/>
                  </a:moveTo>
                  <a:cubicBezTo>
                    <a:pt x="432581" y="206326"/>
                    <a:pt x="865163" y="412652"/>
                    <a:pt x="1097280" y="450166"/>
                  </a:cubicBezTo>
                  <a:cubicBezTo>
                    <a:pt x="1329397" y="487680"/>
                    <a:pt x="1361049" y="356381"/>
                    <a:pt x="1392702" y="225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639951" y="5833228"/>
              <a:ext cx="562708" cy="324630"/>
            </a:xfrm>
            <a:custGeom>
              <a:avLst/>
              <a:gdLst>
                <a:gd name="connsiteX0" fmla="*/ 0 w 562708"/>
                <a:gd name="connsiteY0" fmla="*/ 324630 h 324630"/>
                <a:gd name="connsiteX1" fmla="*/ 365760 w 562708"/>
                <a:gd name="connsiteY1" fmla="*/ 1073 h 324630"/>
                <a:gd name="connsiteX2" fmla="*/ 562708 w 562708"/>
                <a:gd name="connsiteY2" fmla="*/ 240224 h 32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708" h="324630">
                  <a:moveTo>
                    <a:pt x="0" y="324630"/>
                  </a:moveTo>
                  <a:cubicBezTo>
                    <a:pt x="135987" y="169885"/>
                    <a:pt x="271975" y="15141"/>
                    <a:pt x="365760" y="1073"/>
                  </a:cubicBezTo>
                  <a:cubicBezTo>
                    <a:pt x="459545" y="-12995"/>
                    <a:pt x="511126" y="113614"/>
                    <a:pt x="562708" y="2402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39951" y="6157858"/>
              <a:ext cx="1392702" cy="456671"/>
            </a:xfrm>
            <a:custGeom>
              <a:avLst/>
              <a:gdLst>
                <a:gd name="connsiteX0" fmla="*/ 0 w 1392702"/>
                <a:gd name="connsiteY0" fmla="*/ 0 h 456671"/>
                <a:gd name="connsiteX1" fmla="*/ 1097280 w 1392702"/>
                <a:gd name="connsiteY1" fmla="*/ 450166 h 456671"/>
                <a:gd name="connsiteX2" fmla="*/ 1392702 w 1392702"/>
                <a:gd name="connsiteY2" fmla="*/ 225083 h 45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2702" h="456671">
                  <a:moveTo>
                    <a:pt x="0" y="0"/>
                  </a:moveTo>
                  <a:cubicBezTo>
                    <a:pt x="432581" y="206326"/>
                    <a:pt x="865163" y="412652"/>
                    <a:pt x="1097280" y="450166"/>
                  </a:cubicBezTo>
                  <a:cubicBezTo>
                    <a:pt x="1329397" y="487680"/>
                    <a:pt x="1361049" y="356381"/>
                    <a:pt x="1392702" y="225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 rot="16200000">
            <a:off x="1764910" y="4935364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83291" y="3982824"/>
            <a:ext cx="2082605" cy="2322793"/>
            <a:chOff x="4558518" y="4043337"/>
            <a:chExt cx="2082605" cy="2322793"/>
          </a:xfrm>
        </p:grpSpPr>
        <p:sp>
          <p:nvSpPr>
            <p:cNvPr id="12" name="Rectangle 11"/>
            <p:cNvSpPr/>
            <p:nvPr/>
          </p:nvSpPr>
          <p:spPr>
            <a:xfrm>
              <a:off x="4836941" y="4043337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m1)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81489" y="495986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m2)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88523" y="5908930"/>
              <a:ext cx="1752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 (bound to m3)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12" idx="1"/>
            </p:cNvCxnSpPr>
            <p:nvPr/>
          </p:nvCxnSpPr>
          <p:spPr>
            <a:xfrm flipV="1">
              <a:off x="4564966" y="4271937"/>
              <a:ext cx="271975" cy="933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3" idx="1"/>
            </p:cNvCxnSpPr>
            <p:nvPr/>
          </p:nvCxnSpPr>
          <p:spPr>
            <a:xfrm flipV="1">
              <a:off x="4558518" y="5188460"/>
              <a:ext cx="322971" cy="323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4" idx="1"/>
            </p:cNvCxnSpPr>
            <p:nvPr/>
          </p:nvCxnSpPr>
          <p:spPr>
            <a:xfrm>
              <a:off x="4572000" y="5241649"/>
              <a:ext cx="316523" cy="8958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38200" y="2105560"/>
            <a:ext cx="6781800" cy="2286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how you select</a:t>
            </a:r>
          </a:p>
          <a:p>
            <a:pPr lvl="1"/>
            <a:r>
              <a:rPr lang="en-US" dirty="0" smtClean="0"/>
              <a:t>Data may not be bound to your object</a:t>
            </a:r>
          </a:p>
          <a:p>
            <a:pPr lvl="2"/>
            <a:r>
              <a:rPr lang="en-US" dirty="0" smtClean="0"/>
              <a:t>In particular around select</a:t>
            </a:r>
          </a:p>
          <a:p>
            <a:pPr lvl="1"/>
            <a:r>
              <a:rPr lang="en-US" dirty="0"/>
              <a:t>See: http://</a:t>
            </a:r>
            <a:r>
              <a:rPr lang="en-US" dirty="0" smtClean="0"/>
              <a:t>bost.ocks.org/mike/selection/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I really have to build bar charts this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5986</TotalTime>
  <Words>912</Words>
  <Application>Microsoft Macintosh PowerPoint</Application>
  <PresentationFormat>On-screen Show (4:3)</PresentationFormat>
  <Paragraphs>213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D3 (part deux) SI649/EECS598</vt:lpstr>
      <vt:lpstr>Any questions on d3 so far?</vt:lpstr>
      <vt:lpstr>Today</vt:lpstr>
      <vt:lpstr>Make sure you understand the “hint”</vt:lpstr>
      <vt:lpstr>Step 1: Make groups</vt:lpstr>
      <vt:lpstr>Step 2: red circles</vt:lpstr>
      <vt:lpstr>Step 3: Blue circles</vt:lpstr>
      <vt:lpstr>Caveat…</vt:lpstr>
      <vt:lpstr>Do I really have to build bar charts this way?</vt:lpstr>
      <vt:lpstr>No…</vt:lpstr>
      <vt:lpstr>Transitions (animations in d3 speak)</vt:lpstr>
      <vt:lpstr>Magic… </vt:lpstr>
      <vt:lpstr>Make it green, then red…</vt:lpstr>
      <vt:lpstr>Make it green, then red…</vt:lpstr>
      <vt:lpstr>How about a shape…</vt:lpstr>
      <vt:lpstr>Transition examples</vt:lpstr>
      <vt:lpstr>A couple of other things</vt:lpstr>
      <vt:lpstr>Chaining…</vt:lpstr>
      <vt:lpstr>Interactions</vt:lpstr>
      <vt:lpstr>With standard forms</vt:lpstr>
      <vt:lpstr>With standard forms</vt:lpstr>
      <vt:lpstr>Making objects interactable</vt:lpstr>
      <vt:lpstr>Making objects interactable</vt:lpstr>
      <vt:lpstr>Mouseover/mouseleave</vt:lpstr>
      <vt:lpstr>Making objects interactable</vt:lpstr>
      <vt:lpstr>Today’s lab…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UMSI Computing</cp:lastModifiedBy>
  <cp:revision>297</cp:revision>
  <cp:lastPrinted>2016-10-03T13:20:11Z</cp:lastPrinted>
  <dcterms:created xsi:type="dcterms:W3CDTF">2010-09-10T00:58:08Z</dcterms:created>
  <dcterms:modified xsi:type="dcterms:W3CDTF">2016-10-03T20:45:58Z</dcterms:modified>
</cp:coreProperties>
</file>