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58" r:id="rId7"/>
    <p:sldId id="262" r:id="rId8"/>
    <p:sldId id="269" r:id="rId9"/>
    <p:sldId id="265" r:id="rId10"/>
    <p:sldId id="263" r:id="rId11"/>
    <p:sldId id="272" r:id="rId12"/>
    <p:sldId id="273" r:id="rId13"/>
    <p:sldId id="264" r:id="rId14"/>
    <p:sldId id="274" r:id="rId15"/>
    <p:sldId id="260" r:id="rId16"/>
    <p:sldId id="275"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F732B2-2C33-708A-4891-6E9EA11378DF}" v="6" dt="2022-12-09T21:17:21.311"/>
    <p1510:client id="{29F5A172-A4B0-AFC5-5371-3C11FFBD9F59}" v="17" dt="2022-12-09T04:10:23.627"/>
    <p1510:client id="{55DE4078-DFF8-1B1E-B5AE-8294A128FA5C}" v="10" dt="2022-12-09T15:47:49.558"/>
    <p1510:client id="{7B9B0D22-8FEA-432D-89BA-2D23AD27C0F8}" v="2279" dt="2022-12-09T02:04:20.8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04" autoAdjust="0"/>
  </p:normalViewPr>
  <p:slideViewPr>
    <p:cSldViewPr snapToGrid="0">
      <p:cViewPr>
        <p:scale>
          <a:sx n="100" d="100"/>
          <a:sy n="100" d="100"/>
        </p:scale>
        <p:origin x="-77" y="-55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12/15/2022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442185" y="4462382"/>
            <a:ext cx="7484831" cy="1122202"/>
          </a:xfrm>
        </p:spPr>
        <p:txBody>
          <a:bodyPr/>
          <a:lstStyle/>
          <a:p>
            <a:pPr algn="r"/>
            <a:r>
              <a:rPr lang="en-US" dirty="0"/>
              <a:t>Bacchus Winery Case Study</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241608" y="5632794"/>
            <a:ext cx="5685408" cy="396660"/>
          </a:xfrm>
        </p:spPr>
        <p:txBody>
          <a:bodyPr vert="horz" lIns="91440" tIns="45720" rIns="91440" bIns="45720" rtlCol="0" anchor="t">
            <a:normAutofit fontScale="77500" lnSpcReduction="20000"/>
          </a:bodyPr>
          <a:lstStyle/>
          <a:p>
            <a:pPr algn="r"/>
            <a:r>
              <a:rPr lang="en-US" dirty="0"/>
              <a:t>Team Indigo || Jacob Ives, Josh Aguilar, Jeff Pederson, Sam Crandall, Kadar Gayle</a:t>
            </a:r>
            <a:endParaRPr lang="en-US"/>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3108" y="84274"/>
            <a:ext cx="3537544" cy="536021"/>
          </a:xfrm>
        </p:spPr>
        <p:txBody>
          <a:bodyPr/>
          <a:lstStyle/>
          <a:p>
            <a:pPr algn="l"/>
            <a:r>
              <a:rPr lang="en-US"/>
              <a:t>Delivery Report</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41" name="TextBox 40">
            <a:extLst>
              <a:ext uri="{FF2B5EF4-FFF2-40B4-BE49-F238E27FC236}">
                <a16:creationId xmlns:a16="http://schemas.microsoft.com/office/drawing/2014/main" id="{535EFC70-7489-8F2A-ED3D-23F60DD6E536}"/>
              </a:ext>
            </a:extLst>
          </p:cNvPr>
          <p:cNvSpPr txBox="1"/>
          <p:nvPr/>
        </p:nvSpPr>
        <p:spPr>
          <a:xfrm>
            <a:off x="1771878" y="1794774"/>
            <a:ext cx="8620698"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Our next report was created to provide a solution for the following two questions: </a:t>
            </a:r>
          </a:p>
          <a:p>
            <a:endParaRPr lang="en-US" dirty="0">
              <a:ea typeface="+mn-lt"/>
              <a:cs typeface="+mn-lt"/>
            </a:endParaRPr>
          </a:p>
          <a:p>
            <a:endParaRPr lang="en-US" dirty="0">
              <a:ea typeface="+mn-lt"/>
              <a:cs typeface="+mn-lt"/>
            </a:endParaRPr>
          </a:p>
          <a:p>
            <a:pPr marL="342900" indent="-342900">
              <a:buAutoNum type="arabicPeriod"/>
            </a:pPr>
            <a:r>
              <a:rPr lang="en-US" sz="1400" dirty="0">
                <a:ea typeface="+mn-lt"/>
                <a:cs typeface="+mn-lt"/>
              </a:rPr>
              <a:t>Are all suppliers delivering on time? </a:t>
            </a:r>
          </a:p>
          <a:p>
            <a:pPr marL="342900" indent="-342900">
              <a:buAutoNum type="arabicPeriod"/>
            </a:pPr>
            <a:r>
              <a:rPr lang="en-US" sz="1400" dirty="0">
                <a:ea typeface="+mn-lt"/>
                <a:cs typeface="+mn-lt"/>
              </a:rPr>
              <a:t>Is there a large gap between expected delivery and actual delivery? </a:t>
            </a:r>
            <a:endParaRPr lang="en-US">
              <a:ea typeface="+mn-lt"/>
              <a:cs typeface="+mn-lt"/>
            </a:endParaRPr>
          </a:p>
          <a:p>
            <a:endParaRPr lang="en-US" sz="1400" dirty="0"/>
          </a:p>
          <a:p>
            <a:endParaRPr lang="en-US" sz="1400" dirty="0"/>
          </a:p>
          <a:p>
            <a:r>
              <a:rPr lang="en-US" dirty="0"/>
              <a:t>Our report titled, "Delivery_Arrival_Report.py", is written with the purpose of tracking inbound deliveries by month to ensure they are being delivered on time by comparing their expected delivery date to their actual delivery date. </a:t>
            </a:r>
          </a:p>
        </p:txBody>
      </p:sp>
    </p:spTree>
    <p:extLst>
      <p:ext uri="{BB962C8B-B14F-4D97-AF65-F5344CB8AC3E}">
        <p14:creationId xmlns:p14="http://schemas.microsoft.com/office/powerpoint/2010/main" val="261930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69659" y="3098951"/>
            <a:ext cx="3298846" cy="820624"/>
          </a:xfrm>
        </p:spPr>
        <p:txBody>
          <a:bodyPr/>
          <a:lstStyle/>
          <a:p>
            <a:pPr algn="l"/>
            <a:r>
              <a:rPr lang="en-US" dirty="0"/>
              <a:t>Delivery Report</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pic>
        <p:nvPicPr>
          <p:cNvPr id="3" name="Picture 3" descr="Text&#10;&#10;Description automatically generated">
            <a:extLst>
              <a:ext uri="{FF2B5EF4-FFF2-40B4-BE49-F238E27FC236}">
                <a16:creationId xmlns:a16="http://schemas.microsoft.com/office/drawing/2014/main" id="{F5893059-1AD7-E933-CA62-90473207D16B}"/>
              </a:ext>
            </a:extLst>
          </p:cNvPr>
          <p:cNvPicPr>
            <a:picLocks noChangeAspect="1"/>
          </p:cNvPicPr>
          <p:nvPr/>
        </p:nvPicPr>
        <p:blipFill>
          <a:blip r:embed="rId2"/>
          <a:stretch>
            <a:fillRect/>
          </a:stretch>
        </p:blipFill>
        <p:spPr>
          <a:xfrm>
            <a:off x="6682354" y="148637"/>
            <a:ext cx="3117067" cy="6711244"/>
          </a:xfrm>
          <a:prstGeom prst="rect">
            <a:avLst/>
          </a:prstGeom>
        </p:spPr>
      </p:pic>
    </p:spTree>
    <p:extLst>
      <p:ext uri="{BB962C8B-B14F-4D97-AF65-F5344CB8AC3E}">
        <p14:creationId xmlns:p14="http://schemas.microsoft.com/office/powerpoint/2010/main" val="2627889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7404711" y="203624"/>
            <a:ext cx="4749400" cy="526840"/>
          </a:xfrm>
        </p:spPr>
        <p:txBody>
          <a:bodyPr/>
          <a:lstStyle/>
          <a:p>
            <a:pPr algn="r"/>
            <a:r>
              <a:rPr lang="en-US">
                <a:ea typeface="+mj-lt"/>
                <a:cs typeface="+mj-lt"/>
              </a:rPr>
              <a:t>EMPLOYEE HOURS REPORT</a:t>
            </a:r>
          </a:p>
          <a:p>
            <a:endParaRPr lang="en-US" dirty="0"/>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
        <p:nvSpPr>
          <p:cNvPr id="15" name="TextBox 14">
            <a:extLst>
              <a:ext uri="{FF2B5EF4-FFF2-40B4-BE49-F238E27FC236}">
                <a16:creationId xmlns:a16="http://schemas.microsoft.com/office/drawing/2014/main" id="{54794D5E-E32A-90BC-A535-B6AEFCCF2638}"/>
              </a:ext>
            </a:extLst>
          </p:cNvPr>
          <p:cNvSpPr txBox="1"/>
          <p:nvPr/>
        </p:nvSpPr>
        <p:spPr>
          <a:xfrm>
            <a:off x="3279330" y="1709994"/>
            <a:ext cx="6288795"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Our final report was created to provide a solution to the following question:</a:t>
            </a:r>
            <a:endParaRPr lang="en-US" sz="1400" dirty="0">
              <a:ea typeface="+mn-lt"/>
              <a:cs typeface="+mn-lt"/>
            </a:endParaRPr>
          </a:p>
          <a:p>
            <a:endParaRPr lang="en-US" dirty="0">
              <a:ea typeface="+mn-lt"/>
              <a:cs typeface="+mn-lt"/>
            </a:endParaRPr>
          </a:p>
          <a:p>
            <a:endParaRPr lang="en-US" dirty="0">
              <a:ea typeface="+mn-lt"/>
              <a:cs typeface="+mn-lt"/>
            </a:endParaRPr>
          </a:p>
          <a:p>
            <a:pPr marL="342900" indent="-342900">
              <a:buAutoNum type="arabicPeriod"/>
            </a:pPr>
            <a:r>
              <a:rPr lang="en-US" sz="1400" dirty="0">
                <a:ea typeface="+mn-lt"/>
                <a:cs typeface="+mn-lt"/>
              </a:rPr>
              <a:t>During the last four quarters, how many hours did each employee work?</a:t>
            </a:r>
          </a:p>
          <a:p>
            <a:pPr marL="342900" indent="-342900">
              <a:buAutoNum type="arabicPeriod"/>
            </a:pPr>
            <a:endParaRPr lang="en-US" sz="1400" dirty="0"/>
          </a:p>
          <a:p>
            <a:endParaRPr lang="en-US" sz="1400" dirty="0"/>
          </a:p>
          <a:p>
            <a:r>
              <a:rPr lang="en-US" dirty="0"/>
              <a:t>Our report titled, "Bacchus_Winery_Hours_Report.py", is written with the purpose of showing a workers hours broken down by the current week as well as the current hours worked, year to date. </a:t>
            </a:r>
          </a:p>
        </p:txBody>
      </p:sp>
    </p:spTree>
    <p:extLst>
      <p:ext uri="{BB962C8B-B14F-4D97-AF65-F5344CB8AC3E}">
        <p14:creationId xmlns:p14="http://schemas.microsoft.com/office/powerpoint/2010/main" val="1663780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7444140" y="3143041"/>
            <a:ext cx="4799610" cy="572971"/>
          </a:xfrm>
        </p:spPr>
        <p:txBody>
          <a:bodyPr/>
          <a:lstStyle/>
          <a:p>
            <a:pPr algn="r"/>
            <a:r>
              <a:rPr lang="en-US" dirty="0"/>
              <a:t>Employee Hours Report</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pic>
        <p:nvPicPr>
          <p:cNvPr id="3" name="Picture 3" descr="Text&#10;&#10;Description automatically generated">
            <a:extLst>
              <a:ext uri="{FF2B5EF4-FFF2-40B4-BE49-F238E27FC236}">
                <a16:creationId xmlns:a16="http://schemas.microsoft.com/office/drawing/2014/main" id="{29D20287-F381-FD17-BF91-DE5D184A301D}"/>
              </a:ext>
            </a:extLst>
          </p:cNvPr>
          <p:cNvPicPr>
            <a:picLocks noChangeAspect="1"/>
          </p:cNvPicPr>
          <p:nvPr/>
        </p:nvPicPr>
        <p:blipFill>
          <a:blip r:embed="rId2"/>
          <a:stretch>
            <a:fillRect/>
          </a:stretch>
        </p:blipFill>
        <p:spPr>
          <a:xfrm>
            <a:off x="2315189" y="111007"/>
            <a:ext cx="2697991" cy="6645392"/>
          </a:xfrm>
          <a:prstGeom prst="rect">
            <a:avLst/>
          </a:prstGeom>
        </p:spPr>
      </p:pic>
    </p:spTree>
    <p:extLst>
      <p:ext uri="{BB962C8B-B14F-4D97-AF65-F5344CB8AC3E}">
        <p14:creationId xmlns:p14="http://schemas.microsoft.com/office/powerpoint/2010/main" val="2627638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827224" y="2148218"/>
            <a:ext cx="4179570" cy="1524735"/>
          </a:xfrm>
        </p:spPr>
        <p:txBody>
          <a:bodyPr/>
          <a:lstStyle/>
          <a:p>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vert="horz" lIns="91440" tIns="45720" rIns="91440" bIns="45720" rtlCol="0" anchor="t">
            <a:normAutofit/>
          </a:bodyPr>
          <a:lstStyle/>
          <a:p>
            <a:r>
              <a:rPr lang="en-US" dirty="0"/>
              <a:t>Group Introduction</a:t>
            </a:r>
          </a:p>
          <a:p>
            <a:r>
              <a:rPr lang="en-US" dirty="0"/>
              <a:t>Case Study Description</a:t>
            </a:r>
          </a:p>
          <a:p>
            <a:r>
              <a:rPr lang="en-US" dirty="0"/>
              <a:t>Finalized ERD</a:t>
            </a:r>
          </a:p>
          <a:p>
            <a:r>
              <a:rPr lang="en-US" dirty="0">
                <a:ea typeface="+mn-lt"/>
                <a:cs typeface="+mn-lt"/>
              </a:rPr>
              <a:t>Descriptions of </a:t>
            </a:r>
            <a:r>
              <a:rPr lang="en-US" dirty="0"/>
              <a:t>Reports </a:t>
            </a:r>
          </a:p>
          <a:p>
            <a:r>
              <a:rPr lang="en-US" dirty="0"/>
              <a:t>Examples of Report Results</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389417"/>
            <a:ext cx="5111750" cy="1204912"/>
          </a:xfrm>
        </p:spPr>
        <p:txBody>
          <a:bodyPr/>
          <a:lstStyle/>
          <a:p>
            <a:r>
              <a:rPr lang="en-US"/>
              <a:t>Group INTRODUCTION</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05631" y="2823515"/>
            <a:ext cx="5111750" cy="1525588"/>
          </a:xfrm>
        </p:spPr>
        <p:txBody>
          <a:bodyPr vert="horz" lIns="91440" tIns="45720" rIns="91440" bIns="45720" rtlCol="0" anchor="t">
            <a:normAutofit/>
          </a:bodyPr>
          <a:lstStyle/>
          <a:p>
            <a:r>
              <a:rPr lang="en-US" dirty="0"/>
              <a:t>Team Indigo is made up of </a:t>
            </a:r>
            <a:r>
              <a:rPr lang="en-US" dirty="0">
                <a:ea typeface="+mn-lt"/>
                <a:cs typeface="+mn-lt"/>
              </a:rPr>
              <a:t>Jacob Ives, Josh Aguilar, Jeff Pedersen, Sam Crandall, and Kadar Gayle. We have collaborated to find a solution to the Bacchus Wine case study by implementing a divide and conquer method throughout this project, breaking up the work into two main roles; coding and documenting. </a:t>
            </a:r>
          </a:p>
          <a:p>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5393904" y="220888"/>
            <a:ext cx="6887883" cy="540399"/>
          </a:xfrm>
        </p:spPr>
        <p:txBody>
          <a:bodyPr vert="horz" lIns="91440" tIns="45720" rIns="91440" bIns="45720" rtlCol="0" anchor="t">
            <a:noAutofit/>
          </a:bodyPr>
          <a:lstStyle/>
          <a:p>
            <a:r>
              <a:rPr lang="en-US" dirty="0"/>
              <a:t>Description of Case Study</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183446" y="1382219"/>
            <a:ext cx="5308798" cy="4946306"/>
          </a:xfrm>
        </p:spPr>
        <p:txBody>
          <a:bodyPr vert="horz" lIns="91440" tIns="45720" rIns="91440" bIns="45720" rtlCol="0" anchor="t">
            <a:normAutofit/>
          </a:bodyPr>
          <a:lstStyle/>
          <a:p>
            <a:r>
              <a:rPr lang="en-US" dirty="0"/>
              <a:t>Bacchus Winery is a small-scale producer of grapes needed to make a Merlot, Cabernet, Chablis, and Chardonnay. Like many other inherited businesses, the new owners are beginning the process of streamlining their existing data and operations. Three of the main points the company would like to address are listed below: </a:t>
            </a:r>
            <a:endParaRPr lang="en-US" dirty="0">
              <a:ea typeface="+mn-lt"/>
              <a:cs typeface="+mn-lt"/>
            </a:endParaRPr>
          </a:p>
          <a:p>
            <a:r>
              <a:rPr lang="en-US" sz="1200" dirty="0">
                <a:ea typeface="+mn-lt"/>
                <a:cs typeface="+mn-lt"/>
              </a:rPr>
              <a:t>- Are all suppliers delivering on time? Is there a large gap between expected delivery and actual delivery? A month by month report should show problem areas. </a:t>
            </a:r>
          </a:p>
          <a:p>
            <a:r>
              <a:rPr lang="en-US" sz="1200" dirty="0">
                <a:ea typeface="+mn-lt"/>
                <a:cs typeface="+mn-lt"/>
              </a:rPr>
              <a:t>- Are all wines selling as they thought? Is one wine not selling? Which distributor carries which wine? </a:t>
            </a:r>
          </a:p>
          <a:p>
            <a:r>
              <a:rPr lang="en-US" sz="1200" dirty="0">
                <a:ea typeface="+mn-lt"/>
                <a:cs typeface="+mn-lt"/>
              </a:rPr>
              <a:t>- During the last four quarters, how many hours did each employee work?</a:t>
            </a:r>
            <a:r>
              <a:rPr lang="en-US" sz="1200" dirty="0"/>
              <a:t> </a:t>
            </a:r>
          </a:p>
          <a:p>
            <a:r>
              <a:rPr lang="en-US" dirty="0"/>
              <a:t>The team's overall goal is to be able to manage key performance indicators more efficiently and we believe they can do that by using a database that houses information related to employees, employee pay, inventory, items, outbound orders, inbound orders, distributors, and suppliers. </a:t>
            </a:r>
            <a:endParaRPr lang="en-US"/>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2137" y="3175619"/>
            <a:ext cx="2915393" cy="504187"/>
          </a:xfrm>
        </p:spPr>
        <p:txBody>
          <a:bodyPr/>
          <a:lstStyle/>
          <a:p>
            <a:r>
              <a:rPr lang="en-US"/>
              <a:t>Finalized ERD</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2" name="Picture 3" descr="A picture containing table&#10;&#10;Description automatically generated">
            <a:extLst>
              <a:ext uri="{FF2B5EF4-FFF2-40B4-BE49-F238E27FC236}">
                <a16:creationId xmlns:a16="http://schemas.microsoft.com/office/drawing/2014/main" id="{B5B6C73A-F8FA-4DEF-50FB-DC0D4CF62D02}"/>
              </a:ext>
            </a:extLst>
          </p:cNvPr>
          <p:cNvPicPr>
            <a:picLocks noChangeAspect="1"/>
          </p:cNvPicPr>
          <p:nvPr/>
        </p:nvPicPr>
        <p:blipFill>
          <a:blip r:embed="rId2"/>
          <a:stretch>
            <a:fillRect/>
          </a:stretch>
        </p:blipFill>
        <p:spPr>
          <a:xfrm>
            <a:off x="3401764" y="32006"/>
            <a:ext cx="8354289" cy="6867598"/>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9349072" y="294356"/>
            <a:ext cx="2638197" cy="633645"/>
          </a:xfrm>
        </p:spPr>
        <p:txBody>
          <a:bodyPr>
            <a:normAutofit fontScale="90000"/>
          </a:bodyPr>
          <a:lstStyle/>
          <a:p>
            <a:pPr algn="r"/>
            <a:r>
              <a:rPr lang="en-US" dirty="0"/>
              <a:t>Sales </a:t>
            </a:r>
            <a:r>
              <a:rPr lang="en-US"/>
              <a:t>Reports</a:t>
            </a:r>
            <a:br>
              <a:rPr lang="en-US" dirty="0"/>
            </a:br>
            <a:endParaRPr lang="en-US"/>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6</a:t>
            </a:fld>
            <a:endParaRPr lang="en-US" dirty="0"/>
          </a:p>
        </p:txBody>
      </p:sp>
      <p:sp>
        <p:nvSpPr>
          <p:cNvPr id="8" name="TextBox 7">
            <a:extLst>
              <a:ext uri="{FF2B5EF4-FFF2-40B4-BE49-F238E27FC236}">
                <a16:creationId xmlns:a16="http://schemas.microsoft.com/office/drawing/2014/main" id="{068FD6C9-509A-6DA2-136C-C880BB0A0127}"/>
              </a:ext>
            </a:extLst>
          </p:cNvPr>
          <p:cNvSpPr txBox="1"/>
          <p:nvPr/>
        </p:nvSpPr>
        <p:spPr>
          <a:xfrm>
            <a:off x="5012674" y="1257760"/>
            <a:ext cx="6977348"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Our first three reports were created to provide solutions for the following questions: </a:t>
            </a:r>
          </a:p>
          <a:p>
            <a:pPr marL="342900" indent="-342900">
              <a:buAutoNum type="arabicPeriod"/>
            </a:pPr>
            <a:endParaRPr lang="en-US" dirty="0">
              <a:ea typeface="+mn-lt"/>
              <a:cs typeface="+mn-lt"/>
            </a:endParaRPr>
          </a:p>
          <a:p>
            <a:pPr marL="342900" indent="-342900">
              <a:buAutoNum type="arabicPeriod"/>
            </a:pPr>
            <a:r>
              <a:rPr lang="en-US" sz="1400" dirty="0">
                <a:ea typeface="+mn-lt"/>
                <a:cs typeface="+mn-lt"/>
              </a:rPr>
              <a:t>Are all wines selling as they thought? </a:t>
            </a:r>
          </a:p>
          <a:p>
            <a:pPr marL="342900" indent="-342900">
              <a:buAutoNum type="arabicPeriod"/>
            </a:pPr>
            <a:r>
              <a:rPr lang="en-US" sz="1400" dirty="0">
                <a:ea typeface="+mn-lt"/>
                <a:cs typeface="+mn-lt"/>
              </a:rPr>
              <a:t>Is one wine not selling? </a:t>
            </a:r>
            <a:endParaRPr lang="en-US">
              <a:ea typeface="+mn-lt"/>
              <a:cs typeface="+mn-lt"/>
            </a:endParaRPr>
          </a:p>
          <a:p>
            <a:pPr marL="342900" indent="-342900">
              <a:buAutoNum type="arabicPeriod"/>
            </a:pPr>
            <a:r>
              <a:rPr lang="en-US" sz="1400" dirty="0">
                <a:ea typeface="+mn-lt"/>
                <a:cs typeface="+mn-lt"/>
              </a:rPr>
              <a:t>Which distributor carries which wine?</a:t>
            </a:r>
            <a:endParaRPr lang="en-US" dirty="0"/>
          </a:p>
          <a:p>
            <a:endParaRPr lang="en-US" dirty="0"/>
          </a:p>
          <a:p>
            <a:r>
              <a:rPr lang="en-US" dirty="0"/>
              <a:t>Our first report titled, "Distributor_Report.py", was created to address question number three above. It finds and groups the types of wines sold associated with each distributor. </a:t>
            </a:r>
          </a:p>
          <a:p>
            <a:pPr marL="285750" indent="-285750">
              <a:buFont typeface="Arial"/>
              <a:buChar char="•"/>
            </a:pPr>
            <a:endParaRPr lang="en-US" dirty="0"/>
          </a:p>
          <a:p>
            <a:r>
              <a:rPr lang="en-US" dirty="0"/>
              <a:t>Our second report titled, "Monthly_Sales_Report.py", was created to address question number one above. It finds and groups the total sum of items sold, grouped by year and month. </a:t>
            </a:r>
          </a:p>
          <a:p>
            <a:endParaRPr lang="en-US" dirty="0"/>
          </a:p>
          <a:p>
            <a:r>
              <a:rPr lang="en-US" dirty="0"/>
              <a:t>Our third report titled, "Wine_Sales_Report.py" was created to address question number two above. It finds and groups the total number of wines sold, year-to-date, by type. </a:t>
            </a:r>
          </a:p>
        </p:txBody>
      </p:sp>
    </p:spTree>
    <p:extLst>
      <p:ext uri="{BB962C8B-B14F-4D97-AF65-F5344CB8AC3E}">
        <p14:creationId xmlns:p14="http://schemas.microsoft.com/office/powerpoint/2010/main" val="74437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6873008" y="3143041"/>
            <a:ext cx="5279615" cy="572971"/>
          </a:xfrm>
        </p:spPr>
        <p:txBody>
          <a:bodyPr/>
          <a:lstStyle/>
          <a:p>
            <a:pPr algn="r"/>
            <a:r>
              <a:rPr lang="en-US"/>
              <a:t>Distributor Sales Report</a:t>
            </a:r>
            <a:endParaRPr lang="en-US" dirty="0"/>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4" name="Picture 4" descr="Text&#10;&#10;Description automatically generated">
            <a:extLst>
              <a:ext uri="{FF2B5EF4-FFF2-40B4-BE49-F238E27FC236}">
                <a16:creationId xmlns:a16="http://schemas.microsoft.com/office/drawing/2014/main" id="{E197C668-2246-4504-0CAD-CE532EC11553}"/>
              </a:ext>
            </a:extLst>
          </p:cNvPr>
          <p:cNvPicPr>
            <a:picLocks noChangeAspect="1"/>
          </p:cNvPicPr>
          <p:nvPr/>
        </p:nvPicPr>
        <p:blipFill>
          <a:blip r:embed="rId2"/>
          <a:stretch>
            <a:fillRect/>
          </a:stretch>
        </p:blipFill>
        <p:spPr>
          <a:xfrm>
            <a:off x="2704171" y="148637"/>
            <a:ext cx="2738473" cy="6664206"/>
          </a:xfrm>
          <a:prstGeom prst="rect">
            <a:avLst/>
          </a:prstGeom>
        </p:spPr>
      </p:pic>
    </p:spTree>
    <p:extLst>
      <p:ext uri="{BB962C8B-B14F-4D97-AF65-F5344CB8AC3E}">
        <p14:creationId xmlns:p14="http://schemas.microsoft.com/office/powerpoint/2010/main" val="4055079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765806" y="3180670"/>
            <a:ext cx="5241984" cy="554156"/>
          </a:xfrm>
        </p:spPr>
        <p:txBody>
          <a:bodyPr/>
          <a:lstStyle/>
          <a:p>
            <a:pPr algn="r"/>
            <a:r>
              <a:rPr lang="en-US"/>
              <a:t>Monthly Sales Report</a:t>
            </a:r>
            <a:endParaRPr lang="en-US" dirty="0"/>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3" name="Picture 3" descr="Text&#10;&#10;Description automatically generated">
            <a:extLst>
              <a:ext uri="{FF2B5EF4-FFF2-40B4-BE49-F238E27FC236}">
                <a16:creationId xmlns:a16="http://schemas.microsoft.com/office/drawing/2014/main" id="{464FEE25-24CD-6026-82E7-6D8B03B3B994}"/>
              </a:ext>
            </a:extLst>
          </p:cNvPr>
          <p:cNvPicPr>
            <a:picLocks noChangeAspect="1"/>
          </p:cNvPicPr>
          <p:nvPr/>
        </p:nvPicPr>
        <p:blipFill>
          <a:blip r:embed="rId2"/>
          <a:stretch>
            <a:fillRect/>
          </a:stretch>
        </p:blipFill>
        <p:spPr>
          <a:xfrm>
            <a:off x="7521010" y="26341"/>
            <a:ext cx="2173534" cy="6805317"/>
          </a:xfrm>
          <a:prstGeom prst="rect">
            <a:avLst/>
          </a:prstGeom>
        </p:spPr>
      </p:pic>
    </p:spTree>
    <p:extLst>
      <p:ext uri="{BB962C8B-B14F-4D97-AF65-F5344CB8AC3E}">
        <p14:creationId xmlns:p14="http://schemas.microsoft.com/office/powerpoint/2010/main" val="2550109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8255897" y="2559782"/>
            <a:ext cx="3971985" cy="657637"/>
          </a:xfrm>
        </p:spPr>
        <p:txBody>
          <a:bodyPr/>
          <a:lstStyle/>
          <a:p>
            <a:pPr algn="r"/>
            <a:r>
              <a:rPr lang="en-US"/>
              <a:t>Wine</a:t>
            </a:r>
            <a:r>
              <a:rPr lang="en-US" dirty="0"/>
              <a:t> Sales </a:t>
            </a:r>
            <a:r>
              <a:rPr lang="en-US"/>
              <a:t>Report</a:t>
            </a:r>
            <a:endParaRPr lang="en-US" dirty="0"/>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pic>
        <p:nvPicPr>
          <p:cNvPr id="3" name="Picture 3" descr="Text&#10;&#10;Description automatically generated">
            <a:extLst>
              <a:ext uri="{FF2B5EF4-FFF2-40B4-BE49-F238E27FC236}">
                <a16:creationId xmlns:a16="http://schemas.microsoft.com/office/drawing/2014/main" id="{5A8FDD1B-BAB8-09F0-0286-0CBFAA118E12}"/>
              </a:ext>
            </a:extLst>
          </p:cNvPr>
          <p:cNvPicPr>
            <a:picLocks noChangeAspect="1"/>
          </p:cNvPicPr>
          <p:nvPr/>
        </p:nvPicPr>
        <p:blipFill>
          <a:blip r:embed="rId2"/>
          <a:stretch>
            <a:fillRect/>
          </a:stretch>
        </p:blipFill>
        <p:spPr>
          <a:xfrm>
            <a:off x="1918937" y="808919"/>
            <a:ext cx="4845167" cy="4826235"/>
          </a:xfrm>
          <a:prstGeom prst="rect">
            <a:avLst/>
          </a:prstGeom>
        </p:spPr>
      </p:pic>
    </p:spTree>
    <p:extLst>
      <p:ext uri="{BB962C8B-B14F-4D97-AF65-F5344CB8AC3E}">
        <p14:creationId xmlns:p14="http://schemas.microsoft.com/office/powerpoint/2010/main" val="22865124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441</Words>
  <Application>Microsoft Office PowerPoint</Application>
  <PresentationFormat>Widescreen</PresentationFormat>
  <Paragraphs>134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Bacchus Winery Case Study</vt:lpstr>
      <vt:lpstr>AGENDA</vt:lpstr>
      <vt:lpstr>Group INTRODUCTION</vt:lpstr>
      <vt:lpstr>Description of Case Study</vt:lpstr>
      <vt:lpstr>Finalized ERD</vt:lpstr>
      <vt:lpstr>Sales Reports </vt:lpstr>
      <vt:lpstr>Distributor Sales Report</vt:lpstr>
      <vt:lpstr>Monthly Sales Report</vt:lpstr>
      <vt:lpstr>Wine Sales Report</vt:lpstr>
      <vt:lpstr>Delivery Report</vt:lpstr>
      <vt:lpstr>Delivery Report</vt:lpstr>
      <vt:lpstr>EMPLOYEE HOURS REPORT </vt:lpstr>
      <vt:lpstr>Employee Hours Report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465</cp:revision>
  <dcterms:created xsi:type="dcterms:W3CDTF">2022-12-08T22:32:15Z</dcterms:created>
  <dcterms:modified xsi:type="dcterms:W3CDTF">2022-12-15T20:24:48Z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