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6" roundtripDataSignature="AMtx7mgy8RIPoqWFfYv99LOce66GVVzP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f1f9d4e60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g2ef1f9d4e60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f4640e4d8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g2f4640e4d8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271100" cy="5478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23" name="Shape 23"/>
        <p:cNvGrpSpPr/>
        <p:nvPr/>
      </p:nvGrpSpPr>
      <p:grpSpPr>
        <a:xfrm>
          <a:off x="0" y="0"/>
          <a:ext cx="0" cy="0"/>
          <a:chOff x="0" y="0"/>
          <a:chExt cx="0" cy="0"/>
        </a:xfrm>
      </p:grpSpPr>
      <p:sp>
        <p:nvSpPr>
          <p:cNvPr id="24" name="Google Shape;24;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29" name="Shape 29"/>
        <p:cNvGrpSpPr/>
        <p:nvPr/>
      </p:nvGrpSpPr>
      <p:grpSpPr>
        <a:xfrm>
          <a:off x="0" y="0"/>
          <a:ext cx="0" cy="0"/>
          <a:chOff x="0" y="0"/>
          <a:chExt cx="0" cy="0"/>
        </a:xfrm>
      </p:grpSpPr>
      <p:sp>
        <p:nvSpPr>
          <p:cNvPr id="30" name="Google Shape;3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36" name="Shape 36"/>
        <p:cNvGrpSpPr/>
        <p:nvPr/>
      </p:nvGrpSpPr>
      <p:grpSpPr>
        <a:xfrm>
          <a:off x="0" y="0"/>
          <a:ext cx="0" cy="0"/>
          <a:chOff x="0" y="0"/>
          <a:chExt cx="0" cy="0"/>
        </a:xfrm>
      </p:grpSpPr>
      <p:sp>
        <p:nvSpPr>
          <p:cNvPr id="37" name="Google Shape;37;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ru-RU" sz="4400">
                <a:latin typeface="Impact"/>
                <a:ea typeface="Impact"/>
                <a:cs typeface="Impact"/>
                <a:sym typeface="Impact"/>
              </a:rPr>
              <a:t>Eploy</a:t>
            </a:r>
            <a:endParaRPr sz="4400">
              <a:latin typeface="Impact"/>
              <a:ea typeface="Impact"/>
              <a:cs typeface="Impact"/>
              <a:sym typeface="Impact"/>
            </a:endParaRPr>
          </a:p>
        </p:txBody>
      </p:sp>
      <p:sp>
        <p:nvSpPr>
          <p:cNvPr id="85" name="Google Shape;85;p1"/>
          <p:cNvSpPr txBox="1"/>
          <p:nvPr>
            <p:ph idx="1" type="subTitle"/>
          </p:nvPr>
        </p:nvSpPr>
        <p:spPr>
          <a:xfrm>
            <a:off x="1524000" y="3602044"/>
            <a:ext cx="9144000" cy="870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None/>
            </a:pPr>
            <a:r>
              <a:rPr lang="ru-RU" sz="2500">
                <a:latin typeface="Arial"/>
                <a:ea typeface="Arial"/>
                <a:cs typeface="Arial"/>
                <a:sym typeface="Arial"/>
              </a:rPr>
              <a:t>Connecting Talent to Opportunity with Intelligent Job Matching</a:t>
            </a:r>
            <a:endParaRPr sz="30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2ef1f9d4e60_2_1"/>
          <p:cNvPicPr preferRelativeResize="0"/>
          <p:nvPr/>
        </p:nvPicPr>
        <p:blipFill>
          <a:blip r:embed="rId3">
            <a:alphaModFix/>
          </a:blip>
          <a:stretch>
            <a:fillRect/>
          </a:stretch>
        </p:blipFill>
        <p:spPr>
          <a:xfrm>
            <a:off x="2728200" y="-49100"/>
            <a:ext cx="1778900" cy="1744025"/>
          </a:xfrm>
          <a:prstGeom prst="rect">
            <a:avLst/>
          </a:prstGeom>
          <a:noFill/>
          <a:ln>
            <a:noFill/>
          </a:ln>
        </p:spPr>
      </p:pic>
      <p:pic>
        <p:nvPicPr>
          <p:cNvPr id="132" name="Google Shape;132;g2ef1f9d4e60_2_1"/>
          <p:cNvPicPr preferRelativeResize="0"/>
          <p:nvPr/>
        </p:nvPicPr>
        <p:blipFill>
          <a:blip r:embed="rId4">
            <a:alphaModFix/>
          </a:blip>
          <a:stretch>
            <a:fillRect/>
          </a:stretch>
        </p:blipFill>
        <p:spPr>
          <a:xfrm>
            <a:off x="45125" y="-49100"/>
            <a:ext cx="1884050" cy="1744025"/>
          </a:xfrm>
          <a:prstGeom prst="rect">
            <a:avLst/>
          </a:prstGeom>
          <a:noFill/>
          <a:ln>
            <a:noFill/>
          </a:ln>
        </p:spPr>
      </p:pic>
      <p:pic>
        <p:nvPicPr>
          <p:cNvPr id="133" name="Google Shape;133;g2ef1f9d4e60_2_1"/>
          <p:cNvPicPr preferRelativeResize="0"/>
          <p:nvPr/>
        </p:nvPicPr>
        <p:blipFill>
          <a:blip r:embed="rId5">
            <a:alphaModFix/>
          </a:blip>
          <a:stretch>
            <a:fillRect/>
          </a:stretch>
        </p:blipFill>
        <p:spPr>
          <a:xfrm>
            <a:off x="5073250" y="-49100"/>
            <a:ext cx="1671575" cy="1744025"/>
          </a:xfrm>
          <a:prstGeom prst="rect">
            <a:avLst/>
          </a:prstGeom>
          <a:noFill/>
          <a:ln>
            <a:noFill/>
          </a:ln>
        </p:spPr>
      </p:pic>
      <p:pic>
        <p:nvPicPr>
          <p:cNvPr id="134" name="Google Shape;134;g2ef1f9d4e60_2_1"/>
          <p:cNvPicPr preferRelativeResize="0"/>
          <p:nvPr/>
        </p:nvPicPr>
        <p:blipFill>
          <a:blip r:embed="rId6">
            <a:alphaModFix/>
          </a:blip>
          <a:stretch>
            <a:fillRect/>
          </a:stretch>
        </p:blipFill>
        <p:spPr>
          <a:xfrm>
            <a:off x="7225625" y="-49100"/>
            <a:ext cx="1778900" cy="1744025"/>
          </a:xfrm>
          <a:prstGeom prst="rect">
            <a:avLst/>
          </a:prstGeom>
          <a:noFill/>
          <a:ln>
            <a:noFill/>
          </a:ln>
        </p:spPr>
      </p:pic>
      <p:sp>
        <p:nvSpPr>
          <p:cNvPr id="135" name="Google Shape;135;g2ef1f9d4e60_2_1"/>
          <p:cNvSpPr txBox="1"/>
          <p:nvPr/>
        </p:nvSpPr>
        <p:spPr>
          <a:xfrm>
            <a:off x="182500" y="1896150"/>
            <a:ext cx="1671600" cy="11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RU" sz="1100">
                <a:solidFill>
                  <a:schemeClr val="dk1"/>
                </a:solidFill>
              </a:rPr>
              <a:t>Tural Allahverdiyev</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ru-RU" sz="1100">
                <a:solidFill>
                  <a:schemeClr val="dk1"/>
                </a:solidFill>
              </a:rPr>
              <a:t>Bank of America</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None/>
            </a:pPr>
            <a:r>
              <a:rPr b="1" lang="ru-RU" sz="1100">
                <a:solidFill>
                  <a:schemeClr val="dk1"/>
                </a:solidFill>
              </a:rPr>
              <a:t>Data Analyst</a:t>
            </a:r>
            <a:endParaRPr b="1" sz="1100">
              <a:solidFill>
                <a:schemeClr val="dk1"/>
              </a:solidFill>
            </a:endParaRPr>
          </a:p>
          <a:p>
            <a:pPr indent="0" lvl="0" marL="0" rtl="0" algn="l">
              <a:spcBef>
                <a:spcPts val="0"/>
              </a:spcBef>
              <a:spcAft>
                <a:spcPts val="0"/>
              </a:spcAft>
              <a:buNone/>
            </a:pPr>
            <a:r>
              <a:rPr b="1" lang="ru-RU" sz="1100">
                <a:solidFill>
                  <a:schemeClr val="dk1"/>
                </a:solidFill>
              </a:rPr>
              <a:t>4 years experience</a:t>
            </a:r>
            <a:endParaRPr b="1" sz="1100">
              <a:solidFill>
                <a:schemeClr val="dk1"/>
              </a:solidFill>
            </a:endParaRPr>
          </a:p>
        </p:txBody>
      </p:sp>
      <p:sp>
        <p:nvSpPr>
          <p:cNvPr id="136" name="Google Shape;136;g2ef1f9d4e60_2_1"/>
          <p:cNvSpPr txBox="1"/>
          <p:nvPr/>
        </p:nvSpPr>
        <p:spPr>
          <a:xfrm>
            <a:off x="2573125" y="1896150"/>
            <a:ext cx="22941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RU" sz="1100">
                <a:solidFill>
                  <a:schemeClr val="dk1"/>
                </a:solidFill>
              </a:rPr>
              <a:t>Azar Ahmadov</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ru-RU" sz="1100">
                <a:solidFill>
                  <a:schemeClr val="dk1"/>
                </a:solidFill>
              </a:rPr>
              <a:t>Unibank CB</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ru-RU" sz="1100">
                <a:solidFill>
                  <a:schemeClr val="dk1"/>
                </a:solidFill>
              </a:rPr>
              <a:t>Scrum Master</a:t>
            </a:r>
            <a:endParaRPr b="1" sz="1100">
              <a:solidFill>
                <a:schemeClr val="dk1"/>
              </a:solidFill>
            </a:endParaRPr>
          </a:p>
          <a:p>
            <a:pPr indent="0" lvl="0" marL="0" rtl="0" algn="l">
              <a:spcBef>
                <a:spcPts val="0"/>
              </a:spcBef>
              <a:spcAft>
                <a:spcPts val="0"/>
              </a:spcAft>
              <a:buNone/>
            </a:pPr>
            <a:r>
              <a:rPr b="1" lang="ru-RU" sz="1100">
                <a:solidFill>
                  <a:schemeClr val="dk1"/>
                </a:solidFill>
              </a:rPr>
              <a:t>5 years experience</a:t>
            </a:r>
            <a:endParaRPr b="1" sz="1100">
              <a:solidFill>
                <a:schemeClr val="dk1"/>
              </a:solidFill>
            </a:endParaRPr>
          </a:p>
          <a:p>
            <a:pPr indent="0" lvl="0" marL="0" rtl="0" algn="l">
              <a:spcBef>
                <a:spcPts val="0"/>
              </a:spcBef>
              <a:spcAft>
                <a:spcPts val="0"/>
              </a:spcAft>
              <a:buNone/>
            </a:pPr>
            <a:r>
              <a:t/>
            </a:r>
            <a:endParaRPr sz="2800">
              <a:solidFill>
                <a:schemeClr val="dk1"/>
              </a:solidFill>
            </a:endParaRPr>
          </a:p>
        </p:txBody>
      </p:sp>
      <p:sp>
        <p:nvSpPr>
          <p:cNvPr id="137" name="Google Shape;137;g2ef1f9d4e60_2_1"/>
          <p:cNvSpPr txBox="1"/>
          <p:nvPr/>
        </p:nvSpPr>
        <p:spPr>
          <a:xfrm>
            <a:off x="5060375" y="1912250"/>
            <a:ext cx="2092800" cy="116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RU" sz="1100">
                <a:solidFill>
                  <a:schemeClr val="dk1"/>
                </a:solidFill>
              </a:rPr>
              <a:t>Vusal Shukurov</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ru-RU" sz="1100">
                <a:solidFill>
                  <a:schemeClr val="dk1"/>
                </a:solidFill>
              </a:rPr>
              <a:t>Kapital Bank</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ru-RU" sz="1100">
                <a:solidFill>
                  <a:schemeClr val="dk1"/>
                </a:solidFill>
              </a:rPr>
              <a:t>Business Analyst</a:t>
            </a:r>
            <a:endParaRPr b="1" sz="1100">
              <a:solidFill>
                <a:schemeClr val="dk1"/>
              </a:solidFill>
            </a:endParaRPr>
          </a:p>
          <a:p>
            <a:pPr indent="0" lvl="0" marL="0" rtl="0" algn="l">
              <a:spcBef>
                <a:spcPts val="0"/>
              </a:spcBef>
              <a:spcAft>
                <a:spcPts val="0"/>
              </a:spcAft>
              <a:buNone/>
            </a:pPr>
            <a:r>
              <a:rPr b="1" lang="ru-RU" sz="1100">
                <a:solidFill>
                  <a:schemeClr val="dk1"/>
                </a:solidFill>
              </a:rPr>
              <a:t>3 years experience</a:t>
            </a:r>
            <a:endParaRPr b="1" sz="1100">
              <a:solidFill>
                <a:schemeClr val="dk1"/>
              </a:solidFill>
            </a:endParaRPr>
          </a:p>
        </p:txBody>
      </p:sp>
      <p:sp>
        <p:nvSpPr>
          <p:cNvPr id="138" name="Google Shape;138;g2ef1f9d4e60_2_1"/>
          <p:cNvSpPr txBox="1"/>
          <p:nvPr/>
        </p:nvSpPr>
        <p:spPr>
          <a:xfrm>
            <a:off x="7241775" y="1912250"/>
            <a:ext cx="1746600" cy="12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RU" sz="1100">
                <a:solidFill>
                  <a:schemeClr val="dk1"/>
                </a:solidFill>
              </a:rPr>
              <a:t>Kamal Khalilov</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ru-RU" sz="1100">
                <a:solidFill>
                  <a:schemeClr val="dk1"/>
                </a:solidFill>
              </a:rPr>
              <a:t>Leobank</a:t>
            </a:r>
            <a:endParaRPr b="1"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rPr b="1" lang="ru-RU" sz="1100">
                <a:solidFill>
                  <a:schemeClr val="dk1"/>
                </a:solidFill>
              </a:rPr>
              <a:t>Product Owner</a:t>
            </a:r>
            <a:endParaRPr b="1" sz="1100">
              <a:solidFill>
                <a:schemeClr val="dk1"/>
              </a:solidFill>
            </a:endParaRPr>
          </a:p>
          <a:p>
            <a:pPr indent="0" lvl="0" marL="0" rtl="0" algn="l">
              <a:spcBef>
                <a:spcPts val="0"/>
              </a:spcBef>
              <a:spcAft>
                <a:spcPts val="0"/>
              </a:spcAft>
              <a:buNone/>
            </a:pPr>
            <a:r>
              <a:rPr b="1" lang="ru-RU" sz="1100">
                <a:solidFill>
                  <a:schemeClr val="dk1"/>
                </a:solidFill>
              </a:rPr>
              <a:t>4 years experience</a:t>
            </a:r>
            <a:endParaRPr b="1" sz="1100">
              <a:solidFill>
                <a:schemeClr val="dk1"/>
              </a:solidFill>
            </a:endParaRPr>
          </a:p>
          <a:p>
            <a:pPr indent="0" lvl="0" marL="0" rtl="0" algn="l">
              <a:spcBef>
                <a:spcPts val="0"/>
              </a:spcBef>
              <a:spcAft>
                <a:spcPts val="0"/>
              </a:spcAft>
              <a:buNone/>
            </a:pPr>
            <a:r>
              <a:t/>
            </a:r>
            <a:endParaRPr b="1"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4"/>
          <p:cNvSpPr txBox="1"/>
          <p:nvPr>
            <p:ph idx="1" type="body"/>
          </p:nvPr>
        </p:nvSpPr>
        <p:spPr>
          <a:xfrm>
            <a:off x="838200" y="988500"/>
            <a:ext cx="10515600" cy="5283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ru-RU" sz="2400">
                <a:latin typeface="Arial"/>
                <a:ea typeface="Arial"/>
                <a:cs typeface="Arial"/>
                <a:sym typeface="Arial"/>
              </a:rPr>
              <a:t>1. Recruiters’ Struggle with Candidate Mismatch</a:t>
            </a:r>
            <a:endParaRPr b="1" sz="2400">
              <a:latin typeface="Arial"/>
              <a:ea typeface="Arial"/>
              <a:cs typeface="Arial"/>
              <a:sym typeface="Arial"/>
            </a:endParaRPr>
          </a:p>
          <a:p>
            <a:pPr indent="-381000" lvl="0" marL="457200" rtl="0" algn="l">
              <a:lnSpc>
                <a:spcPct val="115000"/>
              </a:lnSpc>
              <a:spcBef>
                <a:spcPts val="1200"/>
              </a:spcBef>
              <a:spcAft>
                <a:spcPts val="0"/>
              </a:spcAft>
              <a:buSzPts val="2400"/>
              <a:buChar char="●"/>
            </a:pPr>
            <a:r>
              <a:rPr b="1" lang="ru-RU" sz="2400">
                <a:latin typeface="Arial"/>
                <a:ea typeface="Arial"/>
                <a:cs typeface="Arial"/>
                <a:sym typeface="Arial"/>
              </a:rPr>
              <a:t>Problem:</a:t>
            </a:r>
            <a:r>
              <a:rPr lang="ru-RU" sz="2400">
                <a:latin typeface="Arial"/>
                <a:ea typeface="Arial"/>
                <a:cs typeface="Arial"/>
                <a:sym typeface="Arial"/>
              </a:rPr>
              <a:t> Recruiters often face the challenge of sifting through large volumes of applications, many of which do not match the job requirements. This results in significant time and effort wasted on screening unqualified candidates.</a:t>
            </a:r>
            <a:endParaRPr sz="2400">
              <a:latin typeface="Arial"/>
              <a:ea typeface="Arial"/>
              <a:cs typeface="Arial"/>
              <a:sym typeface="Arial"/>
            </a:endParaRPr>
          </a:p>
          <a:p>
            <a:pPr indent="0" lvl="0" marL="0" rtl="0" algn="l">
              <a:lnSpc>
                <a:spcPct val="115000"/>
              </a:lnSpc>
              <a:spcBef>
                <a:spcPts val="1200"/>
              </a:spcBef>
              <a:spcAft>
                <a:spcPts val="0"/>
              </a:spcAft>
              <a:buNone/>
            </a:pPr>
            <a:r>
              <a:rPr b="1" lang="ru-RU" sz="2400">
                <a:latin typeface="Arial"/>
                <a:ea typeface="Arial"/>
                <a:cs typeface="Arial"/>
                <a:sym typeface="Arial"/>
              </a:rPr>
              <a:t>2. Candidates’ Frustration with Lack of Unified Job Listings</a:t>
            </a:r>
            <a:endParaRPr b="1" sz="2400">
              <a:latin typeface="Arial"/>
              <a:ea typeface="Arial"/>
              <a:cs typeface="Arial"/>
              <a:sym typeface="Arial"/>
            </a:endParaRPr>
          </a:p>
          <a:p>
            <a:pPr indent="-381000" lvl="0" marL="457200" rtl="0" algn="l">
              <a:lnSpc>
                <a:spcPct val="115000"/>
              </a:lnSpc>
              <a:spcBef>
                <a:spcPts val="1200"/>
              </a:spcBef>
              <a:spcAft>
                <a:spcPts val="0"/>
              </a:spcAft>
              <a:buSzPts val="2400"/>
              <a:buChar char="●"/>
            </a:pPr>
            <a:r>
              <a:rPr b="1" lang="ru-RU" sz="2400">
                <a:latin typeface="Arial"/>
                <a:ea typeface="Arial"/>
                <a:cs typeface="Arial"/>
                <a:sym typeface="Arial"/>
              </a:rPr>
              <a:t>Problem:</a:t>
            </a:r>
            <a:r>
              <a:rPr lang="ru-RU" sz="2400">
                <a:latin typeface="Arial"/>
                <a:ea typeface="Arial"/>
                <a:cs typeface="Arial"/>
                <a:sym typeface="Arial"/>
              </a:rPr>
              <a:t> Candidates often miss out on job opportunities because they struggle to find a unified platform that aggregates job listings from various sources. This fragmentation leads to missed chances and a more challenging job search process.</a:t>
            </a:r>
            <a:endParaRPr sz="2400">
              <a:latin typeface="Arial"/>
              <a:ea typeface="Arial"/>
              <a:cs typeface="Arial"/>
              <a:sym typeface="Arial"/>
            </a:endParaRPr>
          </a:p>
          <a:p>
            <a:pPr indent="0" lvl="0" marL="0" rtl="0" algn="l">
              <a:lnSpc>
                <a:spcPct val="115000"/>
              </a:lnSpc>
              <a:spcBef>
                <a:spcPts val="1200"/>
              </a:spcBef>
              <a:spcAft>
                <a:spcPts val="0"/>
              </a:spcAft>
              <a:buNone/>
            </a:pPr>
            <a:r>
              <a:t/>
            </a:r>
            <a:endParaRPr sz="2400">
              <a:latin typeface="Arial"/>
              <a:ea typeface="Arial"/>
              <a:cs typeface="Arial"/>
              <a:sym typeface="Arial"/>
            </a:endParaRPr>
          </a:p>
          <a:p>
            <a:pPr indent="0" lvl="0" marL="457200" rtl="0" algn="l">
              <a:lnSpc>
                <a:spcPct val="115000"/>
              </a:lnSpc>
              <a:spcBef>
                <a:spcPts val="1200"/>
              </a:spcBef>
              <a:spcAft>
                <a:spcPts val="0"/>
              </a:spcAft>
              <a:buNone/>
            </a:pPr>
            <a:r>
              <a:t/>
            </a:r>
            <a:endParaRPr sz="2400">
              <a:latin typeface="Arial"/>
              <a:ea typeface="Arial"/>
              <a:cs typeface="Arial"/>
              <a:sym typeface="Arial"/>
            </a:endParaRPr>
          </a:p>
          <a:p>
            <a:pPr indent="0" lvl="0" marL="0" rtl="0" algn="l">
              <a:lnSpc>
                <a:spcPct val="90000"/>
              </a:lnSpc>
              <a:spcBef>
                <a:spcPts val="1200"/>
              </a:spcBef>
              <a:spcAft>
                <a:spcPts val="0"/>
              </a:spcAft>
              <a:buClr>
                <a:schemeClr val="dk1"/>
              </a:buClr>
              <a:buSzPts val="22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idx="1" type="body"/>
          </p:nvPr>
        </p:nvSpPr>
        <p:spPr>
          <a:xfrm>
            <a:off x="838200" y="762650"/>
            <a:ext cx="10515600" cy="5567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1200"/>
              </a:spcBef>
              <a:spcAft>
                <a:spcPts val="0"/>
              </a:spcAft>
              <a:buClr>
                <a:schemeClr val="dk1"/>
              </a:buClr>
              <a:buSzPct val="91666"/>
              <a:buNone/>
            </a:pPr>
            <a:r>
              <a:rPr lang="ru-RU" sz="2400">
                <a:solidFill>
                  <a:srgbClr val="434343"/>
                </a:solidFill>
                <a:latin typeface="Arial"/>
                <a:ea typeface="Arial"/>
                <a:cs typeface="Arial"/>
                <a:sym typeface="Arial"/>
              </a:rPr>
              <a:t>Eploy revolutionizes recruitment by aggregating job data, facilitating easy applications, and using AI-driven match scoring to connect the right candidates with the right opportunities, all in one streamlined platform.</a:t>
            </a:r>
            <a:endParaRPr sz="2400">
              <a:solidFill>
                <a:srgbClr val="434343"/>
              </a:solidFill>
              <a:latin typeface="Arial"/>
              <a:ea typeface="Arial"/>
              <a:cs typeface="Arial"/>
              <a:sym typeface="Arial"/>
            </a:endParaRPr>
          </a:p>
          <a:p>
            <a:pPr indent="0" lvl="0" marL="0" rtl="0" algn="l">
              <a:spcBef>
                <a:spcPts val="1200"/>
              </a:spcBef>
              <a:spcAft>
                <a:spcPts val="0"/>
              </a:spcAft>
              <a:buClr>
                <a:schemeClr val="dk1"/>
              </a:buClr>
              <a:buSzPct val="61111"/>
              <a:buFont typeface="Arial"/>
              <a:buNone/>
            </a:pPr>
            <a:r>
              <a:rPr b="1" lang="ru-RU" sz="1800">
                <a:latin typeface="Arial"/>
                <a:ea typeface="Arial"/>
                <a:cs typeface="Arial"/>
                <a:sym typeface="Arial"/>
              </a:rPr>
              <a:t>Smart Job Matching:</a:t>
            </a:r>
            <a:endParaRPr b="1" sz="1800">
              <a:latin typeface="Arial"/>
              <a:ea typeface="Arial"/>
              <a:cs typeface="Arial"/>
              <a:sym typeface="Arial"/>
            </a:endParaRPr>
          </a:p>
          <a:p>
            <a:pPr indent="-334327" lvl="0" marL="457200" rtl="0" algn="l">
              <a:lnSpc>
                <a:spcPct val="115000"/>
              </a:lnSpc>
              <a:spcBef>
                <a:spcPts val="1200"/>
              </a:spcBef>
              <a:spcAft>
                <a:spcPts val="0"/>
              </a:spcAft>
              <a:buSzPct val="100000"/>
              <a:buChar char="●"/>
            </a:pPr>
            <a:r>
              <a:rPr lang="ru-RU" sz="1800">
                <a:latin typeface="Arial"/>
                <a:ea typeface="Arial"/>
                <a:cs typeface="Arial"/>
                <a:sym typeface="Arial"/>
              </a:rPr>
              <a:t>AI matches candidates to jobs, giving HR professionals a simple match score for easy shortlisting.</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ct val="61111"/>
              <a:buFont typeface="Arial"/>
              <a:buNone/>
            </a:pPr>
            <a:r>
              <a:rPr b="1" lang="ru-RU" sz="1800">
                <a:latin typeface="Arial"/>
                <a:ea typeface="Arial"/>
                <a:cs typeface="Arial"/>
                <a:sym typeface="Arial"/>
              </a:rPr>
              <a:t>Unified Job Listings:</a:t>
            </a:r>
            <a:endParaRPr b="1" sz="1800">
              <a:latin typeface="Arial"/>
              <a:ea typeface="Arial"/>
              <a:cs typeface="Arial"/>
              <a:sym typeface="Arial"/>
            </a:endParaRPr>
          </a:p>
          <a:p>
            <a:pPr indent="-334327" lvl="0" marL="457200" rtl="0" algn="l">
              <a:lnSpc>
                <a:spcPct val="115000"/>
              </a:lnSpc>
              <a:spcBef>
                <a:spcPts val="1200"/>
              </a:spcBef>
              <a:spcAft>
                <a:spcPts val="0"/>
              </a:spcAft>
              <a:buSzPct val="100000"/>
              <a:buChar char="●"/>
            </a:pPr>
            <a:r>
              <a:rPr lang="ru-RU" sz="1800">
                <a:latin typeface="Arial"/>
                <a:ea typeface="Arial"/>
                <a:cs typeface="Arial"/>
                <a:sym typeface="Arial"/>
              </a:rPr>
              <a:t>The platform gathers job posts from various sources into one place, offering a wide range of opportunities for both recruiters and candidates.</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ct val="61111"/>
              <a:buFont typeface="Arial"/>
              <a:buNone/>
            </a:pPr>
            <a:r>
              <a:rPr b="1" lang="ru-RU" sz="1800">
                <a:latin typeface="Arial"/>
                <a:ea typeface="Arial"/>
                <a:cs typeface="Arial"/>
                <a:sym typeface="Arial"/>
              </a:rPr>
              <a:t>Easy Applications:</a:t>
            </a:r>
            <a:endParaRPr b="1" sz="1800">
              <a:latin typeface="Arial"/>
              <a:ea typeface="Arial"/>
              <a:cs typeface="Arial"/>
              <a:sym typeface="Arial"/>
            </a:endParaRPr>
          </a:p>
          <a:p>
            <a:pPr indent="-334327" lvl="0" marL="457200" rtl="0" algn="l">
              <a:lnSpc>
                <a:spcPct val="115000"/>
              </a:lnSpc>
              <a:spcBef>
                <a:spcPts val="1200"/>
              </a:spcBef>
              <a:spcAft>
                <a:spcPts val="0"/>
              </a:spcAft>
              <a:buSzPct val="100000"/>
              <a:buChar char="●"/>
            </a:pPr>
            <a:r>
              <a:rPr lang="ru-RU" sz="1800">
                <a:latin typeface="Arial"/>
                <a:ea typeface="Arial"/>
                <a:cs typeface="Arial"/>
                <a:sym typeface="Arial"/>
              </a:rPr>
              <a:t>Candidates can quickly apply to jobs with just a few clicks, while recruiters benefit from a hassle-free job posting process.</a:t>
            </a:r>
            <a:endParaRPr sz="1800">
              <a:latin typeface="Arial"/>
              <a:ea typeface="Arial"/>
              <a:cs typeface="Arial"/>
              <a:sym typeface="Arial"/>
            </a:endParaRPr>
          </a:p>
          <a:p>
            <a:pPr indent="0" lvl="0" marL="0" rtl="0" algn="l">
              <a:lnSpc>
                <a:spcPct val="115000"/>
              </a:lnSpc>
              <a:spcBef>
                <a:spcPts val="1200"/>
              </a:spcBef>
              <a:spcAft>
                <a:spcPts val="0"/>
              </a:spcAft>
              <a:buClr>
                <a:schemeClr val="dk1"/>
              </a:buClr>
              <a:buSzPct val="61111"/>
              <a:buFont typeface="Arial"/>
              <a:buNone/>
            </a:pPr>
            <a:r>
              <a:rPr b="1" lang="ru-RU" sz="1800">
                <a:latin typeface="Arial"/>
                <a:ea typeface="Arial"/>
                <a:cs typeface="Arial"/>
                <a:sym typeface="Arial"/>
              </a:rPr>
              <a:t>Boosted Hiring Efficiency:</a:t>
            </a:r>
            <a:endParaRPr b="1" sz="1800">
              <a:latin typeface="Arial"/>
              <a:ea typeface="Arial"/>
              <a:cs typeface="Arial"/>
              <a:sym typeface="Arial"/>
            </a:endParaRPr>
          </a:p>
          <a:p>
            <a:pPr indent="-334327" lvl="0" marL="457200" rtl="0" algn="l">
              <a:lnSpc>
                <a:spcPct val="115000"/>
              </a:lnSpc>
              <a:spcBef>
                <a:spcPts val="1200"/>
              </a:spcBef>
              <a:spcAft>
                <a:spcPts val="0"/>
              </a:spcAft>
              <a:buSzPct val="100000"/>
              <a:buChar char="●"/>
            </a:pPr>
            <a:r>
              <a:rPr lang="ru-RU" sz="1800">
                <a:latin typeface="Arial"/>
                <a:ea typeface="Arial"/>
                <a:cs typeface="Arial"/>
                <a:sym typeface="Arial"/>
              </a:rPr>
              <a:t>By cutting down on manual work, Eploy helps companies hire faster and make better decisions, saving both time and money.</a:t>
            </a:r>
            <a:endParaRPr sz="1800">
              <a:latin typeface="Arial"/>
              <a:ea typeface="Arial"/>
              <a:cs typeface="Arial"/>
              <a:sym typeface="Arial"/>
            </a:endParaRPr>
          </a:p>
          <a:p>
            <a:pPr indent="0" lvl="0" marL="0" rtl="0" algn="l">
              <a:lnSpc>
                <a:spcPct val="90000"/>
              </a:lnSpc>
              <a:spcBef>
                <a:spcPts val="1200"/>
              </a:spcBef>
              <a:spcAft>
                <a:spcPts val="0"/>
              </a:spcAft>
              <a:buClr>
                <a:schemeClr val="dk1"/>
              </a:buClr>
              <a:buSzPct val="91666"/>
              <a:buNone/>
            </a:pPr>
            <a:r>
              <a:t/>
            </a:r>
            <a:endParaRPr sz="2400">
              <a:solidFill>
                <a:srgbClr val="434343"/>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931"/>
              <a:buNone/>
            </a:pPr>
            <a:r>
              <a:t/>
            </a:r>
            <a:endParaRPr sz="2400">
              <a:solidFill>
                <a:srgbClr val="434343"/>
              </a:solidFill>
              <a:latin typeface="Arial"/>
              <a:ea typeface="Arial"/>
              <a:cs typeface="Arial"/>
              <a:sym typeface="Arial"/>
            </a:endParaRPr>
          </a:p>
          <a:p>
            <a:pPr indent="0" lvl="0" marL="0" rtl="0" algn="l">
              <a:lnSpc>
                <a:spcPct val="115000"/>
              </a:lnSpc>
              <a:spcBef>
                <a:spcPts val="0"/>
              </a:spcBef>
              <a:spcAft>
                <a:spcPts val="0"/>
              </a:spcAft>
              <a:buClr>
                <a:schemeClr val="dk1"/>
              </a:buClr>
              <a:buSzPts val="931"/>
              <a:buNone/>
            </a:pPr>
            <a:r>
              <a:t/>
            </a:r>
            <a:endParaRPr sz="2400">
              <a:solidFill>
                <a:srgbClr val="434343"/>
              </a:solidFill>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t/>
            </a:r>
            <a:endParaRPr/>
          </a:p>
        </p:txBody>
      </p:sp>
      <p:pic>
        <p:nvPicPr>
          <p:cNvPr id="101" name="Google Shape;101;p2"/>
          <p:cNvPicPr preferRelativeResize="0"/>
          <p:nvPr/>
        </p:nvPicPr>
        <p:blipFill>
          <a:blip r:embed="rId3">
            <a:alphaModFix/>
          </a:blip>
          <a:stretch>
            <a:fillRect/>
          </a:stretch>
        </p:blipFill>
        <p:spPr>
          <a:xfrm>
            <a:off x="-53025" y="0"/>
            <a:ext cx="11191700"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8"/>
          <p:cNvPicPr preferRelativeResize="0"/>
          <p:nvPr/>
        </p:nvPicPr>
        <p:blipFill>
          <a:blip r:embed="rId3">
            <a:alphaModFix/>
          </a:blip>
          <a:stretch>
            <a:fillRect/>
          </a:stretch>
        </p:blipFill>
        <p:spPr>
          <a:xfrm>
            <a:off x="152400" y="152400"/>
            <a:ext cx="11569792" cy="6553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nvSpPr>
        <p:spPr>
          <a:xfrm>
            <a:off x="731625" y="719400"/>
            <a:ext cx="9248700" cy="61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ru-RU" sz="1700">
                <a:solidFill>
                  <a:schemeClr val="dk1"/>
                </a:solidFill>
              </a:rPr>
              <a:t>Standard Job Posting:</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ru-RU" sz="1700">
                <a:solidFill>
                  <a:schemeClr val="dk1"/>
                </a:solidFill>
              </a:rPr>
              <a:t>Cost:</a:t>
            </a:r>
            <a:r>
              <a:rPr lang="ru-RU" sz="1700">
                <a:solidFill>
                  <a:schemeClr val="dk1"/>
                </a:solidFill>
              </a:rPr>
              <a:t> 15 AZN per job posting.</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ru-RU" sz="1700">
                <a:solidFill>
                  <a:schemeClr val="dk1"/>
                </a:solidFill>
              </a:rPr>
              <a:t>Duration:</a:t>
            </a:r>
            <a:r>
              <a:rPr lang="ru-RU" sz="1700">
                <a:solidFill>
                  <a:schemeClr val="dk1"/>
                </a:solidFill>
              </a:rPr>
              <a:t> Keeps the job active on the website for 15 days.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ru-RU" sz="1700">
                <a:solidFill>
                  <a:schemeClr val="dk1"/>
                </a:solidFill>
              </a:rPr>
              <a:t>Target Users:</a:t>
            </a:r>
            <a:r>
              <a:rPr lang="ru-RU" sz="1700">
                <a:solidFill>
                  <a:schemeClr val="dk1"/>
                </a:solidFill>
              </a:rPr>
              <a:t> Recruiters and employers looking for a cost-effective way to post jobs and attract candidates over a longer period.</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700">
                <a:solidFill>
                  <a:schemeClr val="dk1"/>
                </a:solidFill>
              </a:rPr>
              <a:t>Premium Job Posting:</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ru-RU" sz="1700">
                <a:solidFill>
                  <a:schemeClr val="dk1"/>
                </a:solidFill>
              </a:rPr>
              <a:t>Cost:</a:t>
            </a:r>
            <a:r>
              <a:rPr lang="ru-RU" sz="1700">
                <a:solidFill>
                  <a:schemeClr val="dk1"/>
                </a:solidFill>
              </a:rPr>
              <a:t> 20 AZN per job posting.</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ru-RU" sz="1700">
                <a:solidFill>
                  <a:schemeClr val="dk1"/>
                </a:solidFill>
              </a:rPr>
              <a:t>Duration:</a:t>
            </a:r>
            <a:r>
              <a:rPr lang="ru-RU" sz="1700">
                <a:solidFill>
                  <a:schemeClr val="dk1"/>
                </a:solidFill>
              </a:rPr>
              <a:t> Keeps the job in the top 10 active listings for 1 day.</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ru-RU" sz="1700">
                <a:solidFill>
                  <a:schemeClr val="dk1"/>
                </a:solidFill>
              </a:rPr>
              <a:t>Target Users:</a:t>
            </a:r>
            <a:r>
              <a:rPr lang="ru-RU" sz="1700">
                <a:solidFill>
                  <a:schemeClr val="dk1"/>
                </a:solidFill>
              </a:rPr>
              <a:t> Recruiters and employers who want to maximize visibility and attract more applicants quickly, ensuring their job posting gets prioritized at the top of the listings.</a:t>
            </a:r>
            <a:endParaRPr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700">
                <a:solidFill>
                  <a:schemeClr val="dk1"/>
                </a:solidFill>
              </a:rPr>
              <a:t>Job Posting Package:</a:t>
            </a:r>
            <a:endParaRPr b="1"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ru-RU" sz="1700">
                <a:solidFill>
                  <a:schemeClr val="dk1"/>
                </a:solidFill>
              </a:rPr>
              <a:t>Cost:</a:t>
            </a:r>
            <a:r>
              <a:rPr lang="ru-RU" sz="1700">
                <a:solidFill>
                  <a:schemeClr val="dk1"/>
                </a:solidFill>
              </a:rPr>
              <a:t> 50 AZN for 5 job postings.</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ru-RU" sz="1700">
                <a:solidFill>
                  <a:schemeClr val="dk1"/>
                </a:solidFill>
              </a:rPr>
              <a:t>Duration:</a:t>
            </a:r>
            <a:r>
              <a:rPr lang="ru-RU" sz="1700">
                <a:solidFill>
                  <a:schemeClr val="dk1"/>
                </a:solidFill>
              </a:rPr>
              <a:t> Each job posting in the package follows the standard posting rules (15 days active).</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ru-RU" sz="1700">
                <a:solidFill>
                  <a:schemeClr val="dk1"/>
                </a:solidFill>
              </a:rPr>
              <a:t>Target Users:</a:t>
            </a:r>
            <a:r>
              <a:rPr lang="ru-RU" sz="1700">
                <a:solidFill>
                  <a:schemeClr val="dk1"/>
                </a:solidFill>
              </a:rPr>
              <a:t> Recruiters and employers who need to post multiple jobs and are looking for a cost-effective bundle option.</a:t>
            </a:r>
            <a:endParaRPr sz="1700">
              <a:solidFill>
                <a:schemeClr val="dk1"/>
              </a:solidFill>
            </a:endParaRPr>
          </a:p>
          <a:p>
            <a:pPr indent="0" lvl="0" marL="0" rtl="0" algn="l">
              <a:spcBef>
                <a:spcPts val="1200"/>
              </a:spcBef>
              <a:spcAft>
                <a:spcPts val="0"/>
              </a:spcAft>
              <a:buNone/>
            </a:pPr>
            <a:r>
              <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7"/>
          <p:cNvPicPr preferRelativeResize="0"/>
          <p:nvPr/>
        </p:nvPicPr>
        <p:blipFill>
          <a:blip r:embed="rId3">
            <a:alphaModFix/>
          </a:blip>
          <a:stretch>
            <a:fillRect/>
          </a:stretch>
        </p:blipFill>
        <p:spPr>
          <a:xfrm>
            <a:off x="152400" y="1247100"/>
            <a:ext cx="11887200" cy="332509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txBox="1"/>
          <p:nvPr/>
        </p:nvSpPr>
        <p:spPr>
          <a:xfrm>
            <a:off x="421250" y="150250"/>
            <a:ext cx="11406000" cy="683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ru-RU" sz="1200">
                <a:solidFill>
                  <a:schemeClr val="dk1"/>
                </a:solidFill>
              </a:rPr>
              <a:t>Achievements So Far</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ru-RU" sz="1200">
                <a:solidFill>
                  <a:schemeClr val="dk1"/>
                </a:solidFill>
              </a:rPr>
              <a:t>Platform Development:</a:t>
            </a:r>
            <a:r>
              <a:rPr lang="ru-RU" sz="1200">
                <a:solidFill>
                  <a:schemeClr val="dk1"/>
                </a:solidFill>
              </a:rPr>
              <a:t> Core features built, basic AI match score implemented, initial web scraping integrated.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ru-RU" sz="1200">
                <a:solidFill>
                  <a:schemeClr val="dk1"/>
                </a:solidFill>
              </a:rPr>
              <a:t>Market Research &amp; Pricing:</a:t>
            </a:r>
            <a:r>
              <a:rPr lang="ru-RU" sz="1200">
                <a:solidFill>
                  <a:schemeClr val="dk1"/>
                </a:solidFill>
              </a:rPr>
              <a:t> Competitor analysis, pricing model established, target market identified.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ru-RU" sz="1200">
                <a:solidFill>
                  <a:schemeClr val="dk1"/>
                </a:solidFill>
              </a:rPr>
              <a:t>Beta Testing:</a:t>
            </a:r>
            <a:r>
              <a:rPr lang="ru-RU" sz="1200">
                <a:solidFill>
                  <a:schemeClr val="dk1"/>
                </a:solidFill>
              </a:rPr>
              <a:t> Early users onboarded, feedback collected for improvement.</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200">
                <a:solidFill>
                  <a:schemeClr val="dk1"/>
                </a:solidFill>
              </a:rPr>
              <a:t>Month 1 Goals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ru-RU" sz="1200">
                <a:solidFill>
                  <a:schemeClr val="dk1"/>
                </a:solidFill>
              </a:rPr>
              <a:t>Enhance Platform Features:</a:t>
            </a:r>
            <a:r>
              <a:rPr lang="ru-RU" sz="1200">
                <a:solidFill>
                  <a:schemeClr val="dk1"/>
                </a:solidFill>
              </a:rPr>
              <a:t> Refine AI match score, expand job aggregation, improve UI.</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ru-RU" sz="1200">
                <a:solidFill>
                  <a:schemeClr val="dk1"/>
                </a:solidFill>
              </a:rPr>
              <a:t>Marketing &amp; Outreach:</a:t>
            </a:r>
            <a:r>
              <a:rPr lang="ru-RU" sz="1200">
                <a:solidFill>
                  <a:schemeClr val="dk1"/>
                </a:solidFill>
              </a:rPr>
              <a:t> Launch initial marketing campaign, start partnership discussions.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ru-RU" sz="1200">
                <a:solidFill>
                  <a:schemeClr val="dk1"/>
                </a:solidFill>
              </a:rPr>
              <a:t>Beta Test Expansion:</a:t>
            </a:r>
            <a:r>
              <a:rPr lang="ru-RU" sz="1200">
                <a:solidFill>
                  <a:schemeClr val="dk1"/>
                </a:solidFill>
              </a:rPr>
              <a:t> Onboard more beta users, collect and analyze feedback.</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200">
                <a:solidFill>
                  <a:schemeClr val="dk1"/>
                </a:solidFill>
              </a:rPr>
              <a:t>Evaluation Criteria:</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ru-RU" sz="1200">
                <a:solidFill>
                  <a:schemeClr val="dk1"/>
                </a:solidFill>
              </a:rPr>
              <a:t>20% improvement in match accuracy, 3-5 new job sources, positive UI feedback.</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200">
                <a:solidFill>
                  <a:schemeClr val="dk1"/>
                </a:solidFill>
              </a:rPr>
              <a:t>Month 2 Goals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ru-RU" sz="1200">
                <a:solidFill>
                  <a:schemeClr val="dk1"/>
                </a:solidFill>
              </a:rPr>
              <a:t>Feature Finalization:</a:t>
            </a:r>
            <a:r>
              <a:rPr lang="ru-RU" sz="1200">
                <a:solidFill>
                  <a:schemeClr val="dk1"/>
                </a:solidFill>
              </a:rPr>
              <a:t> Fix bugs, finalize core and advanced features.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ru-RU" sz="1200">
                <a:solidFill>
                  <a:schemeClr val="dk1"/>
                </a:solidFill>
              </a:rPr>
              <a:t>Scale Marketing:</a:t>
            </a:r>
            <a:r>
              <a:rPr lang="ru-RU" sz="1200">
                <a:solidFill>
                  <a:schemeClr val="dk1"/>
                </a:solidFill>
              </a:rPr>
              <a:t> Broaden campaigns, initiate PR efforts.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ru-RU" sz="1200">
                <a:solidFill>
                  <a:schemeClr val="dk1"/>
                </a:solidFill>
              </a:rPr>
              <a:t>Onboard Early Adopters:</a:t>
            </a:r>
            <a:r>
              <a:rPr lang="ru-RU" sz="1200">
                <a:solidFill>
                  <a:schemeClr val="dk1"/>
                </a:solidFill>
              </a:rPr>
              <a:t> Convert beta users to paid customers, engage early adopters.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200">
                <a:solidFill>
                  <a:schemeClr val="dk1"/>
                </a:solidFill>
              </a:rPr>
              <a:t>Evaluation Criteria:</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ru-RU" sz="1200">
                <a:solidFill>
                  <a:schemeClr val="dk1"/>
                </a:solidFill>
              </a:rPr>
              <a:t>Bug-free platform, 30% traffic increase, 50% beta-to-paid conversion.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200">
                <a:solidFill>
                  <a:schemeClr val="dk1"/>
                </a:solidFill>
              </a:rPr>
              <a:t>Month 3 Goals</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ru-RU" sz="1200">
                <a:solidFill>
                  <a:schemeClr val="dk1"/>
                </a:solidFill>
              </a:rPr>
              <a:t>Soft Launch:</a:t>
            </a:r>
            <a:r>
              <a:rPr lang="ru-RU" sz="1200">
                <a:solidFill>
                  <a:schemeClr val="dk1"/>
                </a:solidFill>
              </a:rPr>
              <a:t> Begin soft launch, monitor platform performance.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ru-RU" sz="1200">
                <a:solidFill>
                  <a:schemeClr val="dk1"/>
                </a:solidFill>
              </a:rPr>
              <a:t>Partnership Integration:</a:t>
            </a:r>
            <a:r>
              <a:rPr lang="ru-RU" sz="1200">
                <a:solidFill>
                  <a:schemeClr val="dk1"/>
                </a:solidFill>
              </a:rPr>
              <a:t> Complete and launch key integrations.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ru-RU" sz="1200">
                <a:solidFill>
                  <a:schemeClr val="dk1"/>
                </a:solidFill>
              </a:rPr>
              <a:t>Monitor &amp; Iterate:</a:t>
            </a:r>
            <a:r>
              <a:rPr lang="ru-RU" sz="1200">
                <a:solidFill>
                  <a:schemeClr val="dk1"/>
                </a:solidFill>
              </a:rPr>
              <a:t> Track KPIs, make data-driven improvements.</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200">
                <a:solidFill>
                  <a:schemeClr val="dk1"/>
                </a:solidFill>
              </a:rPr>
              <a:t>Evaluation Criteria:</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ru-RU" sz="1200">
                <a:solidFill>
                  <a:schemeClr val="dk1"/>
                </a:solidFill>
              </a:rPr>
              <a:t>500 job posting monthly, one major partnership, positive KPI trends.</a:t>
            </a:r>
            <a:endParaRPr sz="2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f4640e4d89_0_0"/>
          <p:cNvSpPr txBox="1"/>
          <p:nvPr/>
        </p:nvSpPr>
        <p:spPr>
          <a:xfrm>
            <a:off x="477600" y="488325"/>
            <a:ext cx="8612700" cy="618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ru-RU" sz="1100">
                <a:solidFill>
                  <a:schemeClr val="dk1"/>
                </a:solidFill>
              </a:rPr>
              <a:t>Amount:</a:t>
            </a:r>
            <a:br>
              <a:rPr b="1" lang="ru-RU" sz="1100">
                <a:solidFill>
                  <a:schemeClr val="dk1"/>
                </a:solidFill>
              </a:rPr>
            </a:br>
            <a:r>
              <a:rPr b="1" lang="ru-RU" sz="1100">
                <a:solidFill>
                  <a:schemeClr val="dk1"/>
                </a:solidFill>
              </a:rPr>
              <a:t>30,000 AZN</a:t>
            </a:r>
            <a:r>
              <a:rPr lang="ru-RU" sz="1100">
                <a:solidFill>
                  <a:schemeClr val="dk1"/>
                </a:solidFill>
              </a:rPr>
              <a:t> to initiate operations in Azerbaijan.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100">
                <a:solidFill>
                  <a:schemeClr val="dk1"/>
                </a:solidFill>
              </a:rPr>
              <a:t>Purpose of Funding:</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100">
                <a:solidFill>
                  <a:schemeClr val="dk1"/>
                </a:solidFill>
              </a:rPr>
              <a:t>1. Product Development (50% - 15,000 AZN):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ru-RU" sz="1100">
                <a:solidFill>
                  <a:schemeClr val="dk1"/>
                </a:solidFill>
              </a:rPr>
              <a:t>AI Customization:</a:t>
            </a:r>
            <a:r>
              <a:rPr lang="ru-RU" sz="1100">
                <a:solidFill>
                  <a:schemeClr val="dk1"/>
                </a:solidFill>
              </a:rPr>
              <a:t> Tailor the AI match score algorithm for the Azerbaijan job market.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RU" sz="1100">
                <a:solidFill>
                  <a:schemeClr val="dk1"/>
                </a:solidFill>
              </a:rPr>
              <a:t>Job Aggregation Expansion:</a:t>
            </a:r>
            <a:r>
              <a:rPr lang="ru-RU" sz="1100">
                <a:solidFill>
                  <a:schemeClr val="dk1"/>
                </a:solidFill>
              </a:rPr>
              <a:t> Integrate major Azerbaijani job boards and sources.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RU" sz="1100">
                <a:solidFill>
                  <a:schemeClr val="dk1"/>
                </a:solidFill>
              </a:rPr>
              <a:t>Localization:</a:t>
            </a:r>
            <a:r>
              <a:rPr lang="ru-RU" sz="1100">
                <a:solidFill>
                  <a:schemeClr val="dk1"/>
                </a:solidFill>
              </a:rPr>
              <a:t> Ensure the platform is fully functional and optimized for local users.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100">
                <a:solidFill>
                  <a:schemeClr val="dk1"/>
                </a:solidFill>
              </a:rPr>
              <a:t>2. Marketing Expenses (50% - 15,000 AZN):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ru-RU" sz="1100">
                <a:solidFill>
                  <a:schemeClr val="dk1"/>
                </a:solidFill>
              </a:rPr>
              <a:t>Initial Marketing Campaign:</a:t>
            </a:r>
            <a:r>
              <a:rPr lang="ru-RU" sz="1100">
                <a:solidFill>
                  <a:schemeClr val="dk1"/>
                </a:solidFill>
              </a:rPr>
              <a:t> Raise awareness among Azerbaijani recruiters and job seekers.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RU" sz="1100">
                <a:solidFill>
                  <a:schemeClr val="dk1"/>
                </a:solidFill>
              </a:rPr>
              <a:t>Local Presence:</a:t>
            </a:r>
            <a:r>
              <a:rPr lang="ru-RU" sz="1100">
                <a:solidFill>
                  <a:schemeClr val="dk1"/>
                </a:solidFill>
              </a:rPr>
              <a:t> Utilize digital marketing, social media, and partnerships with local influencers.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ru-RU" sz="1100">
                <a:solidFill>
                  <a:schemeClr val="dk1"/>
                </a:solidFill>
              </a:rPr>
              <a:t>User Engagement:</a:t>
            </a:r>
            <a:r>
              <a:rPr lang="ru-RU" sz="1100">
                <a:solidFill>
                  <a:schemeClr val="dk1"/>
                </a:solidFill>
              </a:rPr>
              <a:t> Engage early adopters and collect feedback for platform refinement.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100">
                <a:solidFill>
                  <a:schemeClr val="dk1"/>
                </a:solidFill>
              </a:rPr>
              <a:t>Runway and Milestones:</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100">
                <a:solidFill>
                  <a:schemeClr val="dk1"/>
                </a:solidFill>
              </a:rPr>
              <a:t>Runway:</a:t>
            </a:r>
            <a:br>
              <a:rPr b="1" lang="ru-RU" sz="1100">
                <a:solidFill>
                  <a:schemeClr val="dk1"/>
                </a:solidFill>
              </a:rPr>
            </a:br>
            <a:r>
              <a:rPr b="1" lang="ru-RU" sz="1100">
                <a:solidFill>
                  <a:schemeClr val="dk1"/>
                </a:solidFill>
              </a:rPr>
              <a:t>6 months</a:t>
            </a:r>
            <a:r>
              <a:rPr lang="ru-RU" sz="1100">
                <a:solidFill>
                  <a:schemeClr val="dk1"/>
                </a:solidFill>
              </a:rPr>
              <a:t> of operations with clear milestones.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100">
                <a:solidFill>
                  <a:schemeClr val="dk1"/>
                </a:solidFill>
              </a:rPr>
              <a:t>Months 1-3:</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ru-RU" sz="1100">
                <a:solidFill>
                  <a:schemeClr val="dk1"/>
                </a:solidFill>
              </a:rPr>
              <a:t>Complete product localization and development.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ru-RU" sz="1100">
                <a:solidFill>
                  <a:schemeClr val="dk1"/>
                </a:solidFill>
              </a:rPr>
              <a:t>Launch the first marketing campaign targeting key industries in Azerbaijan.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ru-RU" sz="1100">
                <a:solidFill>
                  <a:schemeClr val="dk1"/>
                </a:solidFill>
              </a:rPr>
              <a:t>Onboard at least 50 job post per month, focusing on early adopters from local businesses.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ru-RU" sz="1100">
                <a:solidFill>
                  <a:schemeClr val="dk1"/>
                </a:solidFill>
              </a:rPr>
              <a:t>Months 4-6:</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ru-RU" sz="1100">
                <a:solidFill>
                  <a:schemeClr val="dk1"/>
                </a:solidFill>
              </a:rPr>
              <a:t>Refine the platform based on user feedback.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ru-RU" sz="1100">
                <a:solidFill>
                  <a:schemeClr val="dk1"/>
                </a:solidFill>
              </a:rPr>
              <a:t>Expand marketing efforts to a broader audience.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ru-RU" sz="1100">
                <a:solidFill>
                  <a:schemeClr val="dk1"/>
                </a:solidFill>
              </a:rPr>
              <a:t>Grow to 500 active users and secure at least one major partnership with a local job board or HR provider.</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2019-02-20T19:21:15Z</dcterms:created>
  <dc:creator>emz.metall@gmail.com</dc:creator>
</cp:coreProperties>
</file>