
<file path=[Content_Types].xml><?xml version="1.0" encoding="utf-8"?>
<Types xmlns="http://schemas.openxmlformats.org/package/2006/content-types">
  <Override PartName="/ppt/slideLayouts/slideLayout4.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Default Extension="rels" ContentType="application/vnd.openxmlformats-package.relationships+xml"/>
  <Override PartName="/ppt/slides/slide5.xml" ContentType="application/vnd.openxmlformats-officedocument.presentationml.slide+xml"/>
  <Override PartName="/ppt/slideLayouts/slideLayout8.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ppt/slides/slide2.xml" ContentType="application/vnd.openxmlformats-officedocument.presentationml.slide+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s/slide4.xml" ContentType="application/vnd.openxmlformats-officedocument.presentationml.slide+xml"/>
  <Override PartName="/ppt/viewProps.xml" ContentType="application/vnd.openxmlformats-officedocument.presentationml.viewProps+xml"/>
  <Override PartName="/ppt/slideLayouts/slideLayout7.xml" ContentType="application/vnd.openxmlformats-officedocument.presentationml.slideLayout+xml"/>
  <Override PartName="/ppt/slides/slide6.xml" ContentType="application/vnd.openxmlformats-officedocument.presentationml.slide+xml"/>
  <Override PartName="/ppt/slideLayouts/slideLayout9.xml" ContentType="application/vnd.openxmlformats-officedocument.presentationml.slideLayout+xml"/>
  <Default Extension="jpeg" ContentType="image/jpeg"/>
  <Override PartName="/ppt/presProps.xml" ContentType="application/vnd.openxmlformats-officedocument.presentationml.presProps+xml"/>
  <Override PartName="/ppt/slideLayouts/slideLayout2.xml" ContentType="application/vnd.openxmlformats-officedocument.presentationml.slideLayout+xml"/>
  <Override PartName="/ppt/presentation.xml" ContentType="application/vnd.openxmlformats-officedocument.presentationml.presentation.main+xml"/>
  <Default Extension="bin" ContentType="application/vnd.openxmlformats-officedocument.presentationml.printerSettings"/>
  <Override PartName="/ppt/slides/slide1.xml" ContentType="application/vnd.openxmlformats-officedocument.presentationml.slide+xml"/>
  <Override PartName="/ppt/slideLayouts/slideLayout10.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sldIdLst>
    <p:sldId id="257" r:id="rId2"/>
    <p:sldId id="258" r:id="rId3"/>
    <p:sldId id="259" r:id="rId4"/>
    <p:sldId id="260" r:id="rId5"/>
    <p:sldId id="261" r:id="rId6"/>
    <p:sldId id="262"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p:present/>
    <p:sldAll/>
    <p:penClr>
      <a:schemeClr val="tx1"/>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ThumbnailView">
  <p:normalViewPr>
    <p:restoredLeft sz="15620"/>
    <p:restoredTop sz="94660"/>
  </p:normalViewPr>
  <p:slideViewPr>
    <p:cSldViewPr snapToGrid="0" snapToObjects="1">
      <p:cViewPr varScale="1">
        <p:scale>
          <a:sx n="77" d="100"/>
          <a:sy n="77" d="100"/>
        </p:scale>
        <p:origin x="-1248" y="-11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55B30D0-0783-B941-9DC2-A0F0181F11AE}" type="datetimeFigureOut">
              <a:rPr lang="en-US" smtClean="0"/>
              <a:t>11/15/15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E00FC5D-DD12-E640-879A-77C89EAF30E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55B30D0-0783-B941-9DC2-A0F0181F11AE}" type="datetimeFigureOut">
              <a:rPr lang="en-US" smtClean="0"/>
              <a:t>11/15/15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00FC5D-DD12-E640-879A-77C89EAF30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955B30D0-0783-B941-9DC2-A0F0181F11AE}" type="datetimeFigureOut">
              <a:rPr lang="en-US" smtClean="0"/>
              <a:t>11/15/15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E00FC5D-DD12-E640-879A-77C89EAF30E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55B30D0-0783-B941-9DC2-A0F0181F11AE}" type="datetimeFigureOut">
              <a:rPr lang="en-US" smtClean="0"/>
              <a:t>11/15/15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E00FC5D-DD12-E640-879A-77C89EAF30E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955B30D0-0783-B941-9DC2-A0F0181F11AE}" type="datetimeFigureOut">
              <a:rPr lang="en-US" smtClean="0"/>
              <a:t>11/15/15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E00FC5D-DD12-E640-879A-77C89EAF30E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955B30D0-0783-B941-9DC2-A0F0181F11AE}" type="datetimeFigureOut">
              <a:rPr lang="en-US" smtClean="0"/>
              <a:t>11/15/15</a:t>
            </a:fld>
            <a:endParaRPr lang="en-US"/>
          </a:p>
        </p:txBody>
      </p:sp>
      <p:sp>
        <p:nvSpPr>
          <p:cNvPr id="10" name="Slide Number Placeholder 9"/>
          <p:cNvSpPr>
            <a:spLocks noGrp="1"/>
          </p:cNvSpPr>
          <p:nvPr>
            <p:ph type="sldNum" sz="quarter" idx="16"/>
          </p:nvPr>
        </p:nvSpPr>
        <p:spPr/>
        <p:txBody>
          <a:bodyPr rtlCol="0"/>
          <a:lstStyle/>
          <a:p>
            <a:fld id="{8E00FC5D-DD12-E640-879A-77C89EAF30E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955B30D0-0783-B941-9DC2-A0F0181F11AE}" type="datetimeFigureOut">
              <a:rPr lang="en-US" smtClean="0"/>
              <a:t>11/15/15</a:t>
            </a:fld>
            <a:endParaRPr lang="en-US"/>
          </a:p>
        </p:txBody>
      </p:sp>
      <p:sp>
        <p:nvSpPr>
          <p:cNvPr id="12" name="Slide Number Placeholder 11"/>
          <p:cNvSpPr>
            <a:spLocks noGrp="1"/>
          </p:cNvSpPr>
          <p:nvPr>
            <p:ph type="sldNum" sz="quarter" idx="16"/>
          </p:nvPr>
        </p:nvSpPr>
        <p:spPr/>
        <p:txBody>
          <a:bodyPr rtlCol="0"/>
          <a:lstStyle/>
          <a:p>
            <a:fld id="{8E00FC5D-DD12-E640-879A-77C89EAF30E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55B30D0-0783-B941-9DC2-A0F0181F11AE}" type="datetimeFigureOut">
              <a:rPr lang="en-US" smtClean="0"/>
              <a:t>11/15/15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E00FC5D-DD12-E640-879A-77C89EAF30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5B30D0-0783-B941-9DC2-A0F0181F11AE}" type="datetimeFigureOut">
              <a:rPr lang="en-US" smtClean="0"/>
              <a:t>11/15/15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E00FC5D-DD12-E640-879A-77C89EAF30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55B30D0-0783-B941-9DC2-A0F0181F11AE}" type="datetimeFigureOut">
              <a:rPr lang="en-US" smtClean="0"/>
              <a:t>11/15/15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E00FC5D-DD12-E640-879A-77C89EAF30E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955B30D0-0783-B941-9DC2-A0F0181F11AE}" type="datetimeFigureOut">
              <a:rPr lang="en-US" smtClean="0"/>
              <a:t>11/15/15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E00FC5D-DD12-E640-879A-77C89EAF30E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55B30D0-0783-B941-9DC2-A0F0181F11AE}" type="datetimeFigureOut">
              <a:rPr lang="en-US" smtClean="0"/>
              <a:t>11/15/15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E00FC5D-DD12-E640-879A-77C89EAF30E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Languages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focus of our</a:t>
            </a:r>
            <a:r>
              <a:rPr lang="en-US" dirty="0" smtClean="0"/>
              <a:t> courses </a:t>
            </a:r>
            <a:r>
              <a:rPr lang="en-US" dirty="0" smtClean="0"/>
              <a:t>will be with software, and how to write code that will create software of all types. </a:t>
            </a:r>
            <a:r>
              <a:rPr lang="en-US" dirty="0" smtClean="0"/>
              <a:t> </a:t>
            </a:r>
          </a:p>
          <a:p>
            <a:r>
              <a:rPr lang="en-US" dirty="0" smtClean="0"/>
              <a:t>S</a:t>
            </a:r>
            <a:r>
              <a:rPr lang="en-US" dirty="0" smtClean="0"/>
              <a:t>oftware is </a:t>
            </a:r>
            <a:r>
              <a:rPr lang="en-US" dirty="0" smtClean="0"/>
              <a:t>a set of instructions for the computer to follow.  We write code to give the computer instructions, and the computer follows our instructions exactly as told. </a:t>
            </a:r>
            <a:r>
              <a:rPr lang="en-US" dirty="0" smtClean="0"/>
              <a:t> </a:t>
            </a:r>
          </a:p>
          <a:p>
            <a:r>
              <a:rPr lang="en-US" dirty="0" smtClean="0"/>
              <a:t>(</a:t>
            </a:r>
            <a:r>
              <a:rPr lang="en-US" dirty="0" smtClean="0"/>
              <a:t>NOTE: Computers are </a:t>
            </a:r>
            <a:r>
              <a:rPr lang="en-US" dirty="0" smtClean="0"/>
              <a:t>dumb, </a:t>
            </a:r>
            <a:r>
              <a:rPr lang="en-US" dirty="0" smtClean="0"/>
              <a:t>and will always do EXACTLY as they are told.  Nothing more nothing less.) </a:t>
            </a:r>
            <a:endParaRPr lang="en-US" dirty="0"/>
          </a:p>
        </p:txBody>
      </p:sp>
    </p:spTree>
  </p:cSld>
  <p:clrMapOvr>
    <a:masterClrMapping/>
  </p:clrMapOvr>
  <p:transition advTm="26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sz="quarter" idx="1"/>
          </p:nvPr>
        </p:nvSpPr>
        <p:spPr/>
        <p:txBody>
          <a:bodyPr/>
          <a:lstStyle/>
          <a:p>
            <a:r>
              <a:rPr lang="en-US" dirty="0" smtClean="0"/>
              <a:t>Giving instructions to a computer </a:t>
            </a:r>
            <a:r>
              <a:rPr lang="en-US" dirty="0" smtClean="0"/>
              <a:t>is no different than</a:t>
            </a:r>
            <a:r>
              <a:rPr lang="en-US" dirty="0" smtClean="0"/>
              <a:t> giving </a:t>
            </a:r>
            <a:r>
              <a:rPr lang="en-US" dirty="0" smtClean="0"/>
              <a:t>instructions to another </a:t>
            </a:r>
            <a:r>
              <a:rPr lang="en-US" dirty="0" smtClean="0"/>
              <a:t>person:</a:t>
            </a:r>
          </a:p>
          <a:p>
            <a:pPr>
              <a:buNone/>
            </a:pPr>
            <a:r>
              <a:rPr lang="en-US" dirty="0" smtClean="0"/>
              <a:t>	</a:t>
            </a:r>
            <a:r>
              <a:rPr lang="en-US" i="1" u="sng" dirty="0" smtClean="0"/>
              <a:t>“</a:t>
            </a:r>
            <a:r>
              <a:rPr lang="en-US" i="1" u="sng" dirty="0" smtClean="0"/>
              <a:t>Go to the kitchen and bring back a glass of water”</a:t>
            </a:r>
          </a:p>
          <a:p>
            <a:endParaRPr lang="en-US" dirty="0" smtClean="0"/>
          </a:p>
          <a:p>
            <a:r>
              <a:rPr lang="en-US" dirty="0" smtClean="0"/>
              <a:t>That is a clear instruction for a human being.  And, if they are a nice friend, they will understand and go bring back the water as instructed.</a:t>
            </a:r>
            <a:endParaRPr lang="en-US" dirty="0"/>
          </a:p>
        </p:txBody>
      </p:sp>
    </p:spTree>
  </p:cSld>
  <p:clrMapOvr>
    <a:masterClrMapping/>
  </p:clrMapOvr>
  <p:transition advTm="45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But if we chose to, we could also give those exact same instructions in many different languages besides English. </a:t>
            </a:r>
            <a:r>
              <a:rPr lang="en-US" dirty="0" smtClean="0"/>
              <a:t> </a:t>
            </a:r>
          </a:p>
          <a:p>
            <a:pPr>
              <a:buNone/>
            </a:pPr>
            <a:r>
              <a:rPr lang="en-US" dirty="0" smtClean="0"/>
              <a:t>	</a:t>
            </a:r>
            <a:r>
              <a:rPr lang="en-US" i="1" u="sng" dirty="0" smtClean="0">
                <a:solidFill>
                  <a:srgbClr val="008000"/>
                </a:solidFill>
              </a:rPr>
              <a:t>“</a:t>
            </a:r>
            <a:r>
              <a:rPr lang="en-US" i="1" u="sng" dirty="0" smtClean="0">
                <a:solidFill>
                  <a:srgbClr val="008000"/>
                </a:solidFill>
              </a:rPr>
              <a:t>Go bring me a glass of water” </a:t>
            </a:r>
            <a:r>
              <a:rPr lang="en-US" dirty="0" smtClean="0">
                <a:solidFill>
                  <a:srgbClr val="008000"/>
                </a:solidFill>
              </a:rPr>
              <a:t>- English</a:t>
            </a:r>
            <a:endParaRPr lang="en-US" dirty="0" smtClean="0">
              <a:solidFill>
                <a:srgbClr val="008000"/>
              </a:solidFill>
            </a:endParaRPr>
          </a:p>
          <a:p>
            <a:pPr>
              <a:buNone/>
            </a:pPr>
            <a:r>
              <a:rPr lang="en-US" dirty="0" smtClean="0">
                <a:solidFill>
                  <a:srgbClr val="008000"/>
                </a:solidFill>
              </a:rPr>
              <a:t>	</a:t>
            </a:r>
            <a:r>
              <a:rPr lang="en-US" i="1" u="sng" dirty="0" smtClean="0">
                <a:solidFill>
                  <a:srgbClr val="008000"/>
                </a:solidFill>
              </a:rPr>
              <a:t>“</a:t>
            </a:r>
            <a:r>
              <a:rPr lang="en-US" i="1" u="sng" dirty="0" smtClean="0">
                <a:solidFill>
                  <a:srgbClr val="008000"/>
                </a:solidFill>
              </a:rPr>
              <a:t>Lọ mu mi a </a:t>
            </a:r>
            <a:r>
              <a:rPr lang="en-US" i="1" u="sng" dirty="0" err="1" smtClean="0">
                <a:solidFill>
                  <a:srgbClr val="008000"/>
                </a:solidFill>
              </a:rPr>
              <a:t>gilasi</a:t>
            </a:r>
            <a:r>
              <a:rPr lang="en-US" i="1" u="sng" dirty="0" smtClean="0">
                <a:solidFill>
                  <a:srgbClr val="008000"/>
                </a:solidFill>
              </a:rPr>
              <a:t> </a:t>
            </a:r>
            <a:r>
              <a:rPr lang="en-US" i="1" u="sng" dirty="0" err="1" smtClean="0">
                <a:solidFill>
                  <a:srgbClr val="008000"/>
                </a:solidFill>
              </a:rPr>
              <a:t>ti</a:t>
            </a:r>
            <a:r>
              <a:rPr lang="en-US" i="1" u="sng" dirty="0" smtClean="0">
                <a:solidFill>
                  <a:srgbClr val="008000"/>
                </a:solidFill>
              </a:rPr>
              <a:t> </a:t>
            </a:r>
            <a:r>
              <a:rPr lang="en-US" i="1" u="sng" dirty="0" err="1" smtClean="0">
                <a:solidFill>
                  <a:srgbClr val="008000"/>
                </a:solidFill>
              </a:rPr>
              <a:t>omi</a:t>
            </a:r>
            <a:r>
              <a:rPr lang="en-US" i="1" u="sng" dirty="0" smtClean="0">
                <a:solidFill>
                  <a:srgbClr val="008000"/>
                </a:solidFill>
              </a:rPr>
              <a:t>.” </a:t>
            </a:r>
            <a:r>
              <a:rPr lang="en-US" dirty="0" smtClean="0">
                <a:solidFill>
                  <a:srgbClr val="008000"/>
                </a:solidFill>
              </a:rPr>
              <a:t>- </a:t>
            </a:r>
            <a:r>
              <a:rPr lang="en-US" dirty="0" err="1" smtClean="0">
                <a:solidFill>
                  <a:srgbClr val="008000"/>
                </a:solidFill>
              </a:rPr>
              <a:t>Yuroba</a:t>
            </a:r>
            <a:endParaRPr lang="en-US" dirty="0" smtClean="0">
              <a:solidFill>
                <a:srgbClr val="008000"/>
              </a:solidFill>
            </a:endParaRPr>
          </a:p>
          <a:p>
            <a:pPr>
              <a:buNone/>
            </a:pPr>
            <a:r>
              <a:rPr lang="en-US" dirty="0" smtClean="0">
                <a:solidFill>
                  <a:srgbClr val="008000"/>
                </a:solidFill>
              </a:rPr>
              <a:t>	</a:t>
            </a:r>
            <a:r>
              <a:rPr lang="en-US" i="1" u="sng" dirty="0" smtClean="0">
                <a:solidFill>
                  <a:srgbClr val="008000"/>
                </a:solidFill>
              </a:rPr>
              <a:t>“</a:t>
            </a:r>
            <a:r>
              <a:rPr lang="en-US" i="1" u="sng" dirty="0" err="1" smtClean="0">
                <a:solidFill>
                  <a:srgbClr val="008000"/>
                </a:solidFill>
              </a:rPr>
              <a:t>Ir</a:t>
            </a:r>
            <a:r>
              <a:rPr lang="en-US" i="1" u="sng" dirty="0" smtClean="0">
                <a:solidFill>
                  <a:srgbClr val="008000"/>
                </a:solidFill>
              </a:rPr>
              <a:t> </a:t>
            </a:r>
            <a:r>
              <a:rPr lang="en-US" i="1" u="sng" dirty="0" err="1" smtClean="0">
                <a:solidFill>
                  <a:srgbClr val="008000"/>
                </a:solidFill>
              </a:rPr>
              <a:t>traerme</a:t>
            </a:r>
            <a:r>
              <a:rPr lang="en-US" i="1" u="sng" dirty="0" smtClean="0">
                <a:solidFill>
                  <a:srgbClr val="008000"/>
                </a:solidFill>
              </a:rPr>
              <a:t> un </a:t>
            </a:r>
            <a:r>
              <a:rPr lang="en-US" i="1" u="sng" dirty="0" err="1" smtClean="0">
                <a:solidFill>
                  <a:srgbClr val="008000"/>
                </a:solidFill>
              </a:rPr>
              <a:t>vaso</a:t>
            </a:r>
            <a:r>
              <a:rPr lang="en-US" i="1" u="sng" dirty="0" smtClean="0">
                <a:solidFill>
                  <a:srgbClr val="008000"/>
                </a:solidFill>
              </a:rPr>
              <a:t> de </a:t>
            </a:r>
            <a:r>
              <a:rPr lang="en-US" i="1" u="sng" dirty="0" err="1" smtClean="0">
                <a:solidFill>
                  <a:srgbClr val="008000"/>
                </a:solidFill>
              </a:rPr>
              <a:t>agua</a:t>
            </a:r>
            <a:r>
              <a:rPr lang="en-US" i="1" u="sng" dirty="0" smtClean="0">
                <a:solidFill>
                  <a:srgbClr val="008000"/>
                </a:solidFill>
              </a:rPr>
              <a:t>.” </a:t>
            </a:r>
            <a:r>
              <a:rPr lang="en-US" dirty="0" smtClean="0">
                <a:solidFill>
                  <a:srgbClr val="008000"/>
                </a:solidFill>
              </a:rPr>
              <a:t>- Spanish</a:t>
            </a:r>
            <a:endParaRPr lang="en-US" dirty="0" smtClean="0">
              <a:solidFill>
                <a:srgbClr val="008000"/>
              </a:solidFill>
            </a:endParaRPr>
          </a:p>
          <a:p>
            <a:pPr>
              <a:buNone/>
            </a:pPr>
            <a:r>
              <a:rPr lang="en-US" dirty="0" smtClean="0">
                <a:solidFill>
                  <a:srgbClr val="008000"/>
                </a:solidFill>
              </a:rPr>
              <a:t>	</a:t>
            </a:r>
            <a:r>
              <a:rPr lang="en-US" i="1" u="sng" dirty="0" smtClean="0">
                <a:solidFill>
                  <a:srgbClr val="008000"/>
                </a:solidFill>
              </a:rPr>
              <a:t>“</a:t>
            </a:r>
            <a:r>
              <a:rPr lang="en-US" i="1" u="sng" dirty="0" err="1" smtClean="0">
                <a:solidFill>
                  <a:srgbClr val="008000"/>
                </a:solidFill>
              </a:rPr>
              <a:t>Aller</a:t>
            </a:r>
            <a:r>
              <a:rPr lang="en-US" i="1" u="sng" dirty="0" smtClean="0">
                <a:solidFill>
                  <a:srgbClr val="008000"/>
                </a:solidFill>
              </a:rPr>
              <a:t> </a:t>
            </a:r>
            <a:r>
              <a:rPr lang="en-US" i="1" u="sng" dirty="0" err="1" smtClean="0">
                <a:solidFill>
                  <a:srgbClr val="008000"/>
                </a:solidFill>
              </a:rPr>
              <a:t>apportez-moi</a:t>
            </a:r>
            <a:r>
              <a:rPr lang="en-US" i="1" u="sng" dirty="0" smtClean="0">
                <a:solidFill>
                  <a:srgbClr val="008000"/>
                </a:solidFill>
              </a:rPr>
              <a:t> un </a:t>
            </a:r>
            <a:r>
              <a:rPr lang="en-US" i="1" u="sng" dirty="0" err="1" smtClean="0">
                <a:solidFill>
                  <a:srgbClr val="008000"/>
                </a:solidFill>
              </a:rPr>
              <a:t>verre</a:t>
            </a:r>
            <a:r>
              <a:rPr lang="en-US" i="1" u="sng" dirty="0" smtClean="0">
                <a:solidFill>
                  <a:srgbClr val="008000"/>
                </a:solidFill>
              </a:rPr>
              <a:t> </a:t>
            </a:r>
            <a:r>
              <a:rPr lang="en-US" i="1" u="sng" dirty="0" err="1" smtClean="0">
                <a:solidFill>
                  <a:srgbClr val="008000"/>
                </a:solidFill>
              </a:rPr>
              <a:t>d'eau</a:t>
            </a:r>
            <a:r>
              <a:rPr lang="en-US" i="1" u="sng" dirty="0" smtClean="0">
                <a:solidFill>
                  <a:srgbClr val="008000"/>
                </a:solidFill>
              </a:rPr>
              <a:t>.”</a:t>
            </a:r>
            <a:r>
              <a:rPr lang="en-US" i="1" u="sng" dirty="0" smtClean="0">
                <a:solidFill>
                  <a:srgbClr val="008000"/>
                </a:solidFill>
              </a:rPr>
              <a:t> </a:t>
            </a:r>
            <a:r>
              <a:rPr lang="en-US" dirty="0" smtClean="0">
                <a:solidFill>
                  <a:srgbClr val="008000"/>
                </a:solidFill>
              </a:rPr>
              <a:t>– French</a:t>
            </a:r>
          </a:p>
          <a:p>
            <a:r>
              <a:rPr lang="en-US" dirty="0" smtClean="0"/>
              <a:t>All of these instructions are saying the same thing, but using different languages. </a:t>
            </a:r>
          </a:p>
          <a:p>
            <a:endParaRPr lang="en-US" dirty="0"/>
          </a:p>
        </p:txBody>
      </p:sp>
    </p:spTree>
  </p:cSld>
  <p:clrMapOvr>
    <a:masterClrMapping/>
  </p:clrMapOvr>
  <p:transition advTm="6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Languages</a:t>
            </a:r>
            <a:endParaRPr lang="en-US" dirty="0"/>
          </a:p>
        </p:txBody>
      </p:sp>
      <p:sp>
        <p:nvSpPr>
          <p:cNvPr id="3" name="Content Placeholder 2"/>
          <p:cNvSpPr>
            <a:spLocks noGrp="1"/>
          </p:cNvSpPr>
          <p:nvPr>
            <p:ph sz="quarter" idx="1"/>
          </p:nvPr>
        </p:nvSpPr>
        <p:spPr/>
        <p:txBody>
          <a:bodyPr/>
          <a:lstStyle/>
          <a:p>
            <a:r>
              <a:rPr lang="en-US" dirty="0" smtClean="0"/>
              <a:t>Computer programming languages are the same way.  We use programming languages to tell computers to follow all kinds of instructions like showing web pages, responding to buttons pressed on the keyboard, or uploading photos from our </a:t>
            </a:r>
            <a:r>
              <a:rPr lang="en-US" dirty="0" smtClean="0"/>
              <a:t>phones.</a:t>
            </a:r>
          </a:p>
          <a:p>
            <a:r>
              <a:rPr lang="en-US" dirty="0" smtClean="0"/>
              <a:t>We </a:t>
            </a:r>
            <a:r>
              <a:rPr lang="en-US" dirty="0" smtClean="0"/>
              <a:t>can use any one of many different computer programming languages to get this accomplished.</a:t>
            </a:r>
            <a:endParaRPr lang="en-US" dirty="0"/>
          </a:p>
        </p:txBody>
      </p:sp>
    </p:spTree>
  </p:cSld>
  <p:clrMapOvr>
    <a:masterClrMapping/>
  </p:clrMapOvr>
  <p:transition advTm="111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Languages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Some</a:t>
            </a:r>
            <a:r>
              <a:rPr lang="en-US" dirty="0" smtClean="0"/>
              <a:t> examples of computer </a:t>
            </a:r>
            <a:r>
              <a:rPr lang="en-US" dirty="0" smtClean="0"/>
              <a:t>languages include:</a:t>
            </a:r>
            <a:r>
              <a:rPr lang="en-US" dirty="0" smtClean="0"/>
              <a:t> </a:t>
            </a:r>
          </a:p>
          <a:p>
            <a:r>
              <a:rPr lang="en-US" dirty="0" smtClean="0"/>
              <a:t>Java , PHP , C++</a:t>
            </a:r>
          </a:p>
          <a:p>
            <a:r>
              <a:rPr lang="en-US" dirty="0" smtClean="0"/>
              <a:t>C#</a:t>
            </a:r>
            <a:r>
              <a:rPr lang="en-US" dirty="0" smtClean="0"/>
              <a:t> , Perl , Ruby </a:t>
            </a:r>
          </a:p>
          <a:p>
            <a:r>
              <a:rPr lang="en-US" dirty="0" smtClean="0"/>
              <a:t>.NET , Python , </a:t>
            </a:r>
            <a:r>
              <a:rPr lang="en-US" dirty="0" err="1" smtClean="0"/>
              <a:t>Javascript</a:t>
            </a:r>
            <a:endParaRPr lang="en-US" dirty="0" smtClean="0"/>
          </a:p>
          <a:p>
            <a:r>
              <a:rPr lang="en-US" dirty="0" smtClean="0"/>
              <a:t>HTML , and more</a:t>
            </a:r>
          </a:p>
          <a:p>
            <a:endParaRPr lang="en-US" dirty="0" smtClean="0"/>
          </a:p>
          <a:p>
            <a:endParaRPr lang="en-US" dirty="0" smtClean="0"/>
          </a:p>
          <a:p>
            <a:pPr>
              <a:buNone/>
            </a:pPr>
            <a:endParaRPr lang="en-US" dirty="0"/>
          </a:p>
        </p:txBody>
      </p:sp>
    </p:spTree>
  </p:cSld>
  <p:clrMapOvr>
    <a:masterClrMapping/>
  </p:clrMapOvr>
  <p:transition advTm="29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 to Computer</a:t>
            </a:r>
            <a:endParaRPr lang="en-US" dirty="0"/>
          </a:p>
        </p:txBody>
      </p:sp>
      <p:sp>
        <p:nvSpPr>
          <p:cNvPr id="3" name="Content Placeholder 2"/>
          <p:cNvSpPr>
            <a:spLocks noGrp="1"/>
          </p:cNvSpPr>
          <p:nvPr>
            <p:ph sz="quarter" idx="1"/>
          </p:nvPr>
        </p:nvSpPr>
        <p:spPr/>
        <p:txBody>
          <a:bodyPr/>
          <a:lstStyle/>
          <a:p>
            <a:r>
              <a:rPr lang="en-US" dirty="0" smtClean="0"/>
              <a:t>For example, to print the words “Hello World” to the computer screen you could use instructions like these from several languages:</a:t>
            </a:r>
            <a:endParaRPr lang="en-US" dirty="0" smtClean="0"/>
          </a:p>
          <a:p>
            <a:pPr>
              <a:buNone/>
            </a:pPr>
            <a:r>
              <a:rPr lang="en-US" dirty="0" smtClean="0"/>
              <a:t>		Java - </a:t>
            </a:r>
            <a:r>
              <a:rPr lang="en-US" i="1" u="sng" dirty="0" err="1" smtClean="0">
                <a:solidFill>
                  <a:srgbClr val="008000"/>
                </a:solidFill>
              </a:rPr>
              <a:t>System.out.println</a:t>
            </a:r>
            <a:r>
              <a:rPr lang="en-US" i="1" u="sng" dirty="0" err="1" smtClean="0">
                <a:solidFill>
                  <a:srgbClr val="008000"/>
                </a:solidFill>
              </a:rPr>
              <a:t>(“Hello</a:t>
            </a:r>
            <a:r>
              <a:rPr lang="en-US" i="1" u="sng" dirty="0" smtClean="0">
                <a:solidFill>
                  <a:srgbClr val="008000"/>
                </a:solidFill>
              </a:rPr>
              <a:t> World”)</a:t>
            </a:r>
            <a:r>
              <a:rPr lang="en-US" i="1" u="sng" dirty="0" smtClean="0">
                <a:solidFill>
                  <a:srgbClr val="008000"/>
                </a:solidFill>
              </a:rPr>
              <a:t>;</a:t>
            </a:r>
            <a:endParaRPr lang="en-US" dirty="0" smtClean="0">
              <a:solidFill>
                <a:srgbClr val="008000"/>
              </a:solidFill>
            </a:endParaRPr>
          </a:p>
          <a:p>
            <a:pPr>
              <a:buNone/>
            </a:pPr>
            <a:r>
              <a:rPr lang="en-US" dirty="0" smtClean="0">
                <a:solidFill>
                  <a:srgbClr val="008000"/>
                </a:solidFill>
              </a:rPr>
              <a:t>		</a:t>
            </a:r>
            <a:r>
              <a:rPr lang="en-US" dirty="0" smtClean="0"/>
              <a:t>PHP - </a:t>
            </a:r>
            <a:r>
              <a:rPr lang="en-US" i="1" u="sng" dirty="0" err="1" smtClean="0">
                <a:solidFill>
                  <a:srgbClr val="008000"/>
                </a:solidFill>
              </a:rPr>
              <a:t>print</a:t>
            </a:r>
            <a:r>
              <a:rPr lang="en-US" i="1" u="sng" dirty="0" err="1" smtClean="0">
                <a:solidFill>
                  <a:srgbClr val="008000"/>
                </a:solidFill>
              </a:rPr>
              <a:t>(“Hello</a:t>
            </a:r>
            <a:r>
              <a:rPr lang="en-US" i="1" u="sng" dirty="0" smtClean="0">
                <a:solidFill>
                  <a:srgbClr val="008000"/>
                </a:solidFill>
              </a:rPr>
              <a:t> World”</a:t>
            </a:r>
            <a:r>
              <a:rPr lang="en-US" i="1" u="sng" dirty="0" smtClean="0">
                <a:solidFill>
                  <a:srgbClr val="008000"/>
                </a:solidFill>
              </a:rPr>
              <a:t>)</a:t>
            </a:r>
            <a:endParaRPr lang="en-US" dirty="0" smtClean="0">
              <a:solidFill>
                <a:srgbClr val="008000"/>
              </a:solidFill>
            </a:endParaRPr>
          </a:p>
          <a:p>
            <a:pPr>
              <a:buNone/>
            </a:pPr>
            <a:r>
              <a:rPr lang="en-US" dirty="0" smtClean="0">
                <a:solidFill>
                  <a:srgbClr val="008000"/>
                </a:solidFill>
              </a:rPr>
              <a:t>		</a:t>
            </a:r>
            <a:r>
              <a:rPr lang="en-US" dirty="0" err="1" smtClean="0">
                <a:solidFill>
                  <a:srgbClr val="000000"/>
                </a:solidFill>
              </a:rPr>
              <a:t>Javascript</a:t>
            </a:r>
            <a:r>
              <a:rPr lang="en-US" dirty="0" smtClean="0">
                <a:solidFill>
                  <a:srgbClr val="000000"/>
                </a:solidFill>
              </a:rPr>
              <a:t> - </a:t>
            </a:r>
            <a:r>
              <a:rPr lang="en-US" i="1" u="sng" dirty="0" err="1" smtClean="0">
                <a:solidFill>
                  <a:srgbClr val="008000"/>
                </a:solidFill>
              </a:rPr>
              <a:t>console.log</a:t>
            </a:r>
            <a:r>
              <a:rPr lang="en-US" i="1" u="sng" dirty="0" err="1" smtClean="0">
                <a:solidFill>
                  <a:srgbClr val="008000"/>
                </a:solidFill>
              </a:rPr>
              <a:t>(‘Hello</a:t>
            </a:r>
            <a:r>
              <a:rPr lang="en-US" i="1" u="sng" dirty="0" smtClean="0">
                <a:solidFill>
                  <a:srgbClr val="008000"/>
                </a:solidFill>
              </a:rPr>
              <a:t> World’)</a:t>
            </a:r>
            <a:r>
              <a:rPr lang="en-US" i="1" u="sng" dirty="0" smtClean="0">
                <a:solidFill>
                  <a:srgbClr val="008000"/>
                </a:solidFill>
              </a:rPr>
              <a:t>;</a:t>
            </a:r>
            <a:endParaRPr lang="en-US" dirty="0" smtClean="0">
              <a:solidFill>
                <a:srgbClr val="008000"/>
              </a:solidFill>
            </a:endParaRPr>
          </a:p>
          <a:p>
            <a:pPr>
              <a:buNone/>
            </a:pPr>
            <a:r>
              <a:rPr lang="en-US" dirty="0" smtClean="0">
                <a:solidFill>
                  <a:srgbClr val="008000"/>
                </a:solidFill>
              </a:rPr>
              <a:t>		</a:t>
            </a:r>
            <a:r>
              <a:rPr lang="en-US" dirty="0" smtClean="0">
                <a:solidFill>
                  <a:srgbClr val="000000"/>
                </a:solidFill>
              </a:rPr>
              <a:t>HTML - </a:t>
            </a:r>
            <a:r>
              <a:rPr lang="en-US" i="1" u="sng" dirty="0" smtClean="0">
                <a:solidFill>
                  <a:srgbClr val="008000"/>
                </a:solidFill>
              </a:rPr>
              <a:t>&lt;</a:t>
            </a:r>
            <a:r>
              <a:rPr lang="en-US" i="1" u="sng" dirty="0" smtClean="0">
                <a:solidFill>
                  <a:srgbClr val="008000"/>
                </a:solidFill>
              </a:rPr>
              <a:t>div&gt;Hello World&lt;/div</a:t>
            </a:r>
            <a:r>
              <a:rPr lang="en-US" i="1" u="sng" dirty="0" smtClean="0">
                <a:solidFill>
                  <a:srgbClr val="008000"/>
                </a:solidFill>
              </a:rPr>
              <a:t>&gt;</a:t>
            </a:r>
            <a:r>
              <a:rPr lang="en-US" dirty="0" smtClean="0">
                <a:solidFill>
                  <a:srgbClr val="008000"/>
                </a:solidFill>
              </a:rPr>
              <a:t> </a:t>
            </a:r>
            <a:endParaRPr lang="en-US" dirty="0">
              <a:solidFill>
                <a:srgbClr val="008000"/>
              </a:solidFill>
            </a:endParaRPr>
          </a:p>
        </p:txBody>
      </p:sp>
    </p:spTree>
  </p:cSld>
  <p:clrMapOvr>
    <a:masterClrMapping/>
  </p:clrMapOvr>
  <p:transition advTm="381"/>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Languages</a:t>
            </a:r>
            <a:endParaRPr lang="en-US" dirty="0"/>
          </a:p>
        </p:txBody>
      </p:sp>
      <p:sp>
        <p:nvSpPr>
          <p:cNvPr id="3" name="Content Placeholder 2"/>
          <p:cNvSpPr>
            <a:spLocks noGrp="1"/>
          </p:cNvSpPr>
          <p:nvPr>
            <p:ph sz="quarter" idx="1"/>
          </p:nvPr>
        </p:nvSpPr>
        <p:spPr/>
        <p:txBody>
          <a:bodyPr/>
          <a:lstStyle/>
          <a:p>
            <a:r>
              <a:rPr lang="en-US" dirty="0" smtClean="0"/>
              <a:t>As a future computer software developer, you will find yourself becoming familiar with one or many of these languages. </a:t>
            </a:r>
            <a:r>
              <a:rPr lang="en-US" dirty="0" smtClean="0"/>
              <a:t> </a:t>
            </a:r>
          </a:p>
          <a:p>
            <a:r>
              <a:rPr lang="en-US" dirty="0" smtClean="0"/>
              <a:t>You </a:t>
            </a:r>
            <a:r>
              <a:rPr lang="en-US" dirty="0" smtClean="0"/>
              <a:t>will also spend time translating between different types of languages. </a:t>
            </a:r>
            <a:r>
              <a:rPr lang="en-US" dirty="0" smtClean="0"/>
              <a:t> </a:t>
            </a:r>
          </a:p>
          <a:p>
            <a:r>
              <a:rPr lang="en-US" dirty="0" smtClean="0"/>
              <a:t>In </a:t>
            </a:r>
            <a:r>
              <a:rPr lang="en-US" dirty="0" smtClean="0"/>
              <a:t>this</a:t>
            </a:r>
            <a:r>
              <a:rPr lang="en-US" dirty="0" smtClean="0"/>
              <a:t> course, </a:t>
            </a:r>
            <a:r>
              <a:rPr lang="en-US" dirty="0" smtClean="0"/>
              <a:t>we will be primarily using the</a:t>
            </a:r>
            <a:r>
              <a:rPr lang="en-US" dirty="0" smtClean="0"/>
              <a:t> HTML </a:t>
            </a:r>
            <a:r>
              <a:rPr lang="en-US" dirty="0" smtClean="0"/>
              <a:t>programming </a:t>
            </a:r>
            <a:r>
              <a:rPr lang="en-US" dirty="0" smtClean="0"/>
              <a:t>language.</a:t>
            </a:r>
            <a:endParaRPr lang="en-US" dirty="0"/>
          </a:p>
        </p:txBody>
      </p:sp>
    </p:spTree>
  </p:cSld>
  <p:clrMapOvr>
    <a:masterClrMapping/>
  </p:clrMapOvr>
  <p:transition advTm="358"/>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76</TotalTime>
  <Words>443</Words>
  <Application>Microsoft Macintosh PowerPoint</Application>
  <PresentationFormat>On-screen Show (4:3)</PresentationFormat>
  <Paragraphs>36</Paragraphs>
  <Slides>7</Slides>
  <Notes>0</Notes>
  <HiddenSlides>0</HiddenSlides>
  <MMClips>0</MMClips>
  <ScaleCrop>false</ScaleCrop>
  <HeadingPairs>
    <vt:vector size="4" baseType="variant">
      <vt:variant>
        <vt:lpstr>Design Template</vt:lpstr>
      </vt:variant>
      <vt:variant>
        <vt:i4>1</vt:i4>
      </vt:variant>
      <vt:variant>
        <vt:lpstr>Slide Titles</vt:lpstr>
      </vt:variant>
      <vt:variant>
        <vt:i4>7</vt:i4>
      </vt:variant>
    </vt:vector>
  </HeadingPairs>
  <TitlesOfParts>
    <vt:vector size="8" baseType="lpstr">
      <vt:lpstr>Median</vt:lpstr>
      <vt:lpstr>Computer Languages</vt:lpstr>
      <vt:lpstr>Instructions</vt:lpstr>
      <vt:lpstr>Instructions</vt:lpstr>
      <vt:lpstr>Computer Languages</vt:lpstr>
      <vt:lpstr>Computer Languages</vt:lpstr>
      <vt:lpstr>Instructions to Computer</vt:lpstr>
      <vt:lpstr>Computer Languages</vt:lpstr>
    </vt:vector>
  </TitlesOfParts>
  <Company>Ronnie King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Languages</dc:title>
  <dc:creator>Ronnie King</dc:creator>
  <cp:lastModifiedBy>Ronnie King</cp:lastModifiedBy>
  <cp:revision>2</cp:revision>
  <dcterms:created xsi:type="dcterms:W3CDTF">2015-11-15T12:50:13Z</dcterms:created>
  <dcterms:modified xsi:type="dcterms:W3CDTF">2015-11-15T14:06:49Z</dcterms:modified>
</cp:coreProperties>
</file>