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Montserrat SemiBold"/>
      <p:regular r:id="rId23"/>
      <p:bold r:id="rId24"/>
      <p:italic r:id="rId25"/>
      <p:boldItalic r:id="rId26"/>
    </p:embeddedFont>
    <p:embeddedFont>
      <p:font typeface="Montserrat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SemiBold-bold.fntdata"/><Relationship Id="rId23" Type="http://schemas.openxmlformats.org/officeDocument/2006/relationships/font" Target="fonts/Montserrat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SemiBold-boldItalic.fntdata"/><Relationship Id="rId25" Type="http://schemas.openxmlformats.org/officeDocument/2006/relationships/font" Target="fonts/MontserratSemiBold-italic.fntdata"/><Relationship Id="rId28" Type="http://schemas.openxmlformats.org/officeDocument/2006/relationships/font" Target="fonts/MontserratExtraBold-boldItalic.fntdata"/><Relationship Id="rId27" Type="http://schemas.openxmlformats.org/officeDocument/2006/relationships/font" Target="fonts/Montserrat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520b384b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520b384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2923661"/>
            <a:ext cx="9144000" cy="1010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  <a:defRPr b="0" i="0" sz="4400" u="none" cap="none" strike="noStrik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mc:AlternateContent>
    <mc:Choice Requires="p14">
      <p:transition spd="slow" p14:dur="25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jp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jp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jp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ctrTitle"/>
          </p:nvPr>
        </p:nvSpPr>
        <p:spPr>
          <a:xfrm>
            <a:off x="1524000" y="2923661"/>
            <a:ext cx="9144000" cy="1010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</a:pPr>
            <a:r>
              <a:rPr lang="ru-RU" sz="6000"/>
              <a:t>Русская история в стихах и песнях</a:t>
            </a:r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1828800" y="54864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Тимур Мальцев 7А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0" y="0"/>
            <a:ext cx="75578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Петр Первый и реформаторский дух</a:t>
            </a:r>
            <a:endParaRPr/>
          </a:p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400000" y="2100000"/>
            <a:ext cx="70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Сказания о Петре Первом вдохновляют поэтов говорить о реформаторском духе и стремлении к европейским стандартам.</a:t>
            </a:r>
            <a:endParaRPr/>
          </a:p>
        </p:txBody>
      </p:sp>
      <p:pic>
        <p:nvPicPr>
          <p:cNvPr descr="saved_image.jpg" id="122" name="Google Shape;12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0" y="0"/>
            <a:ext cx="41148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2224" y="1740650"/>
            <a:ext cx="776450" cy="103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**Балаганные песни о любви и жизни**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ved_image.jpg"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out.png" id="131" name="Google Shape;13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0" y="457200"/>
            <a:ext cx="10972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Балаганные песни о любви и жизни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657600" y="3200400"/>
            <a:ext cx="85039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Песни на балаганах и ярмарках рассказывают о любви, дружбе и побрякушка жизни народа.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91400" y="900026"/>
            <a:ext cx="1162875" cy="154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0" y="0"/>
            <a:ext cx="75578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Гражданская война и моральные конфликты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00000" y="2100000"/>
            <a:ext cx="70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Стихи о Гражданской войне часто являются выражением внутреннего конфликта, отражая сложные моральные вопросы.</a:t>
            </a:r>
            <a:endParaRPr/>
          </a:p>
        </p:txBody>
      </p:sp>
      <p:pic>
        <p:nvPicPr>
          <p:cNvPr descr="saved_image.jpg" id="141" name="Google Shape;1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0" y="0"/>
            <a:ext cx="41148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" y="5255600"/>
            <a:ext cx="1205551" cy="160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0" y="0"/>
            <a:ext cx="122000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Древнерусские былины о герои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зме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00000" y="2100000"/>
            <a:ext cx="65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Древнерусские былины, такие как "Илья Муромец", показывают героизм и патриотизм, передавая культурные ценности.</a:t>
            </a:r>
            <a:endParaRPr/>
          </a:p>
        </p:txBody>
      </p:sp>
      <p:pic>
        <p:nvPicPr>
          <p:cNvPr descr="saved_image.jpg"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201168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851163" y="5531537"/>
            <a:ext cx="1083450" cy="22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**Ахматова: чувства и трагедия утраты**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ved_image.jpg"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out.png" id="158" name="Google Shape;15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0" y="457200"/>
            <a:ext cx="10972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Ахматова: чувства и трагедия утраты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657600" y="3200400"/>
            <a:ext cx="85039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Лирика Ахматовой запоминается своей глубиной и преданностью чувствам, олицетворяя трагедию утери и ухода.</a:t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2863050" y="3590400"/>
            <a:ext cx="848600" cy="12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0" y="0"/>
            <a:ext cx="122000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Казаки и символ свободы в 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песнях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5557800" y="2100000"/>
            <a:ext cx="65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Песни о кочевой жизни казаков становятся символом свободы и независимости, восхваляя их дух.</a:t>
            </a:r>
            <a:endParaRPr/>
          </a:p>
        </p:txBody>
      </p:sp>
      <p:pic>
        <p:nvPicPr>
          <p:cNvPr descr="saved_image.jpg"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1168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882497" y="4617025"/>
            <a:ext cx="1210101" cy="160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0"/>
            <a:ext cx="75578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При</a:t>
            </a: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рода России в поэзии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400000" y="2100000"/>
            <a:ext cx="70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>
                <a:solidFill>
                  <a:srgbClr val="000000"/>
                </a:solidFill>
              </a:rPr>
              <a:t>Поэзи</a:t>
            </a:r>
            <a:r>
              <a:rPr lang="ru-RU"/>
              <a:t>я о природе России </a:t>
            </a:r>
            <a:r>
              <a:rPr lang="ru-RU">
                <a:solidFill>
                  <a:srgbClr val="000000"/>
                </a:solidFill>
              </a:rPr>
              <a:t>воссоз</a:t>
            </a:r>
            <a:r>
              <a:rPr lang="ru-RU"/>
              <a:t>дает образы бескрайних </a:t>
            </a:r>
            <a:r>
              <a:rPr lang="ru-RU">
                <a:solidFill>
                  <a:srgbClr val="000000"/>
                </a:solidFill>
              </a:rPr>
              <a:t>полей </a:t>
            </a:r>
            <a:r>
              <a:rPr lang="ru-RU"/>
              <a:t>и величественных рек, </a:t>
            </a:r>
            <a:r>
              <a:rPr lang="ru-RU">
                <a:solidFill>
                  <a:srgbClr val="000000"/>
                </a:solidFill>
              </a:rPr>
              <a:t>напол</a:t>
            </a:r>
            <a:r>
              <a:rPr lang="ru-RU"/>
              <a:t>няя сердца любовью к </a:t>
            </a:r>
            <a:r>
              <a:rPr lang="ru-RU">
                <a:solidFill>
                  <a:srgbClr val="000000"/>
                </a:solidFill>
              </a:rPr>
              <a:t>родин</a:t>
            </a:r>
            <a:r>
              <a:rPr lang="ru-RU"/>
              <a:t>е.</a:t>
            </a:r>
            <a:endParaRPr/>
          </a:p>
        </p:txBody>
      </p:sp>
      <p:pic>
        <p:nvPicPr>
          <p:cNvPr descr="saved_image.jpg" id="176" name="Google Shape;1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6720" y="0"/>
            <a:ext cx="41148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0583594" y="1741754"/>
            <a:ext cx="1079651" cy="14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**Русская народная музыка и память**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ved_image.jpg"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out.png" id="185" name="Google Shape;18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0" y="457200"/>
            <a:ext cx="10972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Русская народная музыка и память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3657600" y="3200400"/>
            <a:ext cx="85039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Разнообразие русской народной музыки рассказывает о ярких событиях и буднях народа, сохраняя историческую память в ушах будущих поколений.</a:t>
            </a:r>
            <a:endParaRPr/>
          </a:p>
        </p:txBody>
      </p:sp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5541413" y="5237039"/>
            <a:ext cx="1391874" cy="18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16872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/>
              <a:t>Спасибо за внимание!</a:t>
            </a:r>
            <a:endParaRPr sz="6000"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608213"/>
            <a:ext cx="529590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ved_image.jpg" id="47" name="Google Shape;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72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ved_image.jpg" id="48" name="Google Shape;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400" y="25146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ved_image.jpg" id="49" name="Google Shape;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400" y="457200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/>
        </p:nvSpPr>
        <p:spPr>
          <a:xfrm>
            <a:off x="2926080" y="457200"/>
            <a:ext cx="8229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 Русская поэзия отражает исторические события и чувства народа.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2926075" y="2890350"/>
            <a:ext cx="8229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 Лирика передает ностальгию, мужество и внутренние конфли</a:t>
            </a:r>
            <a:r>
              <a:rPr b="0" i="0" lang="ru-RU" sz="3200" u="none" cap="none" strike="noStrike">
                <a:latin typeface="Montserrat SemiBold"/>
                <a:ea typeface="Montserrat SemiBold"/>
                <a:cs typeface="Montserrat SemiBold"/>
                <a:sym typeface="Montserrat SemiBold"/>
              </a:rPr>
              <a:t>кты.</a:t>
            </a:r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2926080" y="45720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 Народные песни сохраняют культурные ценности и историческую память.</a:t>
            </a:r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-315628" y="2622825"/>
            <a:ext cx="1230028" cy="163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12200100" cy="20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События в культуре и поэзии</a:t>
            </a:r>
            <a:endParaRPr/>
          </a:p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5557800" y="2100000"/>
            <a:ext cx="65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Русская история бог</a:t>
            </a:r>
            <a:r>
              <a:rPr lang="ru-RU">
                <a:solidFill>
                  <a:srgbClr val="000000"/>
                </a:solidFill>
              </a:rPr>
              <a:t>ата</a:t>
            </a:r>
            <a:r>
              <a:rPr lang="ru-RU"/>
              <a:t> событиями, которые нашли отражение в стихах и песнях, передавая чувства народа через поколения.</a:t>
            </a:r>
            <a:endParaRPr/>
          </a:p>
        </p:txBody>
      </p:sp>
      <p:pic>
        <p:nvPicPr>
          <p:cNvPr descr="saved_image.jpg"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1168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685387" y="3321988"/>
            <a:ext cx="979701" cy="16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57800" y="0"/>
            <a:ext cx="75578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Куликовская 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битва в</a:t>
            </a: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 народной па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мяти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5357800" y="2100000"/>
            <a:ext cx="65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Сказания о великой битве на Куликовом поле живут в народной памяти и вдохновляют художников и поэтов.</a:t>
            </a:r>
            <a:endParaRPr/>
          </a:p>
        </p:txBody>
      </p:sp>
      <p:pic>
        <p:nvPicPr>
          <p:cNvPr descr="saved_image.jpg" id="68" name="Google Shape;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1148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821376" y="2509025"/>
            <a:ext cx="822924" cy="14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122000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Соловецкий монастырь и муж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ество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00000" y="2100000"/>
            <a:ext cx="65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Песни о Соловецком монастыре зачастую звучат как торжественные гимны преданности и мужеству.</a:t>
            </a:r>
            <a:endParaRPr/>
          </a:p>
        </p:txBody>
      </p:sp>
      <p:pic>
        <p:nvPicPr>
          <p:cNvPr descr="saved_image.jp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2011680"/>
            <a:ext cx="41148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0108675" y="658650"/>
            <a:ext cx="794174" cy="19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**Лирика о революции и надеждах**</a:t>
            </a:r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ved_image.jpg" id="84" name="Google Shape;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out.png" id="85" name="Google Shape;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/>
        </p:nvSpPr>
        <p:spPr>
          <a:xfrm>
            <a:off x="0" y="457200"/>
            <a:ext cx="10972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Лирика о революции и надеждах</a:t>
            </a:r>
            <a:endParaRPr/>
          </a:p>
        </p:txBody>
      </p:sp>
      <p:sp>
        <p:nvSpPr>
          <p:cNvPr id="87" name="Google Shape;87;p12"/>
          <p:cNvSpPr txBox="1"/>
          <p:nvPr/>
        </p:nvSpPr>
        <p:spPr>
          <a:xfrm>
            <a:off x="3657600" y="3200400"/>
            <a:ext cx="85039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Лирика о революции 1917 года рассказывает о надеждах и разочарованиях, с которыми столкнулся российский народ.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189638" y="5516239"/>
            <a:ext cx="1152126" cy="153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827839" y="650887"/>
            <a:ext cx="1158424" cy="153980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>
            <p:ph type="title"/>
          </p:nvPr>
        </p:nvSpPr>
        <p:spPr>
          <a:xfrm>
            <a:off x="0" y="0"/>
            <a:ext cx="122000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Поэзия Маяковского и идентично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сть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5557800" y="2100000"/>
            <a:ext cx="65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Стихи Маяковского мгновенно отразили эпоху, погружая читателя в бурное время поиска идентичности.</a:t>
            </a:r>
            <a:endParaRPr/>
          </a:p>
        </p:txBody>
      </p:sp>
      <p:pic>
        <p:nvPicPr>
          <p:cNvPr descr="saved_image.jpg"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2011680"/>
            <a:ext cx="4114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/>
          <p:nvPr>
            <p:ph type="title"/>
          </p:nvPr>
        </p:nvSpPr>
        <p:spPr>
          <a:xfrm>
            <a:off x="4557800" y="0"/>
            <a:ext cx="7557800" cy="2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Героиз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м в</a:t>
            </a: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 классических п</a:t>
            </a:r>
            <a:r>
              <a:rPr lang="ru-RU" sz="4400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еснях</a:t>
            </a: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 войны</a:t>
            </a:r>
            <a:endParaRPr/>
          </a:p>
        </p:txBody>
      </p:sp>
      <p:sp>
        <p:nvSpPr>
          <p:cNvPr id="102" name="Google Shape;102;p14"/>
          <p:cNvSpPr txBox="1"/>
          <p:nvPr>
            <p:ph idx="1" type="body"/>
          </p:nvPr>
        </p:nvSpPr>
        <p:spPr>
          <a:xfrm>
            <a:off x="5357800" y="2100000"/>
            <a:ext cx="6557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ru-RU"/>
              <a:t>Классические песни о войне вторгаются в сознание, напоминая о героизме и горечи утрат.</a:t>
            </a:r>
            <a:endParaRPr/>
          </a:p>
        </p:txBody>
      </p:sp>
      <p:pic>
        <p:nvPicPr>
          <p:cNvPr descr="saved_image.jpg" id="103" name="Google Shape;10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1148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2301850"/>
            <a:ext cx="1107176" cy="139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 ExtraBold"/>
              <a:buNone/>
            </a:pPr>
            <a:r>
              <a:rPr lang="ru-RU" sz="4400">
                <a:latin typeface="Montserrat ExtraBold"/>
                <a:ea typeface="Montserrat ExtraBold"/>
                <a:cs typeface="Montserrat ExtraBold"/>
                <a:sym typeface="Montserrat ExtraBold"/>
              </a:rPr>
              <a:t>**Крестьянская жизнь в поэтическом отражении**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ved_image.jp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out.pn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0" y="457200"/>
            <a:ext cx="10972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Крестьянская жизнь в поэтическом отражении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657600" y="3200400"/>
            <a:ext cx="850392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Поэтические произведения, посвященные крестьянской жизни, отображают трудности и радости простых людей на протяжении веков.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400000">
            <a:off x="10619738" y="234988"/>
            <a:ext cx="1350049" cy="179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