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78E9-4FB4-5142-8127-8A75FB340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7B2E9-1DCE-6149-BC7C-417F8C7C1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07821-52AE-AA46-B31F-79788FEAD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8AA7-B1BB-684B-BF0A-3C86290A205C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F067A-C30C-DE48-AC21-6A3ACB44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E66B1-6748-2242-9AEB-A809CBE4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9E22-38B2-DC4B-A286-6226CD50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7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39A5-606E-784D-B146-8B640F19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036FF-DE00-9B4E-B7E8-3D31B0D52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FDD2A-E97E-8A45-A3A5-075777F7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8AA7-B1BB-684B-BF0A-3C86290A205C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A3BF7-55C0-4943-8A5A-58BB6EF3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65DFF-79A7-384E-B806-EB3691D3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9E22-38B2-DC4B-A286-6226CD50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9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44FA2C-43EC-7848-997F-39FE11CDC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659A1-565C-2546-86B8-542A518A1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6E8B9-6A61-C943-ACDB-ACDE2AE31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8AA7-B1BB-684B-BF0A-3C86290A205C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55562-19C6-6549-BD3E-7C3BB165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DDFE0-48D2-8840-94BD-14285664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9E22-38B2-DC4B-A286-6226CD50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0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8315-4B7A-514B-89B1-D7CC9352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7D8FA-C300-404B-A4F3-79C3127BC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D6A3F-95D8-3445-88DD-7742E782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8AA7-B1BB-684B-BF0A-3C86290A205C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141E3-E5BC-0344-A5E5-F6044976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EF9F1-85B1-1A40-8EBD-F918F293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9E22-38B2-DC4B-A286-6226CD50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0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6BB44-54AB-5843-9A95-4A24378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6D7F2-3B86-DF45-A1FC-6A7C9B875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95CAC-6679-3042-8CBC-FC527F5D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8AA7-B1BB-684B-BF0A-3C86290A205C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C80EA-7CB8-3849-BA6C-1FB12857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0384C-FFDA-7142-9CD5-4439E7C7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9E22-38B2-DC4B-A286-6226CD50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517A-CB32-ED45-A0E3-F4A4A604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3546B-BC9D-6148-B2A0-D79BE0DD2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5DB22-2D9E-B04A-B015-5BCAF19BF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00507-7490-9B4B-9674-F22B1899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8AA7-B1BB-684B-BF0A-3C86290A205C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8BA1A-6AC0-B940-87E6-02703139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E3B63-309A-A04D-B1C2-29F956E5D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9E22-38B2-DC4B-A286-6226CD50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5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6A11-93FD-6D4D-A3D6-E63258E02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27B1A-69BE-3C4E-9640-A61F91A12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001DE-4F13-814C-A593-E50C7FF66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88AAA-DFD3-7C42-8590-FB58C4542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16878-4632-8143-85F9-BF8030F41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BCC071-D104-5144-BB6C-C5322759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8AA7-B1BB-684B-BF0A-3C86290A205C}" type="datetimeFigureOut">
              <a:rPr lang="en-US" smtClean="0"/>
              <a:t>3/27/24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7C815-2373-8F45-85D0-52EE70293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DC76D4-5AA2-3A43-B3EF-8BC0D5AE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9E22-38B2-DC4B-A286-6226CD50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6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2523-C396-A44B-9BCD-2057A6F15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CDE6A3-C95D-4340-9D2D-394F69D51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8AA7-B1BB-684B-BF0A-3C86290A205C}" type="datetimeFigureOut">
              <a:rPr lang="en-US" smtClean="0"/>
              <a:t>3/27/24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0D18B-2695-7148-BDE5-114E8943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3EED0-3C9A-654B-996A-329B3A9D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9E22-38B2-DC4B-A286-6226CD50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2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DC4A3-4777-D74C-A73A-B7E42C7E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8AA7-B1BB-684B-BF0A-3C86290A205C}" type="datetimeFigureOut">
              <a:rPr lang="en-US" smtClean="0"/>
              <a:t>3/27/24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7F8681-0E5B-FB4B-94BB-0386A2E76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5F8EB-2E1B-7A41-82F5-4D4CFF75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9E22-38B2-DC4B-A286-6226CD50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2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D1F2-0F37-D34E-8157-51D9184F5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76B85-CB67-E74C-B712-4F5B943B1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6F92E-D3EF-684B-B827-A490CC931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33FC0-65FB-254F-A088-44560074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8AA7-B1BB-684B-BF0A-3C86290A205C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F4431-E393-164A-8DB3-8157A0D8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BA918-4DAC-814A-9F15-B7D20EFA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9E22-38B2-DC4B-A286-6226CD50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9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D891F-CDF1-1544-AF37-C7BECDA0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BAF067-528F-7B4B-B345-5B5CF88C7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AEE81-ACD2-DE47-975D-84073EDFE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62B17-E816-4641-A381-D1AFB470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8AA7-B1BB-684B-BF0A-3C86290A205C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00CD7-4DEE-044D-9789-36D4DCDC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2514F-32C3-7342-AA57-F5704654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9E22-38B2-DC4B-A286-6226CD50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14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F0428-A46C-3942-8CE1-8520CD856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B282A-D5AD-9E47-ACB4-E535917A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CED97-8F1A-C144-A370-F267EABD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48AA7-B1BB-684B-BF0A-3C86290A205C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F2414-EA49-014C-910F-C519CDE52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7646A-9A6E-EB4E-9516-3DC004A6B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F9E22-38B2-DC4B-A286-6226CD50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4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dv-r.had.co.nz/S4.html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0160-B10F-114A-99FB-95F893D69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7467"/>
            <a:ext cx="9144000" cy="1342496"/>
          </a:xfrm>
        </p:spPr>
        <p:txBody>
          <a:bodyPr>
            <a:noAutofit/>
          </a:bodyPr>
          <a:lstStyle/>
          <a:p>
            <a:r>
              <a:rPr lang="en-US" sz="3600" dirty="0"/>
              <a:t>Reading t-test output</a:t>
            </a:r>
            <a:br>
              <a:rPr lang="en-US" sz="3600" dirty="0"/>
            </a:br>
            <a:r>
              <a:rPr lang="en-US" sz="3600" dirty="0"/>
              <a:t>and</a:t>
            </a:r>
            <a:br>
              <a:rPr lang="en-US" sz="3600" dirty="0"/>
            </a:br>
            <a:r>
              <a:rPr lang="en-US" sz="3600" dirty="0"/>
              <a:t>some R tips for function output and different file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51545-2752-D444-8770-3FDA2468B1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October 27, 2022</a:t>
            </a:r>
          </a:p>
        </p:txBody>
      </p:sp>
    </p:spTree>
    <p:extLst>
      <p:ext uri="{BB962C8B-B14F-4D97-AF65-F5344CB8AC3E}">
        <p14:creationId xmlns:p14="http://schemas.microsoft.com/office/powerpoint/2010/main" val="2110540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E9E3-97B9-9B4A-A289-FEF0B211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pivot_wider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6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C778-5D32-AD40-8BAF-F1E0541B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Samples t-test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4C380-076D-6E40-A430-F328EC75126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6759" y="1862697"/>
            <a:ext cx="8361489" cy="230710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FD56B7-DED1-D349-B645-7C8C6D818586}"/>
              </a:ext>
            </a:extLst>
          </p:cNvPr>
          <p:cNvSpPr txBox="1"/>
          <p:nvPr/>
        </p:nvSpPr>
        <p:spPr>
          <a:xfrm>
            <a:off x="2057520" y="1429078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SPSS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21F9F-0FFD-A44E-BBB8-1F3195C70692}"/>
              </a:ext>
            </a:extLst>
          </p:cNvPr>
          <p:cNvSpPr txBox="1"/>
          <p:nvPr/>
        </p:nvSpPr>
        <p:spPr>
          <a:xfrm>
            <a:off x="167425" y="4417453"/>
            <a:ext cx="11186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 is Mean difference divided by standard error of the difference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sign of t is determined by which group is designated as Group 1 (Group 1 – Group 2)</a:t>
            </a:r>
          </a:p>
          <a:p>
            <a:pPr marL="285750" indent="-285750">
              <a:buFontTx/>
              <a:buChar char="-"/>
            </a:pPr>
            <a:r>
              <a:rPr lang="en-US" dirty="0"/>
              <a:t>2-tailed p gives probability of a t at least this far from 0 if the null hypothesis is true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some SPSS versions give 1-sided and 2-sided Sig (1-sided is half of 2-sided if the difference is in the expected direction, otherwise 1 minus half the 2-sided value)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10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C778-5D32-AD40-8BAF-F1E0541B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Samples t-test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D56B7-DED1-D349-B645-7C8C6D818586}"/>
              </a:ext>
            </a:extLst>
          </p:cNvPr>
          <p:cNvSpPr txBox="1"/>
          <p:nvPr/>
        </p:nvSpPr>
        <p:spPr>
          <a:xfrm>
            <a:off x="2057520" y="1429078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SPSS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21F9F-0FFD-A44E-BBB8-1F3195C70692}"/>
              </a:ext>
            </a:extLst>
          </p:cNvPr>
          <p:cNvSpPr txBox="1"/>
          <p:nvPr/>
        </p:nvSpPr>
        <p:spPr>
          <a:xfrm>
            <a:off x="1506828" y="4417453"/>
            <a:ext cx="8930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“Point Estimate” is the effect size, confidence interval is around the point estimate</a:t>
            </a:r>
          </a:p>
          <a:p>
            <a:pPr marL="285750" indent="-285750">
              <a:buFontTx/>
              <a:buChar char="-"/>
            </a:pPr>
            <a:r>
              <a:rPr lang="en-US" dirty="0"/>
              <a:t>“Standardizer” specifies the denominator ( mean difference / {some measure of variance} 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FC7A7269-4F1F-524D-88A8-D0AF1A1D0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444" y="1997376"/>
            <a:ext cx="5641125" cy="246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1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C778-5D32-AD40-8BAF-F1E0541B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Samples t-test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D56B7-DED1-D349-B645-7C8C6D818586}"/>
              </a:ext>
            </a:extLst>
          </p:cNvPr>
          <p:cNvSpPr txBox="1"/>
          <p:nvPr/>
        </p:nvSpPr>
        <p:spPr>
          <a:xfrm>
            <a:off x="7685588" y="766296"/>
            <a:ext cx="1507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21F9F-0FFD-A44E-BBB8-1F3195C70692}"/>
              </a:ext>
            </a:extLst>
          </p:cNvPr>
          <p:cNvSpPr txBox="1"/>
          <p:nvPr/>
        </p:nvSpPr>
        <p:spPr>
          <a:xfrm>
            <a:off x="553079" y="1578738"/>
            <a:ext cx="55429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 is Mean difference divided by standard error of the difference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sign is determined by 1</a:t>
            </a:r>
            <a:r>
              <a:rPr lang="en-US" baseline="30000" dirty="0"/>
              <a:t>st</a:t>
            </a:r>
            <a:r>
              <a:rPr lang="en-US" dirty="0"/>
              <a:t> group in the data (unless you specified level order)</a:t>
            </a:r>
          </a:p>
          <a:p>
            <a:pPr marL="285750" indent="-285750">
              <a:buFontTx/>
              <a:buChar char="-"/>
            </a:pPr>
            <a:r>
              <a:rPr lang="en-US" dirty="0"/>
              <a:t>alternative = “</a:t>
            </a:r>
            <a:r>
              <a:rPr lang="en-US" dirty="0" err="1"/>
              <a:t>two.sided</a:t>
            </a:r>
            <a:r>
              <a:rPr lang="en-US" dirty="0"/>
              <a:t>” specifies two-tailed p-value (other options are “less” or “greater”)</a:t>
            </a:r>
          </a:p>
          <a:p>
            <a:pPr marL="285750" indent="-285750">
              <a:buFontTx/>
              <a:buChar char="-"/>
            </a:pPr>
            <a:r>
              <a:rPr lang="en-US" dirty="0"/>
              <a:t>Standard error of the difference is not shown in default output but is accessible from the field $stderr </a:t>
            </a:r>
            <a:r>
              <a:rPr lang="en-US"/>
              <a:t>(explained on the next slides)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80E1F8E-8B4F-B14B-BD36-3C1384FDE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574" y="1329565"/>
            <a:ext cx="5821966" cy="283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90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48F2-1AA4-294F-9F74-492B767E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output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48C6-A7B1-5945-815E-FFC09741E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the solution examples you often see: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first the output of the function (in this case a plot object) is stored in a variable, then the variable contents are sent to the screen</a:t>
            </a:r>
          </a:p>
          <a:p>
            <a:pPr lvl="1"/>
            <a:r>
              <a:rPr lang="en-US" dirty="0"/>
              <a:t>different functions have different output types (sometimes very complex)</a:t>
            </a:r>
          </a:p>
          <a:p>
            <a:pPr lvl="1"/>
            <a:r>
              <a:rPr lang="en-US" dirty="0"/>
              <a:t>you can examine the output in the Environment window pane</a:t>
            </a:r>
          </a:p>
          <a:p>
            <a:r>
              <a:rPr lang="en-US" dirty="0"/>
              <a:t>this allows us to re-use the plot in code later on (e.g. to add layers to it, or save the plot as an image file)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B0FB04-24DD-B042-8216-FE6FC7CA7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241" y="3405187"/>
            <a:ext cx="7620000" cy="317500"/>
          </a:xfrm>
          <a:prstGeom prst="rect">
            <a:avLst/>
          </a:prstGeom>
        </p:spPr>
      </p:pic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D9A5049D-C643-DF44-B045-0E3A91691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241" y="2425700"/>
            <a:ext cx="7086600" cy="1003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D4A6B1-0A1A-A057-38FC-50AEC496145A}"/>
              </a:ext>
            </a:extLst>
          </p:cNvPr>
          <p:cNvSpPr txBox="1"/>
          <p:nvPr/>
        </p:nvSpPr>
        <p:spPr>
          <a:xfrm>
            <a:off x="2266682" y="2173566"/>
            <a:ext cx="43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242471-B995-A0B3-3196-1ECE085F0645}"/>
              </a:ext>
            </a:extLst>
          </p:cNvPr>
          <p:cNvSpPr/>
          <p:nvPr/>
        </p:nvSpPr>
        <p:spPr>
          <a:xfrm>
            <a:off x="2331077" y="2237961"/>
            <a:ext cx="283335" cy="252134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A3704-6F52-64F2-A7A2-E71A374A8510}"/>
              </a:ext>
            </a:extLst>
          </p:cNvPr>
          <p:cNvSpPr txBox="1"/>
          <p:nvPr/>
        </p:nvSpPr>
        <p:spPr>
          <a:xfrm>
            <a:off x="1659511" y="3370706"/>
            <a:ext cx="43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A18F3E-08D6-A6D1-0DB9-4DDA105A444E}"/>
              </a:ext>
            </a:extLst>
          </p:cNvPr>
          <p:cNvSpPr/>
          <p:nvPr/>
        </p:nvSpPr>
        <p:spPr>
          <a:xfrm>
            <a:off x="1723906" y="3435101"/>
            <a:ext cx="283335" cy="252134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4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48F2-1AA4-294F-9F74-492B767E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function output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48C6-A7B1-5945-815E-FFC09741E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92" y="1744326"/>
            <a:ext cx="6399283" cy="4351338"/>
          </a:xfrm>
        </p:spPr>
        <p:txBody>
          <a:bodyPr>
            <a:normAutofit/>
          </a:bodyPr>
          <a:lstStyle/>
          <a:p>
            <a:r>
              <a:rPr lang="en-US" dirty="0"/>
              <a:t>Different functions have different output: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9" name="Picture 8" descr="Text, table&#10;&#10;Description automatically generated with medium confidence">
            <a:extLst>
              <a:ext uri="{FF2B5EF4-FFF2-40B4-BE49-F238E27FC236}">
                <a16:creationId xmlns:a16="http://schemas.microsoft.com/office/drawing/2014/main" id="{4399101B-7F94-0446-98A4-1AE9D7699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679" y="2405971"/>
            <a:ext cx="4721882" cy="3943665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91BE1BCC-8549-3142-B4A7-C49474130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78063"/>
            <a:ext cx="4339107" cy="6984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D8DDE0-D8EA-8946-97E9-99B174A04154}"/>
              </a:ext>
            </a:extLst>
          </p:cNvPr>
          <p:cNvSpPr txBox="1"/>
          <p:nvPr/>
        </p:nvSpPr>
        <p:spPr>
          <a:xfrm>
            <a:off x="7740203" y="1825625"/>
            <a:ext cx="277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Environment window pane: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DD7D284-8556-8F4D-B478-19519DAC2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18" y="3041168"/>
            <a:ext cx="4097541" cy="1714053"/>
          </a:xfrm>
          <a:prstGeom prst="rect">
            <a:avLst/>
          </a:prstGeom>
        </p:spPr>
      </p:pic>
      <p:pic>
        <p:nvPicPr>
          <p:cNvPr id="18" name="Picture 17" descr="Text&#10;&#10;Description automatically generated with medium confidence">
            <a:extLst>
              <a:ext uri="{FF2B5EF4-FFF2-40B4-BE49-F238E27FC236}">
                <a16:creationId xmlns:a16="http://schemas.microsoft.com/office/drawing/2014/main" id="{1B0EB876-CB14-AA42-BAD7-F2C7B394D1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310" y="5227128"/>
            <a:ext cx="2031961" cy="14261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FBBEC6-B411-2947-BB39-C19D8DB5AD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311" y="4729477"/>
            <a:ext cx="5756856" cy="43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9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48F2-1AA4-294F-9F74-492B767E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function output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48C6-A7B1-5945-815E-FFC09741E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40" y="1422354"/>
            <a:ext cx="6399283" cy="4351338"/>
          </a:xfrm>
        </p:spPr>
        <p:txBody>
          <a:bodyPr>
            <a:normAutofit/>
          </a:bodyPr>
          <a:lstStyle/>
          <a:p>
            <a:r>
              <a:rPr lang="en-US" dirty="0"/>
              <a:t>Some functions use a different variable class (S4) to store output: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“@” to access fields of S4 variables: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D8DDE0-D8EA-8946-97E9-99B174A04154}"/>
              </a:ext>
            </a:extLst>
          </p:cNvPr>
          <p:cNvSpPr txBox="1"/>
          <p:nvPr/>
        </p:nvSpPr>
        <p:spPr>
          <a:xfrm>
            <a:off x="7740203" y="1825625"/>
            <a:ext cx="277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Environment window pane: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26E9E10-3294-AE46-9FF5-C5A68E982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499" y="2537138"/>
            <a:ext cx="5252339" cy="3955737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58994A7-57B7-2A4E-ADD3-E834CA68A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03" y="2321324"/>
            <a:ext cx="5009515" cy="6880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7BDC68-4749-8140-BDE1-BDF75CE2E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63" y="4147018"/>
            <a:ext cx="6438900" cy="55880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1029A42-8AF3-C648-8EED-2340CFE69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863" y="4161203"/>
            <a:ext cx="5231055" cy="2398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60B111-FE47-59E9-2C83-99B466DEC871}"/>
              </a:ext>
            </a:extLst>
          </p:cNvPr>
          <p:cNvSpPr txBox="1"/>
          <p:nvPr/>
        </p:nvSpPr>
        <p:spPr>
          <a:xfrm>
            <a:off x="903313" y="37182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6"/>
              </a:rPr>
              <a:t>http://adv-r.had.co.nz/S4.html</a:t>
            </a:r>
            <a:r>
              <a:rPr lang="en-US" dirty="0"/>
              <a:t> for more</a:t>
            </a:r>
          </a:p>
        </p:txBody>
      </p:sp>
    </p:spTree>
    <p:extLst>
      <p:ext uri="{BB962C8B-B14F-4D97-AF65-F5344CB8AC3E}">
        <p14:creationId xmlns:p14="http://schemas.microsoft.com/office/powerpoint/2010/main" val="221064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48F2-1AA4-294F-9F74-492B767E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file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48C6-A7B1-5945-815E-FFC09741E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92" y="174432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we have always used csv (comma separated values) files in class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readr</a:t>
            </a:r>
            <a:r>
              <a:rPr lang="en-US" dirty="0"/>
              <a:t>::</a:t>
            </a:r>
            <a:r>
              <a:rPr lang="en-US" dirty="0" err="1"/>
              <a:t>read_csv</a:t>
            </a:r>
            <a:r>
              <a:rPr lang="en-US" dirty="0"/>
              <a:t>(“filename”) to import in R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but we often see tab-delimited as well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readr</a:t>
            </a:r>
            <a:r>
              <a:rPr lang="en-US" dirty="0"/>
              <a:t>::</a:t>
            </a:r>
            <a:r>
              <a:rPr lang="en-US" dirty="0" err="1"/>
              <a:t>read_delim</a:t>
            </a:r>
            <a:r>
              <a:rPr lang="en-US" dirty="0"/>
              <a:t>(”filename”, </a:t>
            </a:r>
            <a:r>
              <a:rPr lang="en-US" dirty="0" err="1"/>
              <a:t>delim</a:t>
            </a:r>
            <a:r>
              <a:rPr lang="en-US" dirty="0"/>
              <a:t> = “\t”)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40C9C13C-6F32-124E-84FA-5434DEAAF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930" y="2050527"/>
            <a:ext cx="2099256" cy="2278169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153AEC1-ABFF-FC42-AD9F-E840DE609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930" y="4634897"/>
            <a:ext cx="2002870" cy="203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41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48F2-1AA4-294F-9F74-492B767E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file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48C6-A7B1-5945-815E-FFC09741E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92" y="1744326"/>
            <a:ext cx="8476983" cy="4351338"/>
          </a:xfrm>
        </p:spPr>
        <p:txBody>
          <a:bodyPr>
            <a:normAutofit/>
          </a:bodyPr>
          <a:lstStyle/>
          <a:p>
            <a:r>
              <a:rPr lang="en-US" dirty="0"/>
              <a:t>why the different file types?</a:t>
            </a:r>
          </a:p>
          <a:p>
            <a:pPr lvl="1"/>
            <a:r>
              <a:rPr lang="en-US" dirty="0"/>
              <a:t>CSV very common, but sometimes actual commas in the data values complicate export and import</a:t>
            </a:r>
          </a:p>
          <a:p>
            <a:pPr lvl="1"/>
            <a:r>
              <a:rPr lang="en-US" dirty="0"/>
              <a:t>TSV can also be complicated by actual tabs in the data values (e.g., free response input fields), </a:t>
            </a:r>
            <a:r>
              <a:rPr lang="en-US"/>
              <a:t>but that is less common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40C9C13C-6F32-124E-84FA-5434DEAAF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930" y="2116393"/>
            <a:ext cx="2002870" cy="2173569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153AEC1-ABFF-FC42-AD9F-E840DE609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930" y="4634897"/>
            <a:ext cx="2002870" cy="203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02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</TotalTime>
  <Words>487</Words>
  <Application>Microsoft Macintosh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Reading t-test output and some R tips for function output and different file types</vt:lpstr>
      <vt:lpstr>Independent Samples t-test</vt:lpstr>
      <vt:lpstr>Independent Samples t-test</vt:lpstr>
      <vt:lpstr>Independent Samples t-test</vt:lpstr>
      <vt:lpstr>Function output in R</vt:lpstr>
      <vt:lpstr>Storing function output in R</vt:lpstr>
      <vt:lpstr>Storing function output in R</vt:lpstr>
      <vt:lpstr>different file types</vt:lpstr>
      <vt:lpstr>different file types</vt:lpstr>
      <vt:lpstr>Using pivot_wider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t-test output and RStudio workflow tips</dc:title>
  <dc:creator>Jamil Bhanji</dc:creator>
  <cp:lastModifiedBy>Jamil Bhanji</cp:lastModifiedBy>
  <cp:revision>16</cp:revision>
  <dcterms:created xsi:type="dcterms:W3CDTF">2021-10-20T12:35:33Z</dcterms:created>
  <dcterms:modified xsi:type="dcterms:W3CDTF">2024-03-27T19:38:05Z</dcterms:modified>
</cp:coreProperties>
</file>