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7" r:id="rId2"/>
    <p:sldId id="258" r:id="rId3"/>
    <p:sldId id="263" r:id="rId4"/>
    <p:sldId id="264" r:id="rId5"/>
    <p:sldId id="278" r:id="rId6"/>
    <p:sldId id="340" r:id="rId7"/>
    <p:sldId id="280" r:id="rId8"/>
    <p:sldId id="341" r:id="rId9"/>
    <p:sldId id="292" r:id="rId10"/>
    <p:sldId id="261" r:id="rId11"/>
    <p:sldId id="343" r:id="rId12"/>
    <p:sldId id="344" r:id="rId13"/>
    <p:sldId id="34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essa Lobue" initials="VL" lastIdx="1" clrIdx="0">
    <p:extLst>
      <p:ext uri="{19B8F6BF-5375-455C-9EA6-DF929625EA0E}">
        <p15:presenceInfo xmlns:p15="http://schemas.microsoft.com/office/powerpoint/2012/main" userId="S::vlobue@psychology.rutgers.edu::02666d29-be71-456b-b9ea-d85fac8119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450"/>
    <p:restoredTop sz="87143"/>
  </p:normalViewPr>
  <p:slideViewPr>
    <p:cSldViewPr snapToGrid="0" snapToObjects="1">
      <p:cViewPr varScale="1">
        <p:scale>
          <a:sx n="108" d="100"/>
          <a:sy n="108" d="100"/>
        </p:scale>
        <p:origin x="224"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4B1ABF-BAF2-0E4B-88A8-8F2BBF0074AC}" type="datetimeFigureOut">
              <a:rPr lang="en-US" smtClean="0"/>
              <a:t>3/7/24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610047-E131-0346-ABBC-77645D001C55}" type="slidenum">
              <a:rPr lang="en-US" smtClean="0"/>
              <a:t>‹#›</a:t>
            </a:fld>
            <a:endParaRPr lang="en-US"/>
          </a:p>
        </p:txBody>
      </p:sp>
    </p:spTree>
    <p:extLst>
      <p:ext uri="{BB962C8B-B14F-4D97-AF65-F5344CB8AC3E}">
        <p14:creationId xmlns:p14="http://schemas.microsoft.com/office/powerpoint/2010/main" val="2177246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610047-E131-0346-ABBC-77645D001C55}" type="slidenum">
              <a:rPr lang="en-US" smtClean="0"/>
              <a:t>1</a:t>
            </a:fld>
            <a:endParaRPr lang="en-US"/>
          </a:p>
        </p:txBody>
      </p:sp>
    </p:spTree>
    <p:extLst>
      <p:ext uri="{BB962C8B-B14F-4D97-AF65-F5344CB8AC3E}">
        <p14:creationId xmlns:p14="http://schemas.microsoft.com/office/powerpoint/2010/main" val="305624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610047-E131-0346-ABBC-77645D001C55}" type="slidenum">
              <a:rPr lang="en-US" smtClean="0"/>
              <a:t>2</a:t>
            </a:fld>
            <a:endParaRPr lang="en-US"/>
          </a:p>
        </p:txBody>
      </p:sp>
    </p:spTree>
    <p:extLst>
      <p:ext uri="{BB962C8B-B14F-4D97-AF65-F5344CB8AC3E}">
        <p14:creationId xmlns:p14="http://schemas.microsoft.com/office/powerpoint/2010/main" val="3656891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610047-E131-0346-ABBC-77645D001C55}" type="slidenum">
              <a:rPr lang="en-US" smtClean="0"/>
              <a:t>3</a:t>
            </a:fld>
            <a:endParaRPr lang="en-US"/>
          </a:p>
        </p:txBody>
      </p:sp>
    </p:spTree>
    <p:extLst>
      <p:ext uri="{BB962C8B-B14F-4D97-AF65-F5344CB8AC3E}">
        <p14:creationId xmlns:p14="http://schemas.microsoft.com/office/powerpoint/2010/main" val="1145530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The larger the observed difference between the sample means (relative to the standard error), the more likely it is that the two sample means differ because of the different testing conditions imposed on each sample.</a:t>
            </a:r>
          </a:p>
          <a:p>
            <a:endParaRPr lang="en-US" dirty="0"/>
          </a:p>
        </p:txBody>
      </p:sp>
      <p:sp>
        <p:nvSpPr>
          <p:cNvPr id="4" name="Slide Number Placeholder 3"/>
          <p:cNvSpPr>
            <a:spLocks noGrp="1"/>
          </p:cNvSpPr>
          <p:nvPr>
            <p:ph type="sldNum" sz="quarter" idx="5"/>
          </p:nvPr>
        </p:nvSpPr>
        <p:spPr/>
        <p:txBody>
          <a:bodyPr/>
          <a:lstStyle/>
          <a:p>
            <a:fld id="{66610047-E131-0346-ABBC-77645D001C55}" type="slidenum">
              <a:rPr lang="en-US" smtClean="0"/>
              <a:t>6</a:t>
            </a:fld>
            <a:endParaRPr lang="en-US"/>
          </a:p>
        </p:txBody>
      </p:sp>
    </p:spTree>
    <p:extLst>
      <p:ext uri="{BB962C8B-B14F-4D97-AF65-F5344CB8AC3E}">
        <p14:creationId xmlns:p14="http://schemas.microsoft.com/office/powerpoint/2010/main" val="3195327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When data violate the assumptions of parametric tests we can sometimes find a nonparametric equivalent</a:t>
            </a:r>
          </a:p>
          <a:p>
            <a:endParaRPr lang="en-US" dirty="0"/>
          </a:p>
        </p:txBody>
      </p:sp>
      <p:sp>
        <p:nvSpPr>
          <p:cNvPr id="4" name="Slide Number Placeholder 3"/>
          <p:cNvSpPr>
            <a:spLocks noGrp="1"/>
          </p:cNvSpPr>
          <p:nvPr>
            <p:ph type="sldNum" sz="quarter" idx="5"/>
          </p:nvPr>
        </p:nvSpPr>
        <p:spPr/>
        <p:txBody>
          <a:bodyPr/>
          <a:lstStyle/>
          <a:p>
            <a:fld id="{66610047-E131-0346-ABBC-77645D001C55}" type="slidenum">
              <a:rPr lang="en-US" smtClean="0"/>
              <a:t>9</a:t>
            </a:fld>
            <a:endParaRPr lang="en-US"/>
          </a:p>
        </p:txBody>
      </p:sp>
    </p:spTree>
    <p:extLst>
      <p:ext uri="{BB962C8B-B14F-4D97-AF65-F5344CB8AC3E}">
        <p14:creationId xmlns:p14="http://schemas.microsoft.com/office/powerpoint/2010/main" val="3939708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D1CAB-AB50-454B-B04D-E06D056642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2DF1B7-E36E-6D4C-92F5-EFE2BEAFC5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5ECD7F-BEA5-4D4D-BE8A-03D4AE9DEBC7}"/>
              </a:ext>
            </a:extLst>
          </p:cNvPr>
          <p:cNvSpPr>
            <a:spLocks noGrp="1"/>
          </p:cNvSpPr>
          <p:nvPr>
            <p:ph type="dt" sz="half" idx="10"/>
          </p:nvPr>
        </p:nvSpPr>
        <p:spPr/>
        <p:txBody>
          <a:bodyPr/>
          <a:lstStyle/>
          <a:p>
            <a:fld id="{BA763BF8-AC66-E249-9CE8-8353EEB16B82}" type="datetimeFigureOut">
              <a:rPr lang="en-US" smtClean="0"/>
              <a:t>3/7/24</a:t>
            </a:fld>
            <a:endParaRPr lang="en-US"/>
          </a:p>
        </p:txBody>
      </p:sp>
      <p:sp>
        <p:nvSpPr>
          <p:cNvPr id="5" name="Footer Placeholder 4">
            <a:extLst>
              <a:ext uri="{FF2B5EF4-FFF2-40B4-BE49-F238E27FC236}">
                <a16:creationId xmlns:a16="http://schemas.microsoft.com/office/drawing/2014/main" id="{5F388066-452A-8245-8511-94BFE62FC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1A180D-DD45-F346-BE9B-3E8AF1BD6ABB}"/>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4253115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71B4-4124-0844-9579-981889A163AD}"/>
              </a:ext>
            </a:extLst>
          </p:cNvPr>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63037BA5-B7DB-8244-A55A-020B13A390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61EA8-2460-5340-BE0E-0EEF224DFF4A}"/>
              </a:ext>
            </a:extLst>
          </p:cNvPr>
          <p:cNvSpPr>
            <a:spLocks noGrp="1"/>
          </p:cNvSpPr>
          <p:nvPr>
            <p:ph type="dt" sz="half" idx="10"/>
          </p:nvPr>
        </p:nvSpPr>
        <p:spPr/>
        <p:txBody>
          <a:bodyPr/>
          <a:lstStyle/>
          <a:p>
            <a:fld id="{BA763BF8-AC66-E249-9CE8-8353EEB16B82}" type="datetimeFigureOut">
              <a:rPr lang="en-US" smtClean="0"/>
              <a:t>3/7/24</a:t>
            </a:fld>
            <a:endParaRPr lang="en-US"/>
          </a:p>
        </p:txBody>
      </p:sp>
      <p:sp>
        <p:nvSpPr>
          <p:cNvPr id="5" name="Footer Placeholder 4">
            <a:extLst>
              <a:ext uri="{FF2B5EF4-FFF2-40B4-BE49-F238E27FC236}">
                <a16:creationId xmlns:a16="http://schemas.microsoft.com/office/drawing/2014/main" id="{66AA5A18-8E9C-134B-83B1-4E06F30D4C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148EE6-42F5-6848-B2CE-7E9DBFD5A442}"/>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1172065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5BDBDF-524C-154B-9900-44A8F819B6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1D9678-B3E4-D940-AE48-EC66DF483E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8946D9-D246-D843-B05D-A5AF81C8AEA6}"/>
              </a:ext>
            </a:extLst>
          </p:cNvPr>
          <p:cNvSpPr>
            <a:spLocks noGrp="1"/>
          </p:cNvSpPr>
          <p:nvPr>
            <p:ph type="dt" sz="half" idx="10"/>
          </p:nvPr>
        </p:nvSpPr>
        <p:spPr/>
        <p:txBody>
          <a:bodyPr/>
          <a:lstStyle/>
          <a:p>
            <a:fld id="{BA763BF8-AC66-E249-9CE8-8353EEB16B82}" type="datetimeFigureOut">
              <a:rPr lang="en-US" smtClean="0"/>
              <a:t>3/7/24</a:t>
            </a:fld>
            <a:endParaRPr lang="en-US"/>
          </a:p>
        </p:txBody>
      </p:sp>
      <p:sp>
        <p:nvSpPr>
          <p:cNvPr id="5" name="Footer Placeholder 4">
            <a:extLst>
              <a:ext uri="{FF2B5EF4-FFF2-40B4-BE49-F238E27FC236}">
                <a16:creationId xmlns:a16="http://schemas.microsoft.com/office/drawing/2014/main" id="{0EE22E6F-3988-E74E-B293-BD840BD63B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66EBE-72AA-174F-9968-BF4561A9EE79}"/>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3168695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689C8-E319-A140-81ED-8DC64C3BEE59}"/>
              </a:ext>
            </a:extLst>
          </p:cNvPr>
          <p:cNvSpPr>
            <a:spLocks noGrp="1"/>
          </p:cNvSpPr>
          <p:nvPr>
            <p:ph type="title"/>
          </p:nvPr>
        </p:nvSpPr>
        <p:spPr/>
        <p:txBody>
          <a:bodyPr/>
          <a:lstStyle>
            <a:lvl1pPr algn="ctr">
              <a:defRPr/>
            </a:lvl1pPr>
          </a:lstStyle>
          <a:p>
            <a:r>
              <a:rPr lang="en-US" dirty="0"/>
              <a:t>Click to edit Master title style</a:t>
            </a:r>
          </a:p>
        </p:txBody>
      </p:sp>
      <p:sp>
        <p:nvSpPr>
          <p:cNvPr id="3" name="Content Placeholder 2">
            <a:extLst>
              <a:ext uri="{FF2B5EF4-FFF2-40B4-BE49-F238E27FC236}">
                <a16:creationId xmlns:a16="http://schemas.microsoft.com/office/drawing/2014/main" id="{461AA9F8-7BF4-3649-A3FA-F82572D370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009B26-5D8A-9D40-BB52-E4E2136A219F}"/>
              </a:ext>
            </a:extLst>
          </p:cNvPr>
          <p:cNvSpPr>
            <a:spLocks noGrp="1"/>
          </p:cNvSpPr>
          <p:nvPr>
            <p:ph type="dt" sz="half" idx="10"/>
          </p:nvPr>
        </p:nvSpPr>
        <p:spPr/>
        <p:txBody>
          <a:bodyPr/>
          <a:lstStyle/>
          <a:p>
            <a:fld id="{BA763BF8-AC66-E249-9CE8-8353EEB16B82}" type="datetimeFigureOut">
              <a:rPr lang="en-US" smtClean="0"/>
              <a:t>3/7/24</a:t>
            </a:fld>
            <a:endParaRPr lang="en-US"/>
          </a:p>
        </p:txBody>
      </p:sp>
      <p:sp>
        <p:nvSpPr>
          <p:cNvPr id="5" name="Footer Placeholder 4">
            <a:extLst>
              <a:ext uri="{FF2B5EF4-FFF2-40B4-BE49-F238E27FC236}">
                <a16:creationId xmlns:a16="http://schemas.microsoft.com/office/drawing/2014/main" id="{07119CF7-10D8-E940-9A76-756E34A7C0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FA0CD-3811-3C41-B371-D9F541386BE2}"/>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115638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17C31-3AE3-B44B-B806-C9F7646E11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FC74CB-1E9D-EB47-8273-E824D634B8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5BB330-9C49-E846-B60B-26EFB104483D}"/>
              </a:ext>
            </a:extLst>
          </p:cNvPr>
          <p:cNvSpPr>
            <a:spLocks noGrp="1"/>
          </p:cNvSpPr>
          <p:nvPr>
            <p:ph type="dt" sz="half" idx="10"/>
          </p:nvPr>
        </p:nvSpPr>
        <p:spPr/>
        <p:txBody>
          <a:bodyPr/>
          <a:lstStyle/>
          <a:p>
            <a:fld id="{BA763BF8-AC66-E249-9CE8-8353EEB16B82}" type="datetimeFigureOut">
              <a:rPr lang="en-US" smtClean="0"/>
              <a:t>3/7/24</a:t>
            </a:fld>
            <a:endParaRPr lang="en-US"/>
          </a:p>
        </p:txBody>
      </p:sp>
      <p:sp>
        <p:nvSpPr>
          <p:cNvPr id="5" name="Footer Placeholder 4">
            <a:extLst>
              <a:ext uri="{FF2B5EF4-FFF2-40B4-BE49-F238E27FC236}">
                <a16:creationId xmlns:a16="http://schemas.microsoft.com/office/drawing/2014/main" id="{240F3F64-CB85-5540-85B6-11151A6F0F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9ABE2C-7E2E-0044-8A23-C847A87F887F}"/>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2743929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DC9C6-7794-4045-9C4D-F389DF84787E}"/>
              </a:ext>
            </a:extLst>
          </p:cNvPr>
          <p:cNvSpPr>
            <a:spLocks noGrp="1"/>
          </p:cNvSpPr>
          <p:nvPr>
            <p:ph type="title"/>
          </p:nvPr>
        </p:nvSpPr>
        <p:spPr/>
        <p:txBody>
          <a:bodyPr/>
          <a:lstStyle>
            <a:lvl1pPr algn="ctr">
              <a:defRPr/>
            </a:lvl1pPr>
          </a:lstStyle>
          <a:p>
            <a:r>
              <a:rPr lang="en-US" dirty="0"/>
              <a:t>Click to edit Master title style</a:t>
            </a:r>
          </a:p>
        </p:txBody>
      </p:sp>
      <p:sp>
        <p:nvSpPr>
          <p:cNvPr id="3" name="Content Placeholder 2">
            <a:extLst>
              <a:ext uri="{FF2B5EF4-FFF2-40B4-BE49-F238E27FC236}">
                <a16:creationId xmlns:a16="http://schemas.microsoft.com/office/drawing/2014/main" id="{F681D370-B4F7-274E-98C3-09FFAD98BF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FBAC88-D941-6147-9BC6-F33ABF1BE6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8BC82D-C44F-134E-B602-6D1762D7416F}"/>
              </a:ext>
            </a:extLst>
          </p:cNvPr>
          <p:cNvSpPr>
            <a:spLocks noGrp="1"/>
          </p:cNvSpPr>
          <p:nvPr>
            <p:ph type="dt" sz="half" idx="10"/>
          </p:nvPr>
        </p:nvSpPr>
        <p:spPr/>
        <p:txBody>
          <a:bodyPr/>
          <a:lstStyle/>
          <a:p>
            <a:fld id="{BA763BF8-AC66-E249-9CE8-8353EEB16B82}" type="datetimeFigureOut">
              <a:rPr lang="en-US" smtClean="0"/>
              <a:t>3/7/24</a:t>
            </a:fld>
            <a:endParaRPr lang="en-US"/>
          </a:p>
        </p:txBody>
      </p:sp>
      <p:sp>
        <p:nvSpPr>
          <p:cNvPr id="6" name="Footer Placeholder 5">
            <a:extLst>
              <a:ext uri="{FF2B5EF4-FFF2-40B4-BE49-F238E27FC236}">
                <a16:creationId xmlns:a16="http://schemas.microsoft.com/office/drawing/2014/main" id="{2C1A3F2C-46AC-2D48-BDEA-4E97468C17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205A3C-80D0-A34A-84B9-73C7AAA7722B}"/>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826684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1B601-30AA-864B-8CAE-D7462F472E51}"/>
              </a:ext>
            </a:extLst>
          </p:cNvPr>
          <p:cNvSpPr>
            <a:spLocks noGrp="1"/>
          </p:cNvSpPr>
          <p:nvPr>
            <p:ph type="title"/>
          </p:nvPr>
        </p:nvSpPr>
        <p:spPr>
          <a:xfrm>
            <a:off x="839788" y="365125"/>
            <a:ext cx="10515600" cy="1325563"/>
          </a:xfrm>
        </p:spPr>
        <p:txBody>
          <a:bodyPr/>
          <a:lstStyle>
            <a:lvl1pPr algn="ctr">
              <a:defRPr/>
            </a:lvl1pPr>
          </a:lstStyle>
          <a:p>
            <a:r>
              <a:rPr lang="en-US" dirty="0"/>
              <a:t>Click to edit Master title style</a:t>
            </a:r>
          </a:p>
        </p:txBody>
      </p:sp>
      <p:sp>
        <p:nvSpPr>
          <p:cNvPr id="3" name="Text Placeholder 2">
            <a:extLst>
              <a:ext uri="{FF2B5EF4-FFF2-40B4-BE49-F238E27FC236}">
                <a16:creationId xmlns:a16="http://schemas.microsoft.com/office/drawing/2014/main" id="{2CCEE3AF-3CA2-544A-B58C-238A02761B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EF6DCA-044C-9749-984C-1F786319E5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B7EDD4-FD70-F84D-8856-EAA12A6793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A30E22-29DF-6244-A34F-F79E5EED9F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99684B-46CD-D144-AD76-83D9E3F6ED87}"/>
              </a:ext>
            </a:extLst>
          </p:cNvPr>
          <p:cNvSpPr>
            <a:spLocks noGrp="1"/>
          </p:cNvSpPr>
          <p:nvPr>
            <p:ph type="dt" sz="half" idx="10"/>
          </p:nvPr>
        </p:nvSpPr>
        <p:spPr/>
        <p:txBody>
          <a:bodyPr/>
          <a:lstStyle/>
          <a:p>
            <a:fld id="{BA763BF8-AC66-E249-9CE8-8353EEB16B82}" type="datetimeFigureOut">
              <a:rPr lang="en-US" smtClean="0"/>
              <a:t>3/7/24</a:t>
            </a:fld>
            <a:endParaRPr lang="en-US"/>
          </a:p>
        </p:txBody>
      </p:sp>
      <p:sp>
        <p:nvSpPr>
          <p:cNvPr id="8" name="Footer Placeholder 7">
            <a:extLst>
              <a:ext uri="{FF2B5EF4-FFF2-40B4-BE49-F238E27FC236}">
                <a16:creationId xmlns:a16="http://schemas.microsoft.com/office/drawing/2014/main" id="{618DBBD2-1778-114E-9148-5913A78D3B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F1E1B6-2DCB-7E4C-92CF-3A6FD26BA9A8}"/>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2258992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01768-18F4-944D-8B40-29B5C7AC0786}"/>
              </a:ext>
            </a:extLst>
          </p:cNvPr>
          <p:cNvSpPr>
            <a:spLocks noGrp="1"/>
          </p:cNvSpPr>
          <p:nvPr>
            <p:ph type="title"/>
          </p:nvPr>
        </p:nvSpPr>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2663B43E-21A1-7545-9A35-CC87E7747FEB}"/>
              </a:ext>
            </a:extLst>
          </p:cNvPr>
          <p:cNvSpPr>
            <a:spLocks noGrp="1"/>
          </p:cNvSpPr>
          <p:nvPr>
            <p:ph type="dt" sz="half" idx="10"/>
          </p:nvPr>
        </p:nvSpPr>
        <p:spPr/>
        <p:txBody>
          <a:bodyPr/>
          <a:lstStyle/>
          <a:p>
            <a:fld id="{BA763BF8-AC66-E249-9CE8-8353EEB16B82}" type="datetimeFigureOut">
              <a:rPr lang="en-US" smtClean="0"/>
              <a:t>3/7/24</a:t>
            </a:fld>
            <a:endParaRPr lang="en-US"/>
          </a:p>
        </p:txBody>
      </p:sp>
      <p:sp>
        <p:nvSpPr>
          <p:cNvPr id="4" name="Footer Placeholder 3">
            <a:extLst>
              <a:ext uri="{FF2B5EF4-FFF2-40B4-BE49-F238E27FC236}">
                <a16:creationId xmlns:a16="http://schemas.microsoft.com/office/drawing/2014/main" id="{2B9654D0-04B2-2548-9FBD-5242066802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B61330-9DBE-AB4A-9C30-E72F61C85BF4}"/>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2621548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5364A2-06CD-5C40-9B1C-1FF81AF5E478}"/>
              </a:ext>
            </a:extLst>
          </p:cNvPr>
          <p:cNvSpPr>
            <a:spLocks noGrp="1"/>
          </p:cNvSpPr>
          <p:nvPr>
            <p:ph type="dt" sz="half" idx="10"/>
          </p:nvPr>
        </p:nvSpPr>
        <p:spPr/>
        <p:txBody>
          <a:bodyPr/>
          <a:lstStyle/>
          <a:p>
            <a:fld id="{BA763BF8-AC66-E249-9CE8-8353EEB16B82}" type="datetimeFigureOut">
              <a:rPr lang="en-US" smtClean="0"/>
              <a:t>3/7/24</a:t>
            </a:fld>
            <a:endParaRPr lang="en-US"/>
          </a:p>
        </p:txBody>
      </p:sp>
      <p:sp>
        <p:nvSpPr>
          <p:cNvPr id="3" name="Footer Placeholder 2">
            <a:extLst>
              <a:ext uri="{FF2B5EF4-FFF2-40B4-BE49-F238E27FC236}">
                <a16:creationId xmlns:a16="http://schemas.microsoft.com/office/drawing/2014/main" id="{567D1A39-4A51-624D-AF88-C45CB1B928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510F21-1DE7-B243-BD5D-08AA9D30CC9A}"/>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228568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61C07-986E-D44C-8084-EF23A87A8D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E60D54-D6EE-B444-9F23-1B02E8FE9C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8DD51-C767-5847-A748-1B10D8F52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1E32EC-E8AF-6F43-89E4-0CE93890C950}"/>
              </a:ext>
            </a:extLst>
          </p:cNvPr>
          <p:cNvSpPr>
            <a:spLocks noGrp="1"/>
          </p:cNvSpPr>
          <p:nvPr>
            <p:ph type="dt" sz="half" idx="10"/>
          </p:nvPr>
        </p:nvSpPr>
        <p:spPr/>
        <p:txBody>
          <a:bodyPr/>
          <a:lstStyle/>
          <a:p>
            <a:fld id="{BA763BF8-AC66-E249-9CE8-8353EEB16B82}" type="datetimeFigureOut">
              <a:rPr lang="en-US" smtClean="0"/>
              <a:t>3/7/24</a:t>
            </a:fld>
            <a:endParaRPr lang="en-US"/>
          </a:p>
        </p:txBody>
      </p:sp>
      <p:sp>
        <p:nvSpPr>
          <p:cNvPr id="6" name="Footer Placeholder 5">
            <a:extLst>
              <a:ext uri="{FF2B5EF4-FFF2-40B4-BE49-F238E27FC236}">
                <a16:creationId xmlns:a16="http://schemas.microsoft.com/office/drawing/2014/main" id="{B34BCBE3-C6BF-E444-A8F7-417155533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72E21D-8539-E647-9CBC-4BB7BC817D13}"/>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956155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3DD87-2747-1E4D-8525-CAB9F080E41E}"/>
              </a:ext>
            </a:extLst>
          </p:cNvPr>
          <p:cNvSpPr>
            <a:spLocks noGrp="1"/>
          </p:cNvSpPr>
          <p:nvPr>
            <p:ph type="title"/>
          </p:nvPr>
        </p:nvSpPr>
        <p:spPr>
          <a:xfrm>
            <a:off x="839788" y="457200"/>
            <a:ext cx="3932237" cy="1600200"/>
          </a:xfrm>
        </p:spPr>
        <p:txBody>
          <a:bodyPr anchor="b"/>
          <a:lstStyle>
            <a:lvl1pPr algn="ct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5BC77A76-802C-774E-B82D-A7FD679370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90B91A-5C3A-AE4D-9E83-3E73662DE4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3249E4-BD91-E94D-8D56-78F34E2E9AD6}"/>
              </a:ext>
            </a:extLst>
          </p:cNvPr>
          <p:cNvSpPr>
            <a:spLocks noGrp="1"/>
          </p:cNvSpPr>
          <p:nvPr>
            <p:ph type="dt" sz="half" idx="10"/>
          </p:nvPr>
        </p:nvSpPr>
        <p:spPr/>
        <p:txBody>
          <a:bodyPr/>
          <a:lstStyle/>
          <a:p>
            <a:fld id="{BA763BF8-AC66-E249-9CE8-8353EEB16B82}" type="datetimeFigureOut">
              <a:rPr lang="en-US" smtClean="0"/>
              <a:t>3/7/24</a:t>
            </a:fld>
            <a:endParaRPr lang="en-US"/>
          </a:p>
        </p:txBody>
      </p:sp>
      <p:sp>
        <p:nvSpPr>
          <p:cNvPr id="6" name="Footer Placeholder 5">
            <a:extLst>
              <a:ext uri="{FF2B5EF4-FFF2-40B4-BE49-F238E27FC236}">
                <a16:creationId xmlns:a16="http://schemas.microsoft.com/office/drawing/2014/main" id="{E075AB9F-6D7B-7B49-A36C-B2BBCD10D8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8DD4DB-B81E-1446-A526-4F8844BC9B4A}"/>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2631153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980386-ACEA-864A-8B44-C8DEA7D4F6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05CBA7B-6DA4-B74E-ACD6-EC151070E9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6E6E3B-4059-8547-9F14-BCA09AE962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BA763BF8-AC66-E249-9CE8-8353EEB16B82}" type="datetimeFigureOut">
              <a:rPr lang="en-US" smtClean="0"/>
              <a:pPr/>
              <a:t>3/7/24</a:t>
            </a:fld>
            <a:endParaRPr lang="en-US"/>
          </a:p>
        </p:txBody>
      </p:sp>
      <p:sp>
        <p:nvSpPr>
          <p:cNvPr id="5" name="Footer Placeholder 4">
            <a:extLst>
              <a:ext uri="{FF2B5EF4-FFF2-40B4-BE49-F238E27FC236}">
                <a16:creationId xmlns:a16="http://schemas.microsoft.com/office/drawing/2014/main" id="{817AE399-81D5-3E44-AA7A-88DFA85719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B2DF6F86-94CE-CF4F-93B3-A2367D4D2B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2D21E121-49A3-D64E-A5F9-356C90050E44}" type="slidenum">
              <a:rPr lang="en-US" smtClean="0"/>
              <a:pPr/>
              <a:t>‹#›</a:t>
            </a:fld>
            <a:endParaRPr lang="en-US"/>
          </a:p>
        </p:txBody>
      </p:sp>
    </p:spTree>
    <p:extLst>
      <p:ext uri="{BB962C8B-B14F-4D97-AF65-F5344CB8AC3E}">
        <p14:creationId xmlns:p14="http://schemas.microsoft.com/office/powerpoint/2010/main" val="3805489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C00000"/>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t>Comparing Two Groups</a:t>
            </a:r>
          </a:p>
        </p:txBody>
      </p:sp>
      <p:sp>
        <p:nvSpPr>
          <p:cNvPr id="3" name="Subtitle 2"/>
          <p:cNvSpPr>
            <a:spLocks noGrp="1"/>
          </p:cNvSpPr>
          <p:nvPr>
            <p:ph type="subTitle" idx="1"/>
          </p:nvPr>
        </p:nvSpPr>
        <p:spPr>
          <a:xfrm>
            <a:off x="1524000" y="3869324"/>
            <a:ext cx="9144000" cy="1655762"/>
          </a:xfrm>
        </p:spPr>
        <p:txBody>
          <a:bodyPr/>
          <a:lstStyle/>
          <a:p>
            <a:r>
              <a:rPr lang="en-GB" dirty="0"/>
              <a:t>Jamil </a:t>
            </a:r>
            <a:r>
              <a:rPr lang="en-GB" dirty="0" err="1"/>
              <a:t>Bhanji</a:t>
            </a:r>
            <a:endParaRPr lang="en-GB" dirty="0"/>
          </a:p>
          <a:p>
            <a:r>
              <a:rPr lang="en-GB" dirty="0"/>
              <a:t>with help from Vanessa </a:t>
            </a:r>
            <a:r>
              <a:rPr lang="en-GB" dirty="0" err="1"/>
              <a:t>LoBue</a:t>
            </a:r>
            <a:endParaRPr lang="en-GB" dirty="0"/>
          </a:p>
          <a:p>
            <a:r>
              <a:rPr lang="en-GB" dirty="0"/>
              <a:t>and Andy Field</a:t>
            </a:r>
          </a:p>
        </p:txBody>
      </p:sp>
    </p:spTree>
    <p:extLst>
      <p:ext uri="{BB962C8B-B14F-4D97-AF65-F5344CB8AC3E}">
        <p14:creationId xmlns:p14="http://schemas.microsoft.com/office/powerpoint/2010/main" val="90758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Ranking Data</a:t>
            </a:r>
            <a:endParaRPr lang="en-US" dirty="0"/>
          </a:p>
        </p:txBody>
      </p:sp>
      <p:sp>
        <p:nvSpPr>
          <p:cNvPr id="3" name="Content Placeholder 2"/>
          <p:cNvSpPr>
            <a:spLocks noGrp="1"/>
          </p:cNvSpPr>
          <p:nvPr>
            <p:ph idx="1"/>
          </p:nvPr>
        </p:nvSpPr>
        <p:spPr>
          <a:xfrm>
            <a:off x="838199" y="1535339"/>
            <a:ext cx="10700657" cy="4351338"/>
          </a:xfrm>
        </p:spPr>
        <p:txBody>
          <a:bodyPr>
            <a:normAutofit/>
          </a:bodyPr>
          <a:lstStyle/>
          <a:p>
            <a:r>
              <a:rPr lang="en-US" sz="3200" dirty="0"/>
              <a:t>Non-parametric tests work on the principle of ranking the data for each group: </a:t>
            </a:r>
          </a:p>
          <a:p>
            <a:pPr lvl="1"/>
            <a:r>
              <a:rPr lang="en-US" sz="3200" dirty="0"/>
              <a:t>Lowest score = a rank of 1, </a:t>
            </a:r>
          </a:p>
          <a:p>
            <a:pPr lvl="1"/>
            <a:r>
              <a:rPr lang="en-US" sz="3200" dirty="0"/>
              <a:t>Next highest score = a rank of 2, and so on. </a:t>
            </a:r>
          </a:p>
          <a:p>
            <a:pPr lvl="1"/>
            <a:r>
              <a:rPr lang="en-GB" sz="3200" dirty="0"/>
              <a:t>Tied ranks are given the same rank</a:t>
            </a:r>
          </a:p>
          <a:p>
            <a:pPr lvl="1"/>
            <a:endParaRPr lang="en-US" sz="3200" dirty="0"/>
          </a:p>
          <a:p>
            <a:r>
              <a:rPr lang="en-US" sz="3200" dirty="0"/>
              <a:t>The analysis is carried out on the ranks rather than the actual data.</a:t>
            </a:r>
          </a:p>
          <a:p>
            <a:endParaRPr lang="en-US" dirty="0"/>
          </a:p>
        </p:txBody>
      </p:sp>
    </p:spTree>
    <p:extLst>
      <p:ext uri="{BB962C8B-B14F-4D97-AF65-F5344CB8AC3E}">
        <p14:creationId xmlns:p14="http://schemas.microsoft.com/office/powerpoint/2010/main" val="341012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Effect size</a:t>
            </a:r>
            <a:endParaRPr lang="en-US" dirty="0"/>
          </a:p>
        </p:txBody>
      </p:sp>
      <p:sp>
        <p:nvSpPr>
          <p:cNvPr id="4" name="Content Placeholder 3">
            <a:extLst>
              <a:ext uri="{FF2B5EF4-FFF2-40B4-BE49-F238E27FC236}">
                <a16:creationId xmlns:a16="http://schemas.microsoft.com/office/drawing/2014/main" id="{94DEA5E4-E11B-5C83-2C31-677E182AF6F1}"/>
              </a:ext>
            </a:extLst>
          </p:cNvPr>
          <p:cNvSpPr>
            <a:spLocks noGrp="1"/>
          </p:cNvSpPr>
          <p:nvPr>
            <p:ph idx="1"/>
          </p:nvPr>
        </p:nvSpPr>
        <p:spPr/>
        <p:txBody>
          <a:bodyPr/>
          <a:lstStyle/>
          <a:p>
            <a:r>
              <a:rPr lang="en-US" dirty="0"/>
              <a:t>The “strength” of an effect</a:t>
            </a:r>
          </a:p>
          <a:p>
            <a:pPr lvl="1"/>
            <a:r>
              <a:rPr lang="en-US" dirty="0"/>
              <a:t>How different are two means?</a:t>
            </a:r>
          </a:p>
          <a:p>
            <a:pPr lvl="1"/>
            <a:r>
              <a:rPr lang="en-US" dirty="0"/>
              <a:t>How closely associated are two variables?</a:t>
            </a:r>
          </a:p>
          <a:p>
            <a:pPr lvl="1"/>
            <a:r>
              <a:rPr lang="en-US" dirty="0"/>
              <a:t>How much outcome variance do(es) the predictor(s) explain?</a:t>
            </a:r>
          </a:p>
          <a:p>
            <a:r>
              <a:rPr lang="en-US" dirty="0"/>
              <a:t>Not dependent on sample size</a:t>
            </a:r>
          </a:p>
          <a:p>
            <a:pPr lvl="1"/>
            <a:r>
              <a:rPr lang="en-US" dirty="0"/>
              <a:t>t-stat, F-stat, X</a:t>
            </a:r>
            <a:r>
              <a:rPr lang="en-US" baseline="30000" dirty="0"/>
              <a:t>2</a:t>
            </a:r>
            <a:r>
              <a:rPr lang="en-US" dirty="0"/>
              <a:t>, W, U are not effect sizes</a:t>
            </a:r>
          </a:p>
          <a:p>
            <a:pPr lvl="1"/>
            <a:r>
              <a:rPr lang="en-US" dirty="0"/>
              <a:t>Mean difference, covariance, (unstandardized) regression beta coefficients are </a:t>
            </a:r>
            <a:r>
              <a:rPr lang="en-US" b="1" i="1" dirty="0"/>
              <a:t>unstandardized</a:t>
            </a:r>
            <a:r>
              <a:rPr lang="en-US" i="1" dirty="0"/>
              <a:t> </a:t>
            </a:r>
            <a:r>
              <a:rPr lang="en-US" dirty="0"/>
              <a:t>effect size measures</a:t>
            </a:r>
          </a:p>
          <a:p>
            <a:pPr lvl="1"/>
            <a:r>
              <a:rPr lang="en-US" dirty="0"/>
              <a:t>Cohen d, r, 𝜌, r</a:t>
            </a:r>
            <a:r>
              <a:rPr lang="en-US" baseline="30000" dirty="0"/>
              <a:t>2</a:t>
            </a:r>
            <a:r>
              <a:rPr lang="en-US" dirty="0"/>
              <a:t>, η</a:t>
            </a:r>
            <a:r>
              <a:rPr lang="en-US" baseline="30000" dirty="0"/>
              <a:t>2</a:t>
            </a:r>
            <a:r>
              <a:rPr lang="en-US" dirty="0"/>
              <a:t>, Cohen </a:t>
            </a:r>
            <a:r>
              <a:rPr lang="en-US" i="1" dirty="0"/>
              <a:t>f, </a:t>
            </a:r>
            <a:r>
              <a:rPr lang="en-US" dirty="0"/>
              <a:t>Hedge’s</a:t>
            </a:r>
            <a:r>
              <a:rPr lang="en-US" i="1" dirty="0"/>
              <a:t> g, </a:t>
            </a:r>
            <a:r>
              <a:rPr lang="en-US" dirty="0"/>
              <a:t>Glass’s </a:t>
            </a:r>
            <a:r>
              <a:rPr lang="en-US" dirty="0" err="1"/>
              <a:t>Δ</a:t>
            </a:r>
            <a:r>
              <a:rPr lang="en-US" dirty="0"/>
              <a:t> are common </a:t>
            </a:r>
            <a:r>
              <a:rPr lang="en-US" b="1" i="1" dirty="0"/>
              <a:t>standardized</a:t>
            </a:r>
            <a:r>
              <a:rPr lang="en-US" dirty="0"/>
              <a:t> effect size measures</a:t>
            </a:r>
            <a:endParaRPr lang="en-US" i="1" dirty="0"/>
          </a:p>
        </p:txBody>
      </p:sp>
    </p:spTree>
    <p:extLst>
      <p:ext uri="{BB962C8B-B14F-4D97-AF65-F5344CB8AC3E}">
        <p14:creationId xmlns:p14="http://schemas.microsoft.com/office/powerpoint/2010/main" val="2804646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pPr algn="l"/>
            <a:r>
              <a:rPr lang="en-US" sz="3200" kern="1200">
                <a:solidFill>
                  <a:srgbClr val="FFFFFF"/>
                </a:solidFill>
                <a:latin typeface="+mj-lt"/>
                <a:ea typeface="+mj-ea"/>
                <a:cs typeface="+mj-cs"/>
              </a:rPr>
              <a:t>Effect sizes (Ferguson)</a:t>
            </a:r>
          </a:p>
        </p:txBody>
      </p:sp>
      <p:pic>
        <p:nvPicPr>
          <p:cNvPr id="7" name="Content Placeholder 6" descr="A close-up of a data&#10;&#10;Description automatically generated">
            <a:extLst>
              <a:ext uri="{FF2B5EF4-FFF2-40B4-BE49-F238E27FC236}">
                <a16:creationId xmlns:a16="http://schemas.microsoft.com/office/drawing/2014/main" id="{24B6CC59-0E28-DDD7-4805-CB90A59C1120}"/>
              </a:ext>
            </a:extLst>
          </p:cNvPr>
          <p:cNvPicPr>
            <a:picLocks noGrp="1" noChangeAspect="1"/>
          </p:cNvPicPr>
          <p:nvPr>
            <p:ph idx="1"/>
          </p:nvPr>
        </p:nvPicPr>
        <p:blipFill>
          <a:blip r:embed="rId2"/>
          <a:stretch>
            <a:fillRect/>
          </a:stretch>
        </p:blipFill>
        <p:spPr>
          <a:xfrm>
            <a:off x="494553" y="3314414"/>
            <a:ext cx="11059272" cy="2930708"/>
          </a:xfrm>
          <a:prstGeom prst="rect">
            <a:avLst/>
          </a:prstGeom>
        </p:spPr>
      </p:pic>
    </p:spTree>
    <p:extLst>
      <p:ext uri="{BB962C8B-B14F-4D97-AF65-F5344CB8AC3E}">
        <p14:creationId xmlns:p14="http://schemas.microsoft.com/office/powerpoint/2010/main" val="1164422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lowchart: Document 14">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pPr algn="l"/>
            <a:r>
              <a:rPr lang="en-US" sz="3200" kern="1200">
                <a:solidFill>
                  <a:srgbClr val="FFFFFF"/>
                </a:solidFill>
                <a:latin typeface="+mj-lt"/>
                <a:ea typeface="+mj-ea"/>
                <a:cs typeface="+mj-cs"/>
              </a:rPr>
              <a:t>Effect sizes (Lakens)</a:t>
            </a:r>
          </a:p>
        </p:txBody>
      </p:sp>
      <p:pic>
        <p:nvPicPr>
          <p:cNvPr id="10" name="Content Placeholder 9" descr="A screenshot of a test&#10;&#10;Description automatically generated">
            <a:extLst>
              <a:ext uri="{FF2B5EF4-FFF2-40B4-BE49-F238E27FC236}">
                <a16:creationId xmlns:a16="http://schemas.microsoft.com/office/drawing/2014/main" id="{F69A4E60-CE9B-E33B-9B20-04C5C1702325}"/>
              </a:ext>
            </a:extLst>
          </p:cNvPr>
          <p:cNvPicPr>
            <a:picLocks noGrp="1" noChangeAspect="1"/>
          </p:cNvPicPr>
          <p:nvPr>
            <p:ph idx="1"/>
          </p:nvPr>
        </p:nvPicPr>
        <p:blipFill>
          <a:blip r:embed="rId2"/>
          <a:stretch>
            <a:fillRect/>
          </a:stretch>
        </p:blipFill>
        <p:spPr>
          <a:xfrm>
            <a:off x="4305993" y="171162"/>
            <a:ext cx="6330248" cy="6410379"/>
          </a:xfrm>
          <a:prstGeom prst="rect">
            <a:avLst/>
          </a:prstGeom>
        </p:spPr>
      </p:pic>
    </p:spTree>
    <p:extLst>
      <p:ext uri="{BB962C8B-B14F-4D97-AF65-F5344CB8AC3E}">
        <p14:creationId xmlns:p14="http://schemas.microsoft.com/office/powerpoint/2010/main" val="3120889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Aims</a:t>
            </a:r>
          </a:p>
        </p:txBody>
      </p:sp>
      <p:sp>
        <p:nvSpPr>
          <p:cNvPr id="3" name="Content Placeholder 2"/>
          <p:cNvSpPr>
            <a:spLocks noGrp="1"/>
          </p:cNvSpPr>
          <p:nvPr>
            <p:ph idx="1"/>
          </p:nvPr>
        </p:nvSpPr>
        <p:spPr>
          <a:xfrm>
            <a:off x="838200" y="1534685"/>
            <a:ext cx="10515600" cy="4351338"/>
          </a:xfrm>
        </p:spPr>
        <p:txBody>
          <a:bodyPr>
            <a:noAutofit/>
          </a:bodyPr>
          <a:lstStyle/>
          <a:p>
            <a:r>
              <a:rPr lang="en-GB" sz="3200" i="1" dirty="0"/>
              <a:t>t</a:t>
            </a:r>
            <a:r>
              <a:rPr lang="en-GB" sz="3200" dirty="0"/>
              <a:t>-tests</a:t>
            </a:r>
          </a:p>
          <a:p>
            <a:r>
              <a:rPr lang="en-GB" sz="3000" dirty="0"/>
              <a:t>Dependent (paired-samples, matched-pairs)</a:t>
            </a:r>
          </a:p>
          <a:p>
            <a:r>
              <a:rPr lang="en-GB" sz="3000" dirty="0"/>
              <a:t>Independent</a:t>
            </a:r>
          </a:p>
          <a:p>
            <a:r>
              <a:rPr lang="en-GB" sz="3200" dirty="0"/>
              <a:t>Rationale for the tests</a:t>
            </a:r>
          </a:p>
          <a:p>
            <a:r>
              <a:rPr lang="en-GB" sz="3200"/>
              <a:t>Nonparametric Tests</a:t>
            </a:r>
            <a:endParaRPr lang="en-GB" sz="3200" dirty="0"/>
          </a:p>
        </p:txBody>
      </p:sp>
    </p:spTree>
    <p:extLst>
      <p:ext uri="{BB962C8B-B14F-4D97-AF65-F5344CB8AC3E}">
        <p14:creationId xmlns:p14="http://schemas.microsoft.com/office/powerpoint/2010/main" val="3048427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Experiments</a:t>
            </a:r>
          </a:p>
        </p:txBody>
      </p:sp>
      <p:sp>
        <p:nvSpPr>
          <p:cNvPr id="3" name="Content Placeholder 2"/>
          <p:cNvSpPr>
            <a:spLocks noGrp="1"/>
          </p:cNvSpPr>
          <p:nvPr>
            <p:ph idx="1"/>
          </p:nvPr>
        </p:nvSpPr>
        <p:spPr>
          <a:xfrm>
            <a:off x="838200" y="1473933"/>
            <a:ext cx="10515600" cy="4351338"/>
          </a:xfrm>
        </p:spPr>
        <p:txBody>
          <a:bodyPr>
            <a:noAutofit/>
          </a:bodyPr>
          <a:lstStyle/>
          <a:p>
            <a:r>
              <a:rPr lang="en-GB" sz="3200" dirty="0"/>
              <a:t>The simplest form of an experiment is with only one independent variable that is manipulated to yield only two levels and only one (continuous) outcome is measured.</a:t>
            </a:r>
          </a:p>
          <a:p>
            <a:pPr lvl="1"/>
            <a:r>
              <a:rPr lang="en-GB" sz="3000" dirty="0"/>
              <a:t>E.g., experimental condition vs. control, one outcome measure</a:t>
            </a:r>
          </a:p>
          <a:p>
            <a:pPr lvl="1"/>
            <a:endParaRPr lang="en-GB" sz="3000" dirty="0"/>
          </a:p>
          <a:p>
            <a:r>
              <a:rPr lang="en-GB" sz="3200" dirty="0"/>
              <a:t>This situation can be analysed with a </a:t>
            </a:r>
            <a:r>
              <a:rPr lang="en-GB" sz="3200" i="1" dirty="0"/>
              <a:t>t</a:t>
            </a:r>
            <a:r>
              <a:rPr lang="en-GB" sz="3200" dirty="0"/>
              <a:t>-test</a:t>
            </a:r>
          </a:p>
        </p:txBody>
      </p:sp>
    </p:spTree>
    <p:extLst>
      <p:ext uri="{BB962C8B-B14F-4D97-AF65-F5344CB8AC3E}">
        <p14:creationId xmlns:p14="http://schemas.microsoft.com/office/powerpoint/2010/main" val="294227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t>T</a:t>
            </a:r>
            <a:r>
              <a:rPr lang="en-GB" dirty="0"/>
              <a:t>-test</a:t>
            </a:r>
            <a:endParaRPr lang="en-GB" i="1" dirty="0"/>
          </a:p>
        </p:txBody>
      </p:sp>
      <p:sp>
        <p:nvSpPr>
          <p:cNvPr id="3" name="Content Placeholder 2"/>
          <p:cNvSpPr>
            <a:spLocks noGrp="1"/>
          </p:cNvSpPr>
          <p:nvPr>
            <p:ph idx="1"/>
          </p:nvPr>
        </p:nvSpPr>
        <p:spPr>
          <a:xfrm>
            <a:off x="838200" y="1253331"/>
            <a:ext cx="10515600" cy="4351338"/>
          </a:xfrm>
        </p:spPr>
        <p:txBody>
          <a:bodyPr>
            <a:noAutofit/>
          </a:bodyPr>
          <a:lstStyle/>
          <a:p>
            <a:endParaRPr lang="en-GB" sz="3200" dirty="0"/>
          </a:p>
          <a:p>
            <a:r>
              <a:rPr lang="en-GB" sz="3200" dirty="0"/>
              <a:t>Independent </a:t>
            </a:r>
            <a:r>
              <a:rPr lang="en-GB" sz="3200" i="1" dirty="0"/>
              <a:t>t</a:t>
            </a:r>
            <a:r>
              <a:rPr lang="en-GB" sz="3200" dirty="0"/>
              <a:t>-test</a:t>
            </a:r>
          </a:p>
          <a:p>
            <a:pPr lvl="1"/>
            <a:r>
              <a:rPr lang="en-GB" sz="3000" dirty="0"/>
              <a:t>Compares two means based on independent data</a:t>
            </a:r>
          </a:p>
          <a:p>
            <a:pPr lvl="1"/>
            <a:r>
              <a:rPr lang="en-GB" sz="3000" dirty="0"/>
              <a:t>E.g., data from different groups of people</a:t>
            </a:r>
          </a:p>
          <a:p>
            <a:pPr lvl="1"/>
            <a:endParaRPr lang="en-GB" sz="3000" dirty="0"/>
          </a:p>
          <a:p>
            <a:r>
              <a:rPr lang="en-GB" sz="3200" dirty="0"/>
              <a:t>Dependent </a:t>
            </a:r>
            <a:r>
              <a:rPr lang="en-GB" sz="3200" i="1" dirty="0"/>
              <a:t>t</a:t>
            </a:r>
            <a:r>
              <a:rPr lang="en-GB" sz="3200" dirty="0"/>
              <a:t>-test</a:t>
            </a:r>
          </a:p>
          <a:p>
            <a:pPr lvl="1"/>
            <a:r>
              <a:rPr lang="en-GB" sz="3000" dirty="0"/>
              <a:t>Compares two means based on related data.</a:t>
            </a:r>
          </a:p>
          <a:p>
            <a:pPr lvl="1"/>
            <a:r>
              <a:rPr lang="en-GB" sz="3000" dirty="0"/>
              <a:t>E.g., Same people measured at different times.</a:t>
            </a:r>
          </a:p>
          <a:p>
            <a:pPr lvl="1"/>
            <a:r>
              <a:rPr lang="en-GB" sz="3000" dirty="0"/>
              <a:t>Data from ‘matched’ samples.</a:t>
            </a:r>
          </a:p>
          <a:p>
            <a:pPr lvl="1"/>
            <a:endParaRPr lang="en-GB" sz="3000" dirty="0"/>
          </a:p>
        </p:txBody>
      </p:sp>
    </p:spTree>
    <p:extLst>
      <p:ext uri="{BB962C8B-B14F-4D97-AF65-F5344CB8AC3E}">
        <p14:creationId xmlns:p14="http://schemas.microsoft.com/office/powerpoint/2010/main" val="2107466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Rational for the </a:t>
            </a:r>
            <a:r>
              <a:rPr lang="en-GB" i="1" dirty="0"/>
              <a:t>t</a:t>
            </a:r>
            <a:r>
              <a:rPr lang="en-GB" dirty="0"/>
              <a:t>-test</a:t>
            </a:r>
          </a:p>
        </p:txBody>
      </p:sp>
      <p:sp>
        <p:nvSpPr>
          <p:cNvPr id="3" name="Content Placeholder 2"/>
          <p:cNvSpPr>
            <a:spLocks noGrp="1"/>
          </p:cNvSpPr>
          <p:nvPr>
            <p:ph idx="1"/>
          </p:nvPr>
        </p:nvSpPr>
        <p:spPr/>
        <p:txBody>
          <a:bodyPr>
            <a:normAutofit fontScale="70000" lnSpcReduction="20000"/>
          </a:bodyPr>
          <a:lstStyle/>
          <a:p>
            <a:pPr lvl="0"/>
            <a:r>
              <a:rPr lang="en-GB" sz="4600" dirty="0"/>
              <a:t>Two samples are collected and the means calculated</a:t>
            </a:r>
          </a:p>
          <a:p>
            <a:pPr lvl="0"/>
            <a:endParaRPr lang="en-GB" sz="4600" dirty="0"/>
          </a:p>
          <a:p>
            <a:pPr lvl="0"/>
            <a:r>
              <a:rPr lang="en-GB" sz="4600" dirty="0"/>
              <a:t>These means might differ by either a little or a lot</a:t>
            </a:r>
          </a:p>
          <a:p>
            <a:pPr lvl="1"/>
            <a:endParaRPr lang="en-GB" sz="4600" dirty="0"/>
          </a:p>
          <a:p>
            <a:pPr lvl="0">
              <a:lnSpc>
                <a:spcPct val="120000"/>
              </a:lnSpc>
            </a:pPr>
            <a:r>
              <a:rPr lang="en-GB" sz="4600" dirty="0"/>
              <a:t>If the samples come from the same population (this is the null hypothesis), we would expect large differences between sample means to occur very </a:t>
            </a:r>
            <a:r>
              <a:rPr lang="en-GB" sz="4600" b="1" i="1" dirty="0"/>
              <a:t>infrequently</a:t>
            </a:r>
            <a:r>
              <a:rPr lang="en-GB" sz="4600" dirty="0"/>
              <a:t>. </a:t>
            </a:r>
          </a:p>
        </p:txBody>
      </p:sp>
    </p:spTree>
    <p:extLst>
      <p:ext uri="{BB962C8B-B14F-4D97-AF65-F5344CB8AC3E}">
        <p14:creationId xmlns:p14="http://schemas.microsoft.com/office/powerpoint/2010/main" val="906174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Rational for the </a:t>
            </a:r>
            <a:r>
              <a:rPr lang="en-GB" i="1" dirty="0"/>
              <a:t>t</a:t>
            </a:r>
            <a:r>
              <a:rPr lang="en-GB" dirty="0"/>
              <a:t>-test</a:t>
            </a:r>
          </a:p>
        </p:txBody>
      </p:sp>
      <p:sp>
        <p:nvSpPr>
          <p:cNvPr id="3" name="Content Placeholder 2"/>
          <p:cNvSpPr>
            <a:spLocks noGrp="1"/>
          </p:cNvSpPr>
          <p:nvPr>
            <p:ph idx="1"/>
          </p:nvPr>
        </p:nvSpPr>
        <p:spPr>
          <a:xfrm>
            <a:off x="739726" y="1502068"/>
            <a:ext cx="10515600" cy="4666503"/>
          </a:xfrm>
        </p:spPr>
        <p:txBody>
          <a:bodyPr>
            <a:normAutofit fontScale="40000" lnSpcReduction="20000"/>
          </a:bodyPr>
          <a:lstStyle/>
          <a:p>
            <a:pPr marL="457200" lvl="1" indent="0">
              <a:lnSpc>
                <a:spcPct val="120000"/>
              </a:lnSpc>
              <a:buNone/>
            </a:pPr>
            <a:r>
              <a:rPr lang="en-GB" sz="6700" dirty="0"/>
              <a:t>If the difference between the samples is larger than we would expect </a:t>
            </a:r>
            <a:r>
              <a:rPr lang="en-GB" sz="6700" dirty="0">
                <a:solidFill>
                  <a:srgbClr val="FF0000"/>
                </a:solidFill>
              </a:rPr>
              <a:t>based on the standard error </a:t>
            </a:r>
            <a:r>
              <a:rPr lang="en-GB" sz="6700" dirty="0"/>
              <a:t>then one of two things has happened:</a:t>
            </a:r>
          </a:p>
          <a:p>
            <a:pPr marL="457200" lvl="1" indent="0">
              <a:lnSpc>
                <a:spcPct val="120000"/>
              </a:lnSpc>
              <a:buNone/>
            </a:pPr>
            <a:endParaRPr lang="en-GB" sz="6700" dirty="0"/>
          </a:p>
          <a:p>
            <a:pPr marL="457200" lvl="1" indent="0">
              <a:lnSpc>
                <a:spcPct val="120000"/>
              </a:lnSpc>
              <a:buNone/>
            </a:pPr>
            <a:r>
              <a:rPr lang="en-GB" sz="6700" dirty="0"/>
              <a:t>1. There is no true effect but sample means from our population fluctuate we happen to have collected two samples that produce very different means </a:t>
            </a:r>
          </a:p>
          <a:p>
            <a:pPr marL="457200" lvl="1" indent="0">
              <a:lnSpc>
                <a:spcPct val="120000"/>
              </a:lnSpc>
              <a:buNone/>
            </a:pPr>
            <a:endParaRPr lang="en-GB" sz="6700" dirty="0"/>
          </a:p>
          <a:p>
            <a:pPr marL="457200" lvl="1" indent="0">
              <a:lnSpc>
                <a:spcPct val="120000"/>
              </a:lnSpc>
              <a:buNone/>
            </a:pPr>
            <a:r>
              <a:rPr lang="en-GB" sz="6700" dirty="0"/>
              <a:t>2. The two samples come from different populations. In other words, the null hypothesis is unlikely</a:t>
            </a:r>
          </a:p>
          <a:p>
            <a:pPr marL="0" lvl="0" indent="0">
              <a:buNone/>
            </a:pPr>
            <a:endParaRPr lang="en-GB" dirty="0"/>
          </a:p>
        </p:txBody>
      </p:sp>
    </p:spTree>
    <p:extLst>
      <p:ext uri="{BB962C8B-B14F-4D97-AF65-F5344CB8AC3E}">
        <p14:creationId xmlns:p14="http://schemas.microsoft.com/office/powerpoint/2010/main" val="234815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Assumptions of the </a:t>
            </a:r>
            <a:r>
              <a:rPr lang="en-GB" i="1" dirty="0"/>
              <a:t>t</a:t>
            </a:r>
            <a:r>
              <a:rPr lang="en-GB" dirty="0"/>
              <a:t>-test</a:t>
            </a:r>
          </a:p>
        </p:txBody>
      </p:sp>
      <p:sp>
        <p:nvSpPr>
          <p:cNvPr id="3" name="Content Placeholder 2"/>
          <p:cNvSpPr>
            <a:spLocks noGrp="1"/>
          </p:cNvSpPr>
          <p:nvPr>
            <p:ph idx="1"/>
          </p:nvPr>
        </p:nvSpPr>
        <p:spPr>
          <a:xfrm>
            <a:off x="838200" y="1548752"/>
            <a:ext cx="10515600" cy="4351338"/>
          </a:xfrm>
        </p:spPr>
        <p:txBody>
          <a:bodyPr>
            <a:noAutofit/>
          </a:bodyPr>
          <a:lstStyle/>
          <a:p>
            <a:pPr>
              <a:lnSpc>
                <a:spcPct val="100000"/>
              </a:lnSpc>
            </a:pPr>
            <a:r>
              <a:rPr lang="en-GB" sz="3200" dirty="0"/>
              <a:t>Both the independent </a:t>
            </a:r>
            <a:r>
              <a:rPr lang="en-GB" sz="3200" i="1" dirty="0"/>
              <a:t>t</a:t>
            </a:r>
            <a:r>
              <a:rPr lang="en-GB" sz="3200" dirty="0"/>
              <a:t>-test and the dependent </a:t>
            </a:r>
            <a:r>
              <a:rPr lang="en-GB" sz="3200" i="1" dirty="0"/>
              <a:t>t</a:t>
            </a:r>
            <a:r>
              <a:rPr lang="en-GB" sz="3200" dirty="0"/>
              <a:t>-test are </a:t>
            </a:r>
            <a:r>
              <a:rPr lang="en-GB" sz="3200" i="1" dirty="0"/>
              <a:t>parametric tests</a:t>
            </a:r>
            <a:r>
              <a:rPr lang="en-GB" sz="3200" dirty="0"/>
              <a:t> based on the normal distribution</a:t>
            </a:r>
          </a:p>
          <a:p>
            <a:pPr>
              <a:lnSpc>
                <a:spcPct val="100000"/>
              </a:lnSpc>
            </a:pPr>
            <a:r>
              <a:rPr lang="en-GB" sz="3200" dirty="0"/>
              <a:t>Therefore, they assume:</a:t>
            </a:r>
          </a:p>
          <a:p>
            <a:pPr lvl="1">
              <a:lnSpc>
                <a:spcPct val="100000"/>
              </a:lnSpc>
            </a:pPr>
            <a:r>
              <a:rPr lang="en-GB" sz="3000" dirty="0"/>
              <a:t>The sampling distribution is normally distributed</a:t>
            </a:r>
          </a:p>
          <a:p>
            <a:pPr lvl="1">
              <a:lnSpc>
                <a:spcPct val="100000"/>
              </a:lnSpc>
            </a:pPr>
            <a:r>
              <a:rPr lang="en-GB" sz="3000" dirty="0"/>
              <a:t>In the dependent </a:t>
            </a:r>
            <a:r>
              <a:rPr lang="en-GB" sz="3000" i="1" dirty="0"/>
              <a:t>t­</a:t>
            </a:r>
            <a:r>
              <a:rPr lang="en-GB" sz="3000" dirty="0"/>
              <a:t>-test this means that the sampling distribution of the </a:t>
            </a:r>
            <a:r>
              <a:rPr lang="en-GB" sz="3000" i="1" dirty="0"/>
              <a:t>differences</a:t>
            </a:r>
            <a:r>
              <a:rPr lang="en-GB" sz="3000" dirty="0"/>
              <a:t> between scores should be normal, not the scores themselves</a:t>
            </a:r>
          </a:p>
          <a:p>
            <a:pPr lvl="1">
              <a:lnSpc>
                <a:spcPct val="100000"/>
              </a:lnSpc>
            </a:pPr>
            <a:r>
              <a:rPr lang="en-GB" sz="3000" dirty="0"/>
              <a:t>The outcome is measured at least at the interval level. For ordinal data, see “Non-parametric tests”</a:t>
            </a:r>
          </a:p>
          <a:p>
            <a:pPr lvl="1"/>
            <a:endParaRPr lang="en-GB" sz="3000" dirty="0"/>
          </a:p>
          <a:p>
            <a:endParaRPr lang="en-GB" sz="3400" dirty="0"/>
          </a:p>
        </p:txBody>
      </p:sp>
    </p:spTree>
    <p:extLst>
      <p:ext uri="{BB962C8B-B14F-4D97-AF65-F5344CB8AC3E}">
        <p14:creationId xmlns:p14="http://schemas.microsoft.com/office/powerpoint/2010/main" val="4241242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Assumptions of the </a:t>
            </a:r>
            <a:r>
              <a:rPr lang="en-GB" i="1" dirty="0"/>
              <a:t>t</a:t>
            </a:r>
            <a:r>
              <a:rPr lang="en-GB" dirty="0"/>
              <a:t>-test</a:t>
            </a:r>
          </a:p>
        </p:txBody>
      </p:sp>
      <p:sp>
        <p:nvSpPr>
          <p:cNvPr id="3" name="Content Placeholder 2"/>
          <p:cNvSpPr>
            <a:spLocks noGrp="1"/>
          </p:cNvSpPr>
          <p:nvPr>
            <p:ph idx="1"/>
          </p:nvPr>
        </p:nvSpPr>
        <p:spPr>
          <a:xfrm>
            <a:off x="838200" y="1690688"/>
            <a:ext cx="10515600" cy="4351338"/>
          </a:xfrm>
        </p:spPr>
        <p:txBody>
          <a:bodyPr>
            <a:noAutofit/>
          </a:bodyPr>
          <a:lstStyle/>
          <a:p>
            <a:r>
              <a:rPr lang="en-GB" sz="3200" dirty="0"/>
              <a:t>The independent </a:t>
            </a:r>
            <a:r>
              <a:rPr lang="en-GB" sz="3200" i="1" dirty="0"/>
              <a:t>t</a:t>
            </a:r>
            <a:r>
              <a:rPr lang="en-GB" sz="3200" dirty="0"/>
              <a:t>-test, because it is used to test different groups of people, also assumes:</a:t>
            </a:r>
          </a:p>
          <a:p>
            <a:endParaRPr lang="en-GB" sz="3200" dirty="0"/>
          </a:p>
          <a:p>
            <a:pPr lvl="1"/>
            <a:r>
              <a:rPr lang="en-GB" sz="3000" dirty="0"/>
              <a:t>Variances in these populations are roughly equal (</a:t>
            </a:r>
            <a:r>
              <a:rPr lang="en-GB" sz="3000" i="1" dirty="0"/>
              <a:t>homogeneity of variance</a:t>
            </a:r>
            <a:r>
              <a:rPr lang="en-GB" sz="3000" dirty="0"/>
              <a:t>).</a:t>
            </a:r>
          </a:p>
          <a:p>
            <a:pPr lvl="1"/>
            <a:endParaRPr lang="en-GB" sz="3000" dirty="0"/>
          </a:p>
          <a:p>
            <a:pPr lvl="1"/>
            <a:r>
              <a:rPr lang="en-GB" sz="3000" dirty="0"/>
              <a:t>Scores in different treatment conditions are independent (because they come from different people).</a:t>
            </a:r>
          </a:p>
        </p:txBody>
      </p:sp>
    </p:spTree>
    <p:extLst>
      <p:ext uri="{BB962C8B-B14F-4D97-AF65-F5344CB8AC3E}">
        <p14:creationId xmlns:p14="http://schemas.microsoft.com/office/powerpoint/2010/main" val="2200256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Non-Parametric Tests</a:t>
            </a:r>
          </a:p>
        </p:txBody>
      </p:sp>
      <p:sp>
        <p:nvSpPr>
          <p:cNvPr id="3" name="Content Placeholder 2"/>
          <p:cNvSpPr>
            <a:spLocks noGrp="1"/>
          </p:cNvSpPr>
          <p:nvPr>
            <p:ph idx="1"/>
          </p:nvPr>
        </p:nvSpPr>
        <p:spPr>
          <a:xfrm>
            <a:off x="838200" y="1586474"/>
            <a:ext cx="10515600" cy="4351338"/>
          </a:xfrm>
        </p:spPr>
        <p:txBody>
          <a:bodyPr>
            <a:normAutofit/>
          </a:bodyPr>
          <a:lstStyle/>
          <a:p>
            <a:r>
              <a:rPr lang="en-GB" sz="3500" dirty="0"/>
              <a:t>Mann-Whitney/Wilcoxon rank-sum Test</a:t>
            </a:r>
          </a:p>
          <a:p>
            <a:pPr lvl="1"/>
            <a:r>
              <a:rPr lang="en-GB" sz="3500" dirty="0"/>
              <a:t>Compares two independent groups of scores</a:t>
            </a:r>
          </a:p>
          <a:p>
            <a:r>
              <a:rPr lang="en-GB" sz="3500" dirty="0"/>
              <a:t>Wilcoxon signed rank Test</a:t>
            </a:r>
          </a:p>
          <a:p>
            <a:pPr lvl="1"/>
            <a:r>
              <a:rPr lang="en-GB" sz="3500" dirty="0"/>
              <a:t>Compares two dependent groups of scores</a:t>
            </a:r>
          </a:p>
          <a:p>
            <a:pPr marL="0" indent="0">
              <a:buNone/>
            </a:pPr>
            <a:endParaRPr lang="en-GB" dirty="0"/>
          </a:p>
          <a:p>
            <a:endParaRPr lang="en-GB" dirty="0"/>
          </a:p>
          <a:p>
            <a:endParaRPr lang="en-GB" dirty="0"/>
          </a:p>
        </p:txBody>
      </p:sp>
    </p:spTree>
    <p:extLst>
      <p:ext uri="{BB962C8B-B14F-4D97-AF65-F5344CB8AC3E}">
        <p14:creationId xmlns:p14="http://schemas.microsoft.com/office/powerpoint/2010/main" val="290789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2839</TotalTime>
  <Words>623</Words>
  <Application>Microsoft Macintosh PowerPoint</Application>
  <PresentationFormat>Widescreen</PresentationFormat>
  <Paragraphs>80</Paragraphs>
  <Slides>13</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Comparing Two Groups</vt:lpstr>
      <vt:lpstr>Aims</vt:lpstr>
      <vt:lpstr>Experiments</vt:lpstr>
      <vt:lpstr>T-test</vt:lpstr>
      <vt:lpstr>Rational for the t-test</vt:lpstr>
      <vt:lpstr>Rational for the t-test</vt:lpstr>
      <vt:lpstr>Assumptions of the t-test</vt:lpstr>
      <vt:lpstr>Assumptions of the t-test</vt:lpstr>
      <vt:lpstr>Non-Parametric Tests</vt:lpstr>
      <vt:lpstr>Ranking Data</vt:lpstr>
      <vt:lpstr>Effect size</vt:lpstr>
      <vt:lpstr>Effect sizes (Ferguson)</vt:lpstr>
      <vt:lpstr>Effect sizes (Lakens)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do we need statistics?</dc:title>
  <dc:creator>Vanessa Lobue</dc:creator>
  <cp:lastModifiedBy>Jamil Bhanji</cp:lastModifiedBy>
  <cp:revision>111</cp:revision>
  <dcterms:created xsi:type="dcterms:W3CDTF">2021-01-14T20:20:19Z</dcterms:created>
  <dcterms:modified xsi:type="dcterms:W3CDTF">2024-03-07T16:10:40Z</dcterms:modified>
</cp:coreProperties>
</file>