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254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313507"/>
              <a:satOff val="34334"/>
              <a:lumOff val="-8266"/>
              <a:alpha val="10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254308"/>
              <a:satOff val="57261"/>
              <a:lumOff val="12765"/>
              <a:alpha val="62000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739060"/>
              <a:satOff val="51948"/>
              <a:lumOff val="-8454"/>
              <a:alpha val="62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868685"/>
              </a:solidFill>
              <a:prstDash val="solid"/>
              <a:miter lim="400000"/>
            </a:ln>
          </a:left>
          <a:right>
            <a:ln w="12700" cap="flat">
              <a:solidFill>
                <a:srgbClr val="868685"/>
              </a:solidFill>
              <a:prstDash val="solid"/>
              <a:miter lim="400000"/>
            </a:ln>
          </a:right>
          <a:top>
            <a:ln w="12700" cap="flat">
              <a:solidFill>
                <a:srgbClr val="868685"/>
              </a:solidFill>
              <a:prstDash val="solid"/>
              <a:miter lim="400000"/>
            </a:ln>
          </a:top>
          <a:bottom>
            <a:ln w="12700" cap="flat">
              <a:solidFill>
                <a:srgbClr val="868685"/>
              </a:solidFill>
              <a:prstDash val="solid"/>
              <a:miter lim="400000"/>
            </a:ln>
          </a:bottom>
          <a:insideH>
            <a:ln w="12700" cap="flat">
              <a:solidFill>
                <a:srgbClr val="8686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0" cap="flat">
              <a:solidFill>
                <a:schemeClr val="accent5">
                  <a:hueOff val="61011"/>
                  <a:satOff val="20460"/>
                  <a:lumOff val="-2197"/>
                  <a:alpha val="62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917700"/>
            <a:ext cx="10464800" cy="2794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165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4279900"/>
            <a:ext cx="10464800" cy="660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000">
                <a:solidFill>
                  <a:srgbClr val="45A7DE"/>
                </a:solidFill>
              </a:defRPr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6362700"/>
            <a:ext cx="10464800" cy="596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307138" y="649152"/>
            <a:ext cx="10401301" cy="585630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604000"/>
            <a:ext cx="10464800" cy="1651000"/>
          </a:xfrm>
          <a:prstGeom prst="rect">
            <a:avLst/>
          </a:prstGeom>
        </p:spPr>
        <p:txBody>
          <a:bodyPr anchor="b"/>
          <a:lstStyle>
            <a:lvl1pPr>
              <a:defRPr sz="95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331200"/>
            <a:ext cx="10464800" cy="127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2844800"/>
            <a:ext cx="10464800" cy="4064000"/>
          </a:xfrm>
          <a:prstGeom prst="rect">
            <a:avLst/>
          </a:prstGeom>
        </p:spPr>
        <p:txBody>
          <a:bodyPr/>
          <a:lstStyle>
            <a:lvl1pPr>
              <a:defRPr sz="95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572250" y="812800"/>
            <a:ext cx="5753100" cy="7670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381000" y="1409700"/>
            <a:ext cx="58674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381000" y="4787900"/>
            <a:ext cx="5867400" cy="372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7277100" y="2578100"/>
            <a:ext cx="4457700" cy="594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270000" y="2768600"/>
            <a:ext cx="5461000" cy="5715000"/>
          </a:xfrm>
          <a:prstGeom prst="rect">
            <a:avLst/>
          </a:prstGeom>
        </p:spPr>
        <p:txBody>
          <a:bodyPr/>
          <a:lstStyle>
            <a:lvl1pPr marL="444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1pPr>
            <a:lvl2pPr marL="889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2pPr>
            <a:lvl3pPr marL="1333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3pPr>
            <a:lvl4pPr marL="17780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4pPr>
            <a:lvl5pPr marL="2222500" indent="-444500">
              <a:spcBef>
                <a:spcPts val="3800"/>
              </a:spcBef>
              <a:buSzPct val="50000"/>
              <a:buBlip>
                <a:blip r:embed="rId2"/>
              </a:buBlip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 rot="21600000">
            <a:off x="7063543" y="473144"/>
            <a:ext cx="5554134" cy="41656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 rot="21600000">
            <a:off x="7095370" y="5018682"/>
            <a:ext cx="5520268" cy="4140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266700" y="482600"/>
            <a:ext cx="6502400" cy="866986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901" y="9271000"/>
            <a:ext cx="374905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86868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9pPr>
    </p:titleStyle>
    <p:bodyStyle>
      <a:lvl1pPr marL="63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1pPr>
      <a:lvl2pPr marL="127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2pPr>
      <a:lvl3pPr marL="190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3pPr>
      <a:lvl4pPr marL="254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4pPr>
      <a:lvl5pPr marL="317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5pPr>
      <a:lvl6pPr marL="381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6pPr>
      <a:lvl7pPr marL="444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7pPr>
      <a:lvl8pPr marL="5080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8pPr>
      <a:lvl9pPr marL="5715000" marR="0" indent="-635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Relationship Id="rId23" Type="http://schemas.openxmlformats.org/officeDocument/2006/relationships/image" Target="../media/image32.png"/><Relationship Id="rId24" Type="http://schemas.openxmlformats.org/officeDocument/2006/relationships/image" Target="../media/image3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scratch.mit.edu/projects/1979494/" TargetMode="External"/><Relationship Id="rId3" Type="http://schemas.openxmlformats.org/officeDocument/2006/relationships/image" Target="../media/image1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Flowcharts</a:t>
            </a:r>
          </a:p>
        </p:txBody>
      </p:sp>
      <p:pic>
        <p:nvPicPr>
          <p:cNvPr id="120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4917" y="3067704"/>
            <a:ext cx="6854967" cy="1943101"/>
          </a:xfrm>
          <a:prstGeom prst="rect">
            <a:avLst/>
          </a:prstGeom>
        </p:spPr>
      </p:pic>
      <p:pic>
        <p:nvPicPr>
          <p:cNvPr id="122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5529145" y="1075481"/>
            <a:ext cx="1946510" cy="2037936"/>
          </a:xfrm>
          <a:prstGeom prst="rect">
            <a:avLst/>
          </a:prstGeom>
        </p:spPr>
      </p:pic>
      <p:pic>
        <p:nvPicPr>
          <p:cNvPr id="124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5529145" y="4965091"/>
            <a:ext cx="1946510" cy="2037936"/>
          </a:xfrm>
          <a:prstGeom prst="rect">
            <a:avLst/>
          </a:prstGeom>
        </p:spPr>
      </p:pic>
      <p:pic>
        <p:nvPicPr>
          <p:cNvPr id="126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37728" y="6957314"/>
            <a:ext cx="2329344" cy="1608082"/>
          </a:xfrm>
          <a:prstGeom prst="rect">
            <a:avLst/>
          </a:prstGeom>
        </p:spPr>
      </p:pic>
      <p:pic>
        <p:nvPicPr>
          <p:cNvPr id="128" name="4E880001-0CCA-4DE3-BD2A-95EA498C5819-L0-0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00932" y="374828"/>
            <a:ext cx="431801" cy="17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349E0C34-A681-423B-8767-DA27EC71B142-L0-00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843369" y="1789649"/>
            <a:ext cx="279401" cy="20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6E82B505-A35A-46FB-9B8B-08BDD27D6678-L0-00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310565" y="2019300"/>
            <a:ext cx="279401" cy="203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59ACB973-974B-46CD-A20D-B90E4C329A41-L0-00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483432" y="8897004"/>
            <a:ext cx="317501" cy="20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867D346E-676A-4A87-AC83-6A5D65FA5DA0-L0-001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231360" y="2120900"/>
            <a:ext cx="279401" cy="203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5C2A6A08-C129-4432-9BD3-2F1948BBE574-L0-001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970369" y="8111002"/>
            <a:ext cx="152401" cy="30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6E82B505-A35A-46FB-9B8B-08BDD27D6678-L0-00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046569" y="1237595"/>
            <a:ext cx="279401" cy="20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349E0C34-A681-423B-8767-DA27EC71B142-L0-00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31360" y="1237595"/>
            <a:ext cx="279401" cy="20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349E0C34-A681-423B-8767-DA27EC71B142-L0-00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091660" y="1615222"/>
            <a:ext cx="279401" cy="20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59ACB973-974B-46CD-A20D-B90E4C329A41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1467" y="1170048"/>
            <a:ext cx="1161866" cy="743595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974599" y="2815342"/>
            <a:ext cx="11055603" cy="233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52173" indent="-552173" algn="l">
              <a:buSzPct val="75000"/>
              <a:buChar char="•"/>
            </a:pPr>
            <a:r>
              <a:t>Moves left when left arrow pressed</a:t>
            </a:r>
          </a:p>
          <a:p>
            <a:pPr marL="552173" indent="-552173" algn="l">
              <a:buSzPct val="75000"/>
              <a:buChar char="•"/>
            </a:pPr>
            <a:r>
              <a:t>Moves right when right arrow pressed</a:t>
            </a:r>
          </a:p>
          <a:p>
            <a:pPr marL="552173" indent="-552173" algn="l">
              <a:buSzPct val="75000"/>
              <a:buChar char="•"/>
            </a:pPr>
            <a:r>
              <a:t>Fires bullet when space pressed </a:t>
            </a:r>
          </a:p>
          <a:p>
            <a:pPr marL="552173" indent="-552173" algn="l">
              <a:buSzPct val="75000"/>
              <a:buChar char="•"/>
            </a:pPr>
            <a:r>
              <a:t>Explodes when alien bullet hits 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ctrTitle"/>
          </p:nvPr>
        </p:nvSpPr>
        <p:spPr>
          <a:xfrm>
            <a:off x="1421877" y="2299608"/>
            <a:ext cx="10161046" cy="2712902"/>
          </a:xfrm>
          <a:prstGeom prst="rect">
            <a:avLst/>
          </a:prstGeom>
        </p:spPr>
        <p:txBody>
          <a:bodyPr/>
          <a:lstStyle>
            <a:lvl1pPr defTabSz="385572">
              <a:defRPr sz="6270"/>
            </a:lvl1pPr>
          </a:lstStyle>
          <a:p>
            <a:pPr/>
            <a:r>
              <a:t>There is an easy way of writing down rules like these...</a:t>
            </a:r>
          </a:p>
        </p:txBody>
      </p:sp>
      <p:pic>
        <p:nvPicPr>
          <p:cNvPr id="200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5529145" y="1075481"/>
            <a:ext cx="1946510" cy="2037936"/>
          </a:xfrm>
          <a:prstGeom prst="rect">
            <a:avLst/>
          </a:prstGeom>
        </p:spPr>
      </p:pic>
      <p:pic>
        <p:nvPicPr>
          <p:cNvPr id="202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5529145" y="4965091"/>
            <a:ext cx="1946510" cy="2037936"/>
          </a:xfrm>
          <a:prstGeom prst="rect">
            <a:avLst/>
          </a:prstGeom>
        </p:spPr>
      </p:pic>
      <p:pic>
        <p:nvPicPr>
          <p:cNvPr id="204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37728" y="6957314"/>
            <a:ext cx="2329344" cy="1608082"/>
          </a:xfrm>
          <a:prstGeom prst="rect">
            <a:avLst/>
          </a:prstGeom>
        </p:spPr>
      </p:pic>
      <p:pic>
        <p:nvPicPr>
          <p:cNvPr id="206" name="4E880001-0CCA-4DE3-BD2A-95EA498C5819-L0-0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00932" y="374828"/>
            <a:ext cx="431801" cy="17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349E0C34-A681-423B-8767-DA27EC71B142-L0-0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43369" y="1789649"/>
            <a:ext cx="279401" cy="20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6E82B505-A35A-46FB-9B8B-08BDD27D6678-L0-00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10565" y="2019300"/>
            <a:ext cx="279401" cy="203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59ACB973-974B-46CD-A20D-B90E4C329A41-L0-00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483432" y="8897004"/>
            <a:ext cx="317501" cy="20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867D346E-676A-4A87-AC83-6A5D65FA5DA0-L0-00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31360" y="2120900"/>
            <a:ext cx="279401" cy="203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5C2A6A08-C129-4432-9BD3-2F1948BBE574-L0-001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970369" y="8111002"/>
            <a:ext cx="152401" cy="30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6E82B505-A35A-46FB-9B8B-08BDD27D6678-L0-00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46569" y="1237595"/>
            <a:ext cx="279401" cy="20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349E0C34-A681-423B-8767-DA27EC71B142-L0-0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31360" y="1237595"/>
            <a:ext cx="279401" cy="20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349E0C34-A681-423B-8767-DA27EC71B142-L0-0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91660" y="1615222"/>
            <a:ext cx="279401" cy="20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ctrTitle"/>
          </p:nvPr>
        </p:nvSpPr>
        <p:spPr>
          <a:xfrm>
            <a:off x="1421877" y="0"/>
            <a:ext cx="10161046" cy="1707846"/>
          </a:xfrm>
          <a:prstGeom prst="rect">
            <a:avLst/>
          </a:prstGeom>
        </p:spPr>
        <p:txBody>
          <a:bodyPr/>
          <a:lstStyle/>
          <a:p>
            <a:pPr/>
            <a:r>
              <a:t>Flowcharts!</a:t>
            </a:r>
          </a:p>
        </p:txBody>
      </p:sp>
      <p:pic>
        <p:nvPicPr>
          <p:cNvPr id="217" name="DB7F72FC-4D8F-4FDF-8DD0-AA935CD43B87-L0-001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9334" y="1707845"/>
            <a:ext cx="11406132" cy="72562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4E880001-0CCA-4DE3-BD2A-95EA498C5819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6061" y="1566680"/>
            <a:ext cx="1680305" cy="691891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hape 220"/>
          <p:cNvSpPr/>
          <p:nvPr/>
        </p:nvSpPr>
        <p:spPr>
          <a:xfrm>
            <a:off x="479461" y="514487"/>
            <a:ext cx="187350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Example:</a:t>
            </a:r>
          </a:p>
        </p:txBody>
      </p:sp>
      <p:grpSp>
        <p:nvGrpSpPr>
          <p:cNvPr id="223" name="Group 223"/>
          <p:cNvGrpSpPr/>
          <p:nvPr/>
        </p:nvGrpSpPr>
        <p:grpSpPr>
          <a:xfrm>
            <a:off x="3189199" y="-1"/>
            <a:ext cx="2868879" cy="1151943"/>
            <a:chOff x="0" y="0"/>
            <a:chExt cx="2868877" cy="1151941"/>
          </a:xfrm>
        </p:grpSpPr>
        <p:sp>
          <p:nvSpPr>
            <p:cNvPr id="222" name="Shape 222"/>
            <p:cNvSpPr/>
            <p:nvPr/>
          </p:nvSpPr>
          <p:spPr>
            <a:xfrm>
              <a:off x="19050" y="19050"/>
              <a:ext cx="2830778" cy="111384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/>
              </a:lvl1pPr>
            </a:lstStyle>
            <a:p>
              <a:pPr/>
              <a:r>
                <a:t>Start: move saucer</a:t>
              </a:r>
            </a:p>
          </p:txBody>
        </p:sp>
        <p:pic>
          <p:nvPicPr>
            <p:cNvPr id="221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2868879" cy="1151943"/>
            </a:xfrm>
            <a:prstGeom prst="rect">
              <a:avLst/>
            </a:prstGeom>
            <a:effectLst/>
          </p:spPr>
        </p:pic>
      </p:grpSp>
      <p:grpSp>
        <p:nvGrpSpPr>
          <p:cNvPr id="226" name="Group 226"/>
          <p:cNvGrpSpPr/>
          <p:nvPr/>
        </p:nvGrpSpPr>
        <p:grpSpPr>
          <a:xfrm>
            <a:off x="3546297" y="1736956"/>
            <a:ext cx="1932885" cy="1700404"/>
            <a:chOff x="0" y="0"/>
            <a:chExt cx="1932883" cy="1700402"/>
          </a:xfrm>
        </p:grpSpPr>
        <p:sp>
          <p:nvSpPr>
            <p:cNvPr id="225" name="Shape 225"/>
            <p:cNvSpPr/>
            <p:nvPr/>
          </p:nvSpPr>
          <p:spPr>
            <a:xfrm>
              <a:off x="28841" y="25372"/>
              <a:ext cx="1875202" cy="1649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/>
              </a:lvl1pPr>
            </a:lstStyle>
            <a:p>
              <a:pPr/>
              <a:r>
                <a:t>Is it saucer time?</a:t>
              </a:r>
            </a:p>
          </p:txBody>
        </p:sp>
        <p:pic>
          <p:nvPicPr>
            <p:cNvPr id="224" name="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-1"/>
              <a:ext cx="1932885" cy="1700404"/>
            </a:xfrm>
            <a:prstGeom prst="rect">
              <a:avLst/>
            </a:prstGeom>
            <a:effectLst/>
          </p:spPr>
        </p:pic>
      </p:grpSp>
      <p:grpSp>
        <p:nvGrpSpPr>
          <p:cNvPr id="229" name="Group 229"/>
          <p:cNvGrpSpPr/>
          <p:nvPr/>
        </p:nvGrpSpPr>
        <p:grpSpPr>
          <a:xfrm>
            <a:off x="2845099" y="4083421"/>
            <a:ext cx="3404675" cy="793379"/>
            <a:chOff x="0" y="0"/>
            <a:chExt cx="3404673" cy="793378"/>
          </a:xfrm>
        </p:grpSpPr>
        <p:sp>
          <p:nvSpPr>
            <p:cNvPr id="228" name="Shape 228"/>
            <p:cNvSpPr/>
            <p:nvPr/>
          </p:nvSpPr>
          <p:spPr>
            <a:xfrm>
              <a:off x="19050" y="19050"/>
              <a:ext cx="3366574" cy="755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/>
              </a:lvl1pPr>
            </a:lstStyle>
            <a:p>
              <a:pPr/>
              <a:r>
                <a:t>Move saucer right to left</a:t>
              </a:r>
            </a:p>
          </p:txBody>
        </p:sp>
        <p:pic>
          <p:nvPicPr>
            <p:cNvPr id="227" name="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0"/>
              <a:ext cx="3404675" cy="793379"/>
            </a:xfrm>
            <a:prstGeom prst="rect">
              <a:avLst/>
            </a:prstGeom>
            <a:effectLst/>
          </p:spPr>
        </p:pic>
      </p:grpSp>
      <p:grpSp>
        <p:nvGrpSpPr>
          <p:cNvPr id="232" name="Group 232"/>
          <p:cNvGrpSpPr/>
          <p:nvPr/>
        </p:nvGrpSpPr>
        <p:grpSpPr>
          <a:xfrm>
            <a:off x="3371189" y="5400411"/>
            <a:ext cx="2352495" cy="2146813"/>
            <a:chOff x="0" y="0"/>
            <a:chExt cx="2352494" cy="2146811"/>
          </a:xfrm>
        </p:grpSpPr>
        <p:sp>
          <p:nvSpPr>
            <p:cNvPr id="231" name="Shape 231"/>
            <p:cNvSpPr/>
            <p:nvPr/>
          </p:nvSpPr>
          <p:spPr>
            <a:xfrm>
              <a:off x="28260" y="25789"/>
              <a:ext cx="2295974" cy="2095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/>
              </a:lvl1pPr>
            </a:lstStyle>
            <a:p>
              <a:pPr/>
              <a:r>
                <a:t>Past edge of area?</a:t>
              </a:r>
            </a:p>
          </p:txBody>
        </p:sp>
        <p:pic>
          <p:nvPicPr>
            <p:cNvPr id="230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-1"/>
              <a:ext cx="2352496" cy="2146813"/>
            </a:xfrm>
            <a:prstGeom prst="rect">
              <a:avLst/>
            </a:prstGeom>
            <a:effectLst/>
          </p:spPr>
        </p:pic>
      </p:grpSp>
      <p:grpSp>
        <p:nvGrpSpPr>
          <p:cNvPr id="235" name="Group 235"/>
          <p:cNvGrpSpPr/>
          <p:nvPr/>
        </p:nvGrpSpPr>
        <p:grpSpPr>
          <a:xfrm>
            <a:off x="3189199" y="8216067"/>
            <a:ext cx="2594391" cy="694605"/>
            <a:chOff x="0" y="0"/>
            <a:chExt cx="2594389" cy="694603"/>
          </a:xfrm>
        </p:grpSpPr>
        <p:sp>
          <p:nvSpPr>
            <p:cNvPr id="234" name="Shape 234"/>
            <p:cNvSpPr/>
            <p:nvPr/>
          </p:nvSpPr>
          <p:spPr>
            <a:xfrm>
              <a:off x="19050" y="19050"/>
              <a:ext cx="2556290" cy="656504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/>
              </a:lvl1pPr>
            </a:lstStyle>
            <a:p>
              <a:pPr/>
              <a:r>
                <a:t>Stop</a:t>
              </a:r>
            </a:p>
          </p:txBody>
        </p:sp>
        <p:pic>
          <p:nvPicPr>
            <p:cNvPr id="233" name="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-1"/>
              <a:ext cx="2594391" cy="694605"/>
            </a:xfrm>
            <a:prstGeom prst="rect">
              <a:avLst/>
            </a:prstGeom>
            <a:effectLst/>
          </p:spPr>
        </p:pic>
      </p:grpSp>
      <p:pic>
        <p:nvPicPr>
          <p:cNvPr id="236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6200000">
            <a:off x="4223143" y="1494183"/>
            <a:ext cx="760685" cy="76201"/>
          </a:xfrm>
          <a:prstGeom prst="rect">
            <a:avLst/>
          </a:prstGeom>
        </p:spPr>
      </p:pic>
      <p:pic>
        <p:nvPicPr>
          <p:cNvPr id="238" name="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6200000">
            <a:off x="4219129" y="3660962"/>
            <a:ext cx="768719" cy="76201"/>
          </a:xfrm>
          <a:prstGeom prst="rect">
            <a:avLst/>
          </a:prstGeom>
        </p:spPr>
      </p:pic>
      <p:pic>
        <p:nvPicPr>
          <p:cNvPr id="240" name="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6200000">
            <a:off x="4341690" y="5100509"/>
            <a:ext cx="523605" cy="76201"/>
          </a:xfrm>
          <a:prstGeom prst="rect">
            <a:avLst/>
          </a:prstGeom>
        </p:spPr>
      </p:pic>
      <p:pic>
        <p:nvPicPr>
          <p:cNvPr id="242" name="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16200000">
            <a:off x="4213016" y="7805444"/>
            <a:ext cx="745046" cy="76201"/>
          </a:xfrm>
          <a:prstGeom prst="rect">
            <a:avLst/>
          </a:prstGeom>
        </p:spPr>
      </p:pic>
      <p:pic>
        <p:nvPicPr>
          <p:cNvPr id="244" name="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5400000">
            <a:off x="5927737" y="1918494"/>
            <a:ext cx="1243670" cy="366847"/>
          </a:xfrm>
          <a:prstGeom prst="rect">
            <a:avLst/>
          </a:prstGeom>
        </p:spPr>
      </p:pic>
      <p:pic>
        <p:nvPicPr>
          <p:cNvPr id="246" name="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585539" y="1412286"/>
            <a:ext cx="1993063" cy="366847"/>
          </a:xfrm>
          <a:prstGeom prst="rect">
            <a:avLst/>
          </a:prstGeom>
        </p:spPr>
      </p:pic>
      <p:pic>
        <p:nvPicPr>
          <p:cNvPr id="248" name="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5285587" y="2511301"/>
            <a:ext cx="1293014" cy="366847"/>
          </a:xfrm>
          <a:prstGeom prst="rect">
            <a:avLst/>
          </a:prstGeom>
        </p:spPr>
      </p:pic>
      <p:pic>
        <p:nvPicPr>
          <p:cNvPr id="250" name="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6098657" y="4315337"/>
            <a:ext cx="755286" cy="366847"/>
          </a:xfrm>
          <a:prstGeom prst="rect">
            <a:avLst/>
          </a:prstGeom>
        </p:spPr>
      </p:pic>
      <p:pic>
        <p:nvPicPr>
          <p:cNvPr id="252" name=""/>
          <p:cNvPicPr>
            <a:picLocks noChangeAspect="0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 rot="5400000">
            <a:off x="5800761" y="5293614"/>
            <a:ext cx="1993561" cy="366847"/>
          </a:xfrm>
          <a:prstGeom prst="rect">
            <a:avLst/>
          </a:prstGeom>
        </p:spPr>
      </p:pic>
      <p:pic>
        <p:nvPicPr>
          <p:cNvPr id="254" name=""/>
          <p:cNvPicPr>
            <a:picLocks noChangeAspect="0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 rot="10800000">
            <a:off x="5608170" y="6273769"/>
            <a:ext cx="1241572" cy="366847"/>
          </a:xfrm>
          <a:prstGeom prst="rect">
            <a:avLst/>
          </a:prstGeom>
        </p:spPr>
      </p:pic>
      <p:sp>
        <p:nvSpPr>
          <p:cNvPr id="256" name="Shape 256"/>
          <p:cNvSpPr/>
          <p:nvPr/>
        </p:nvSpPr>
        <p:spPr>
          <a:xfrm>
            <a:off x="6150857" y="2719809"/>
            <a:ext cx="64668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No</a:t>
            </a:r>
          </a:p>
        </p:txBody>
      </p:sp>
      <p:sp>
        <p:nvSpPr>
          <p:cNvPr id="257" name="Shape 257"/>
          <p:cNvSpPr/>
          <p:nvPr/>
        </p:nvSpPr>
        <p:spPr>
          <a:xfrm>
            <a:off x="6154159" y="6530967"/>
            <a:ext cx="64008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</a:t>
            </a:r>
          </a:p>
        </p:txBody>
      </p:sp>
      <p:sp>
        <p:nvSpPr>
          <p:cNvPr id="258" name="Shape 258"/>
          <p:cNvSpPr/>
          <p:nvPr/>
        </p:nvSpPr>
        <p:spPr>
          <a:xfrm>
            <a:off x="4607803" y="3326318"/>
            <a:ext cx="77978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Yes</a:t>
            </a:r>
          </a:p>
        </p:txBody>
      </p:sp>
      <p:sp>
        <p:nvSpPr>
          <p:cNvPr id="259" name="Shape 259"/>
          <p:cNvSpPr/>
          <p:nvPr/>
        </p:nvSpPr>
        <p:spPr>
          <a:xfrm>
            <a:off x="4694175" y="7496681"/>
            <a:ext cx="77978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Yes</a:t>
            </a:r>
          </a:p>
        </p:txBody>
      </p:sp>
      <p:grpSp>
        <p:nvGrpSpPr>
          <p:cNvPr id="262" name="Group 262"/>
          <p:cNvGrpSpPr/>
          <p:nvPr/>
        </p:nvGrpSpPr>
        <p:grpSpPr>
          <a:xfrm>
            <a:off x="8918423" y="-1"/>
            <a:ext cx="2929409" cy="1151943"/>
            <a:chOff x="0" y="0"/>
            <a:chExt cx="2929408" cy="1151941"/>
          </a:xfrm>
        </p:grpSpPr>
        <p:sp>
          <p:nvSpPr>
            <p:cNvPr id="261" name="Shape 261"/>
            <p:cNvSpPr/>
            <p:nvPr/>
          </p:nvSpPr>
          <p:spPr>
            <a:xfrm>
              <a:off x="19050" y="19050"/>
              <a:ext cx="2891309" cy="111384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/>
              </a:lvl1pPr>
            </a:lstStyle>
            <a:p>
              <a:pPr/>
              <a:r>
                <a:t>Start: kill saucer</a:t>
              </a:r>
            </a:p>
          </p:txBody>
        </p:sp>
        <p:pic>
          <p:nvPicPr>
            <p:cNvPr id="260" name="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0" y="-1"/>
              <a:ext cx="2929409" cy="1151943"/>
            </a:xfrm>
            <a:prstGeom prst="rect">
              <a:avLst/>
            </a:prstGeom>
            <a:effectLst/>
          </p:spPr>
        </p:pic>
      </p:grpSp>
      <p:grpSp>
        <p:nvGrpSpPr>
          <p:cNvPr id="265" name="Group 265"/>
          <p:cNvGrpSpPr/>
          <p:nvPr/>
        </p:nvGrpSpPr>
        <p:grpSpPr>
          <a:xfrm>
            <a:off x="9620186" y="2117310"/>
            <a:ext cx="1860901" cy="1781617"/>
            <a:chOff x="0" y="0"/>
            <a:chExt cx="1860900" cy="1781616"/>
          </a:xfrm>
        </p:grpSpPr>
        <p:sp>
          <p:nvSpPr>
            <p:cNvPr id="264" name="Shape 264"/>
            <p:cNvSpPr/>
            <p:nvPr/>
          </p:nvSpPr>
          <p:spPr>
            <a:xfrm>
              <a:off x="27546" y="26373"/>
              <a:ext cx="1805808" cy="1728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/>
              </a:lvl1pPr>
            </a:lstStyle>
            <a:p>
              <a:pPr/>
              <a:r>
                <a:t>Has bullet hit?</a:t>
              </a:r>
            </a:p>
          </p:txBody>
        </p:sp>
        <p:pic>
          <p:nvPicPr>
            <p:cNvPr id="263" name="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-1" y="0"/>
              <a:ext cx="1860902" cy="1781617"/>
            </a:xfrm>
            <a:prstGeom prst="rect">
              <a:avLst/>
            </a:prstGeom>
            <a:effectLst/>
          </p:spPr>
        </p:pic>
      </p:grpSp>
      <p:pic>
        <p:nvPicPr>
          <p:cNvPr id="266" name=""/>
          <p:cNvPicPr>
            <a:picLocks noChangeAspect="0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0574642" y="1451159"/>
            <a:ext cx="2145090" cy="366847"/>
          </a:xfrm>
          <a:prstGeom prst="rect">
            <a:avLst/>
          </a:prstGeom>
        </p:spPr>
      </p:pic>
      <p:pic>
        <p:nvPicPr>
          <p:cNvPr id="268" name=""/>
          <p:cNvPicPr>
            <a:picLocks noChangeAspect="0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 rot="5400000">
            <a:off x="11888710" y="2177591"/>
            <a:ext cx="1557266" cy="366847"/>
          </a:xfrm>
          <a:prstGeom prst="rect">
            <a:avLst/>
          </a:prstGeom>
        </p:spPr>
      </p:pic>
      <p:pic>
        <p:nvPicPr>
          <p:cNvPr id="270" name="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1364477" y="2878147"/>
            <a:ext cx="1293014" cy="366847"/>
          </a:xfrm>
          <a:prstGeom prst="rect">
            <a:avLst/>
          </a:prstGeom>
        </p:spPr>
      </p:pic>
      <p:pic>
        <p:nvPicPr>
          <p:cNvPr id="272" name=""/>
          <p:cNvPicPr>
            <a:picLocks noChangeAspect="0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 rot="16200000">
            <a:off x="10001602" y="1700981"/>
            <a:ext cx="1174281" cy="76201"/>
          </a:xfrm>
          <a:prstGeom prst="rect">
            <a:avLst/>
          </a:prstGeom>
        </p:spPr>
      </p:pic>
      <p:sp>
        <p:nvSpPr>
          <p:cNvPr id="274" name="Shape 274"/>
          <p:cNvSpPr/>
          <p:nvPr/>
        </p:nvSpPr>
        <p:spPr>
          <a:xfrm>
            <a:off x="12161263" y="3299263"/>
            <a:ext cx="64668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No</a:t>
            </a:r>
          </a:p>
        </p:txBody>
      </p:sp>
      <p:pic>
        <p:nvPicPr>
          <p:cNvPr id="275" name=""/>
          <p:cNvPicPr>
            <a:picLocks noChangeAspect="0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 rot="16200000">
            <a:off x="10265208" y="4045321"/>
            <a:ext cx="768703" cy="76201"/>
          </a:xfrm>
          <a:prstGeom prst="rect">
            <a:avLst/>
          </a:prstGeom>
        </p:spPr>
      </p:pic>
      <p:grpSp>
        <p:nvGrpSpPr>
          <p:cNvPr id="279" name="Group 279"/>
          <p:cNvGrpSpPr/>
          <p:nvPr/>
        </p:nvGrpSpPr>
        <p:grpSpPr>
          <a:xfrm>
            <a:off x="8756589" y="4386183"/>
            <a:ext cx="3404675" cy="793379"/>
            <a:chOff x="0" y="0"/>
            <a:chExt cx="3404673" cy="793378"/>
          </a:xfrm>
        </p:grpSpPr>
        <p:sp>
          <p:nvSpPr>
            <p:cNvPr id="278" name="Shape 278"/>
            <p:cNvSpPr/>
            <p:nvPr/>
          </p:nvSpPr>
          <p:spPr>
            <a:xfrm>
              <a:off x="19050" y="19050"/>
              <a:ext cx="3366574" cy="755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/>
              </a:lvl1pPr>
            </a:lstStyle>
            <a:p>
              <a:pPr/>
              <a:r>
                <a:t>Display explosion</a:t>
              </a:r>
            </a:p>
          </p:txBody>
        </p:sp>
        <p:pic>
          <p:nvPicPr>
            <p:cNvPr id="277" name="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0"/>
              <a:ext cx="3404675" cy="793379"/>
            </a:xfrm>
            <a:prstGeom prst="rect">
              <a:avLst/>
            </a:prstGeom>
            <a:effectLst/>
          </p:spPr>
        </p:pic>
      </p:grpSp>
      <p:sp>
        <p:nvSpPr>
          <p:cNvPr id="280" name="Shape 280"/>
          <p:cNvSpPr/>
          <p:nvPr/>
        </p:nvSpPr>
        <p:spPr>
          <a:xfrm>
            <a:off x="10889188" y="3686613"/>
            <a:ext cx="77978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Yes</a:t>
            </a:r>
          </a:p>
        </p:txBody>
      </p:sp>
      <p:grpSp>
        <p:nvGrpSpPr>
          <p:cNvPr id="283" name="Group 283"/>
          <p:cNvGrpSpPr/>
          <p:nvPr/>
        </p:nvGrpSpPr>
        <p:grpSpPr>
          <a:xfrm>
            <a:off x="9268550" y="5762588"/>
            <a:ext cx="2594391" cy="694605"/>
            <a:chOff x="0" y="0"/>
            <a:chExt cx="2594389" cy="694603"/>
          </a:xfrm>
        </p:grpSpPr>
        <p:sp>
          <p:nvSpPr>
            <p:cNvPr id="282" name="Shape 282"/>
            <p:cNvSpPr/>
            <p:nvPr/>
          </p:nvSpPr>
          <p:spPr>
            <a:xfrm>
              <a:off x="19050" y="19050"/>
              <a:ext cx="2556290" cy="656504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200"/>
              </a:lvl1pPr>
            </a:lstStyle>
            <a:p>
              <a:pPr/>
              <a:r>
                <a:t>Stop</a:t>
              </a:r>
            </a:p>
          </p:txBody>
        </p:sp>
        <p:pic>
          <p:nvPicPr>
            <p:cNvPr id="281" name="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-1"/>
              <a:ext cx="2594391" cy="694605"/>
            </a:xfrm>
            <a:prstGeom prst="rect">
              <a:avLst/>
            </a:prstGeom>
            <a:effectLst/>
          </p:spPr>
        </p:pic>
      </p:grpSp>
      <p:pic>
        <p:nvPicPr>
          <p:cNvPr id="284" name=""/>
          <p:cNvPicPr>
            <a:picLocks noChangeAspect="0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 rot="16200000">
            <a:off x="10221695" y="5444563"/>
            <a:ext cx="688101" cy="762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4E880001-0CCA-4DE3-BD2A-95EA498C5819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7266" y="1658048"/>
            <a:ext cx="1680305" cy="691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6E82B505-A35A-46FB-9B8B-08BDD27D6678-L0-0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43368" y="2888681"/>
            <a:ext cx="1171552" cy="852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59ACB973-974B-46CD-A20D-B90E4C329A41-L0-0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81503" y="4505003"/>
            <a:ext cx="1161866" cy="743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349E0C34-A681-423B-8767-DA27EC71B142-L0-0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56376" y="2888681"/>
            <a:ext cx="1211902" cy="881383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Shape 291"/>
          <p:cNvSpPr/>
          <p:nvPr/>
        </p:nvSpPr>
        <p:spPr>
          <a:xfrm>
            <a:off x="4533384" y="727681"/>
            <a:ext cx="460806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Create flowcharts for:</a:t>
            </a:r>
          </a:p>
        </p:txBody>
      </p:sp>
      <p:sp>
        <p:nvSpPr>
          <p:cNvPr id="292" name="Shape 292"/>
          <p:cNvSpPr/>
          <p:nvPr/>
        </p:nvSpPr>
        <p:spPr>
          <a:xfrm>
            <a:off x="7636683" y="4562153"/>
            <a:ext cx="184200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 Player</a:t>
            </a:r>
          </a:p>
        </p:txBody>
      </p:sp>
      <p:sp>
        <p:nvSpPr>
          <p:cNvPr id="293" name="Shape 293"/>
          <p:cNvSpPr/>
          <p:nvPr/>
        </p:nvSpPr>
        <p:spPr>
          <a:xfrm>
            <a:off x="9003022" y="2945831"/>
            <a:ext cx="188671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Aliens</a:t>
            </a:r>
          </a:p>
        </p:txBody>
      </p:sp>
      <p:sp>
        <p:nvSpPr>
          <p:cNvPr id="294" name="Shape 294"/>
          <p:cNvSpPr/>
          <p:nvPr/>
        </p:nvSpPr>
        <p:spPr>
          <a:xfrm>
            <a:off x="7797792" y="1502381"/>
            <a:ext cx="194513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Saucer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Flowcharts</a:t>
            </a:r>
          </a:p>
        </p:txBody>
      </p:sp>
      <p:sp>
        <p:nvSpPr>
          <p:cNvPr id="139" name="Shape 139"/>
          <p:cNvSpPr/>
          <p:nvPr/>
        </p:nvSpPr>
        <p:spPr>
          <a:xfrm>
            <a:off x="2033269" y="2444750"/>
            <a:ext cx="8938261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 to Google and search for</a:t>
            </a:r>
          </a:p>
          <a:p>
            <a:pPr/>
            <a:r>
              <a:t>"Scratch space invaders"</a:t>
            </a:r>
          </a:p>
          <a:p>
            <a:pPr/>
          </a:p>
          <a:p>
            <a:pPr/>
            <a:r>
              <a:t>Click on the first link: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http://scratch.mit.edu/projects/1979494/</a:t>
            </a:r>
          </a:p>
        </p:txBody>
      </p:sp>
      <p:pic>
        <p:nvPicPr>
          <p:cNvPr id="140" name="4CD405F8-33C3-4E43-A5B7-6FBE5255EBD4-L0-001.png"/>
          <p:cNvPicPr>
            <a:picLocks noChangeAspect="1"/>
          </p:cNvPicPr>
          <p:nvPr/>
        </p:nvPicPr>
        <p:blipFill>
          <a:blip r:embed="rId3">
            <a:extLst/>
          </a:blip>
          <a:srcRect l="0" t="12600" r="47318" b="53658"/>
          <a:stretch>
            <a:fillRect/>
          </a:stretch>
        </p:blipFill>
        <p:spPr>
          <a:xfrm>
            <a:off x="3070621" y="5626099"/>
            <a:ext cx="6863517" cy="3296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ctrTitle"/>
          </p:nvPr>
        </p:nvSpPr>
        <p:spPr>
          <a:xfrm>
            <a:off x="1421877" y="2505117"/>
            <a:ext cx="10161046" cy="2712902"/>
          </a:xfrm>
          <a:prstGeom prst="rect">
            <a:avLst/>
          </a:prstGeom>
        </p:spPr>
        <p:txBody>
          <a:bodyPr/>
          <a:lstStyle>
            <a:lvl1pPr defTabSz="525779">
              <a:defRPr sz="8550"/>
            </a:lvl1pPr>
          </a:lstStyle>
          <a:p>
            <a:pPr/>
            <a:r>
              <a:t>See what score you can get in five minutes!</a:t>
            </a:r>
          </a:p>
        </p:txBody>
      </p:sp>
      <p:pic>
        <p:nvPicPr>
          <p:cNvPr id="143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5529145" y="1075481"/>
            <a:ext cx="1946510" cy="2037936"/>
          </a:xfrm>
          <a:prstGeom prst="rect">
            <a:avLst/>
          </a:prstGeom>
        </p:spPr>
      </p:pic>
      <p:pic>
        <p:nvPicPr>
          <p:cNvPr id="145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5529145" y="4965091"/>
            <a:ext cx="1946510" cy="2037936"/>
          </a:xfrm>
          <a:prstGeom prst="rect">
            <a:avLst/>
          </a:prstGeom>
        </p:spPr>
      </p:pic>
      <p:pic>
        <p:nvPicPr>
          <p:cNvPr id="147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37728" y="6957314"/>
            <a:ext cx="2329344" cy="1608082"/>
          </a:xfrm>
          <a:prstGeom prst="rect">
            <a:avLst/>
          </a:prstGeom>
        </p:spPr>
      </p:pic>
      <p:pic>
        <p:nvPicPr>
          <p:cNvPr id="149" name="4E880001-0CCA-4DE3-BD2A-95EA498C5819-L0-0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00932" y="374828"/>
            <a:ext cx="431801" cy="17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349E0C34-A681-423B-8767-DA27EC71B142-L0-0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43369" y="1789649"/>
            <a:ext cx="279401" cy="20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6E82B505-A35A-46FB-9B8B-08BDD27D6678-L0-00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10565" y="2019300"/>
            <a:ext cx="279401" cy="203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59ACB973-974B-46CD-A20D-B90E4C329A41-L0-00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483432" y="8897004"/>
            <a:ext cx="317501" cy="20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867D346E-676A-4A87-AC83-6A5D65FA5DA0-L0-00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31360" y="2120900"/>
            <a:ext cx="279401" cy="203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5C2A6A08-C129-4432-9BD3-2F1948BBE574-L0-001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970369" y="8111002"/>
            <a:ext cx="152401" cy="30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6E82B505-A35A-46FB-9B8B-08BDD27D6678-L0-00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46569" y="1237595"/>
            <a:ext cx="279401" cy="20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349E0C34-A681-423B-8767-DA27EC71B142-L0-0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31360" y="1237595"/>
            <a:ext cx="279401" cy="20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349E0C34-A681-423B-8767-DA27EC71B142-L0-0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91660" y="1615222"/>
            <a:ext cx="279401" cy="20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4E880001-0CCA-4DE3-BD2A-95EA498C5819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9873" y="907886"/>
            <a:ext cx="1402937" cy="577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6E82B505-A35A-46FB-9B8B-08BDD27D6678-L0-0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24183" y="1196725"/>
            <a:ext cx="920796" cy="6696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59ACB973-974B-46CD-A20D-B90E4C329A41-L0-0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42306" y="6461273"/>
            <a:ext cx="1161866" cy="743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349E0C34-A681-423B-8767-DA27EC71B142-L0-0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89388" y="2433317"/>
            <a:ext cx="1211901" cy="881383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4831604" y="3409950"/>
            <a:ext cx="3950717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All of these</a:t>
            </a:r>
          </a:p>
          <a:p>
            <a:pPr/>
            <a:r>
              <a:t> objects are called </a:t>
            </a:r>
          </a:p>
          <a:p>
            <a:pPr>
              <a:defRPr sz="5200" u="sng"/>
            </a:pPr>
            <a:r>
              <a:t>sprites</a:t>
            </a:r>
          </a:p>
        </p:txBody>
      </p:sp>
      <p:pic>
        <p:nvPicPr>
          <p:cNvPr id="164" name="867D346E-676A-4A87-AC83-6A5D65FA5DA0-L0-00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782742" y="5651500"/>
            <a:ext cx="662236" cy="481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5C2A6A08-C129-4432-9BD3-2F1948BBE574-L0-00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20549" y="2217883"/>
            <a:ext cx="328063" cy="656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4E880001-0CCA-4DE3-BD2A-95EA498C5819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9873" y="907886"/>
            <a:ext cx="1402937" cy="577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6E82B505-A35A-46FB-9B8B-08BDD27D6678-L0-0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24183" y="1196725"/>
            <a:ext cx="920796" cy="6696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59ACB973-974B-46CD-A20D-B90E4C329A41-L0-0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42306" y="6461273"/>
            <a:ext cx="1161866" cy="743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349E0C34-A681-423B-8767-DA27EC71B142-L0-0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89388" y="2433317"/>
            <a:ext cx="1211901" cy="881383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/>
          <p:nvPr/>
        </p:nvSpPr>
        <p:spPr>
          <a:xfrm>
            <a:off x="4493783" y="3206749"/>
            <a:ext cx="4626357" cy="233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 sprite is another </a:t>
            </a:r>
          </a:p>
          <a:p>
            <a:pPr/>
            <a:r>
              <a:t>word for a graphic </a:t>
            </a:r>
          </a:p>
          <a:p>
            <a:pPr/>
            <a:r>
              <a:t>(like a player or alien)</a:t>
            </a:r>
          </a:p>
          <a:p>
            <a:pPr/>
            <a:r>
              <a:t> in a game</a:t>
            </a:r>
          </a:p>
        </p:txBody>
      </p:sp>
      <p:pic>
        <p:nvPicPr>
          <p:cNvPr id="172" name="5C2A6A08-C129-4432-9BD3-2F1948BBE574-L0-00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731711" y="2111130"/>
            <a:ext cx="381440" cy="7628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867D346E-676A-4A87-AC83-6A5D65FA5DA0-L0-00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782742" y="5651500"/>
            <a:ext cx="662236" cy="481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4E880001-0CCA-4DE3-BD2A-95EA498C5819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9873" y="907886"/>
            <a:ext cx="1402937" cy="577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6E82B505-A35A-46FB-9B8B-08BDD27D6678-L0-0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24183" y="1196725"/>
            <a:ext cx="920796" cy="6696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59ACB973-974B-46CD-A20D-B90E4C329A41-L0-0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42306" y="6461273"/>
            <a:ext cx="1161866" cy="743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349E0C34-A681-423B-8767-DA27EC71B142-L0-0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89388" y="2433317"/>
            <a:ext cx="1211901" cy="881383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1693433" y="4044950"/>
            <a:ext cx="1022705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Sprites obey the rules of the game they appear in!</a:t>
            </a:r>
          </a:p>
        </p:txBody>
      </p:sp>
      <p:pic>
        <p:nvPicPr>
          <p:cNvPr id="180" name="867D346E-676A-4A87-AC83-6A5D65FA5DA0-L0-00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782742" y="5651500"/>
            <a:ext cx="662236" cy="481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5C2A6A08-C129-4432-9BD3-2F1948BBE574-L0-001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793505" y="2255796"/>
            <a:ext cx="382151" cy="764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4E880001-0CCA-4DE3-BD2A-95EA498C5819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7266" y="1658048"/>
            <a:ext cx="1680305" cy="691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6E82B505-A35A-46FB-9B8B-08BDD27D6678-L0-0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51642" y="2738192"/>
            <a:ext cx="1171553" cy="852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59ACB973-974B-46CD-A20D-B90E4C329A41-L0-0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91190" y="3853489"/>
            <a:ext cx="1161865" cy="743595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/>
        </p:nvSpPr>
        <p:spPr>
          <a:xfrm>
            <a:off x="1641602" y="552245"/>
            <a:ext cx="972159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Write down the rules for each of these sprites:</a:t>
            </a:r>
          </a:p>
        </p:txBody>
      </p:sp>
      <p:sp>
        <p:nvSpPr>
          <p:cNvPr id="187" name="Shape 187"/>
          <p:cNvSpPr/>
          <p:nvPr/>
        </p:nvSpPr>
        <p:spPr>
          <a:xfrm>
            <a:off x="0" y="5539792"/>
            <a:ext cx="13004800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Think about these things:</a:t>
            </a:r>
          </a:p>
          <a:p>
            <a:pPr/>
          </a:p>
          <a:p>
            <a:pPr/>
            <a:r>
              <a:t>1. Did the sprite do anything when you pressed a key?</a:t>
            </a:r>
          </a:p>
          <a:p>
            <a:pPr/>
            <a:r>
              <a:t>2. What did the sprite do when a bullet hit it?</a:t>
            </a:r>
          </a:p>
          <a:p>
            <a:pPr/>
            <a:r>
              <a:t>3. What happened when it reached the edge of the game area?</a:t>
            </a:r>
          </a:p>
          <a:p>
            <a:pPr/>
            <a:r>
              <a:t>4. What other rules did they obey?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4E880001-0CCA-4DE3-BD2A-95EA498C5819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00932" y="1741803"/>
            <a:ext cx="1402936" cy="577680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hape 190"/>
          <p:cNvSpPr/>
          <p:nvPr/>
        </p:nvSpPr>
        <p:spPr>
          <a:xfrm>
            <a:off x="4375650" y="727681"/>
            <a:ext cx="492353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What rules did you get?</a:t>
            </a:r>
          </a:p>
        </p:txBody>
      </p:sp>
      <p:sp>
        <p:nvSpPr>
          <p:cNvPr id="191" name="Shape 191"/>
          <p:cNvSpPr/>
          <p:nvPr/>
        </p:nvSpPr>
        <p:spPr>
          <a:xfrm>
            <a:off x="1314207" y="3066905"/>
            <a:ext cx="10366734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52173" indent="-552173" algn="l">
              <a:buSzPct val="75000"/>
              <a:buChar char="•"/>
            </a:pPr>
            <a:r>
              <a:t>Moves from right to left after a period of time</a:t>
            </a:r>
          </a:p>
          <a:p>
            <a:pPr marL="552173" indent="-552173" algn="l">
              <a:buSzPct val="75000"/>
              <a:buChar char="•"/>
            </a:pPr>
            <a:r>
              <a:t>Explodes when player bullet hits 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6E82B505-A35A-46FB-9B8B-08BDD27D6678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16624" y="1428891"/>
            <a:ext cx="1171552" cy="852039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/>
        </p:nvSpPr>
        <p:spPr>
          <a:xfrm>
            <a:off x="1248704" y="2823744"/>
            <a:ext cx="11207885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52173" indent="-552173" algn="l">
              <a:buSzPct val="75000"/>
              <a:buChar char="•"/>
            </a:pPr>
            <a:r>
              <a:t>Moves left to right</a:t>
            </a:r>
          </a:p>
          <a:p>
            <a:pPr marL="552173" indent="-552173" algn="l">
              <a:buSzPct val="75000"/>
              <a:buChar char="•"/>
            </a:pPr>
            <a:r>
              <a:t>Changes direction when one of the aliens touches the edge of the stage</a:t>
            </a:r>
          </a:p>
          <a:p>
            <a:pPr marL="552173" indent="-552173" algn="l">
              <a:buSzPct val="75000"/>
              <a:buChar char="•"/>
            </a:pPr>
            <a:r>
              <a:t>Fires bullets at random intervals</a:t>
            </a:r>
          </a:p>
          <a:p>
            <a:pPr marL="552173" indent="-552173" algn="l">
              <a:buSzPct val="75000"/>
              <a:buChar char="•"/>
            </a:pPr>
            <a:r>
              <a:t>Explodes when player bullet hits 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4385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