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1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20" name="Shape 120"/>
          <p:cNvSpPr/>
          <p:nvPr/>
        </p:nvSpPr>
        <p:spPr>
          <a:xfrm>
            <a:off x="1974051" y="2978150"/>
            <a:ext cx="905669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L.O. "Create a procedural program."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52" name="Shape 152"/>
          <p:cNvSpPr/>
          <p:nvPr>
            <p:ph type="subTitle" sz="quarter" idx="1"/>
          </p:nvPr>
        </p:nvSpPr>
        <p:spPr>
          <a:xfrm>
            <a:off x="1270000" y="8077348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Now, to draw your shape, just type the procedure name on the command line. </a:t>
            </a:r>
          </a:p>
        </p:txBody>
      </p:sp>
      <p:pic>
        <p:nvPicPr>
          <p:cNvPr id="153" name="9544BEC7-A4DE-483F-8BDB-D0F7FA475909-L0-001.jpeg"/>
          <p:cNvPicPr>
            <a:picLocks noChangeAspect="1"/>
          </p:cNvPicPr>
          <p:nvPr/>
        </p:nvPicPr>
        <p:blipFill>
          <a:blip r:embed="rId2">
            <a:extLst/>
          </a:blip>
          <a:srcRect l="0" t="63437" r="63339" b="0"/>
          <a:stretch>
            <a:fillRect/>
          </a:stretch>
        </p:blipFill>
        <p:spPr>
          <a:xfrm>
            <a:off x="1555687" y="1753968"/>
            <a:ext cx="10443315" cy="5855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56" name="Shape 156"/>
          <p:cNvSpPr/>
          <p:nvPr>
            <p:ph type="subTitle" sz="quarter" idx="1"/>
          </p:nvPr>
        </p:nvSpPr>
        <p:spPr>
          <a:xfrm>
            <a:off x="1117718" y="2290669"/>
            <a:ext cx="10464801" cy="2313125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What happens if you type the following:</a:t>
            </a:r>
          </a:p>
          <a:p>
            <a:pPr>
              <a:defRPr sz="4200"/>
            </a:pPr>
          </a:p>
          <a:p>
            <a:pPr>
              <a:defRPr sz="42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REPEAT 180 [RT 2 SQUARE]</a:t>
            </a:r>
          </a:p>
        </p:txBody>
      </p:sp>
      <p:pic>
        <p:nvPicPr>
          <p:cNvPr id="157" name="8D7ECC13-1830-44A5-A44F-847A54D67B77-L0-001.jpeg"/>
          <p:cNvPicPr>
            <a:picLocks noChangeAspect="1"/>
          </p:cNvPicPr>
          <p:nvPr/>
        </p:nvPicPr>
        <p:blipFill>
          <a:blip r:embed="rId2">
            <a:extLst/>
          </a:blip>
          <a:srcRect l="24625" t="75839" r="51854" b="0"/>
          <a:stretch>
            <a:fillRect/>
          </a:stretch>
        </p:blipFill>
        <p:spPr>
          <a:xfrm>
            <a:off x="4973042" y="4768254"/>
            <a:ext cx="3058717" cy="1766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60" name="Shape 160"/>
          <p:cNvSpPr/>
          <p:nvPr>
            <p:ph type="subTitle" sz="half" idx="1"/>
          </p:nvPr>
        </p:nvSpPr>
        <p:spPr>
          <a:xfrm>
            <a:off x="1117718" y="1696773"/>
            <a:ext cx="10464801" cy="2945092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What happens if you try different values for REPEAT and RT?</a:t>
            </a:r>
          </a:p>
          <a:p>
            <a:pPr>
              <a:defRPr sz="4200"/>
            </a:pPr>
          </a:p>
          <a:p>
            <a:pPr>
              <a:defRPr sz="42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REPEAT ??? [RT ? SQUARE]</a:t>
            </a:r>
          </a:p>
        </p:txBody>
      </p:sp>
      <p:pic>
        <p:nvPicPr>
          <p:cNvPr id="161" name="8D7ECC13-1830-44A5-A44F-847A54D67B77-L0-001.jpeg"/>
          <p:cNvPicPr>
            <a:picLocks noChangeAspect="1"/>
          </p:cNvPicPr>
          <p:nvPr/>
        </p:nvPicPr>
        <p:blipFill>
          <a:blip r:embed="rId2">
            <a:extLst/>
          </a:blip>
          <a:srcRect l="24625" t="75839" r="51854" b="0"/>
          <a:stretch>
            <a:fillRect/>
          </a:stretch>
        </p:blipFill>
        <p:spPr>
          <a:xfrm>
            <a:off x="4973042" y="4768254"/>
            <a:ext cx="3058717" cy="1766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64" name="Shape 164"/>
          <p:cNvSpPr/>
          <p:nvPr>
            <p:ph type="subTitle" sz="half" idx="1"/>
          </p:nvPr>
        </p:nvSpPr>
        <p:spPr>
          <a:xfrm>
            <a:off x="1270000" y="1620632"/>
            <a:ext cx="10464800" cy="320397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Now, create a procedure for another shape and create a new, repeating pattern like we just did using the square.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67" name="Shape 167"/>
          <p:cNvSpPr/>
          <p:nvPr>
            <p:ph type="subTitle" sz="half" idx="1"/>
          </p:nvPr>
        </p:nvSpPr>
        <p:spPr>
          <a:xfrm>
            <a:off x="1270000" y="1620632"/>
            <a:ext cx="10464800" cy="320397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Can you create a pattern using more than one shape?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Creating Procedures</a:t>
            </a:r>
          </a:p>
        </p:txBody>
      </p:sp>
      <p:pic>
        <p:nvPicPr>
          <p:cNvPr id="170" name="11757B8D-7B3B-4493-8866-5FF47C4AC542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88466" b="71437"/>
          <a:stretch>
            <a:fillRect/>
          </a:stretch>
        </p:blipFill>
        <p:spPr>
          <a:xfrm>
            <a:off x="913686" y="2498943"/>
            <a:ext cx="1499969" cy="2088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EB137795-0DC2-4B90-AB7F-13AF64FA30A0-L0-001.jpeg"/>
          <p:cNvPicPr>
            <a:picLocks noChangeAspect="1"/>
          </p:cNvPicPr>
          <p:nvPr/>
        </p:nvPicPr>
        <p:blipFill>
          <a:blip r:embed="rId3">
            <a:extLst/>
          </a:blip>
          <a:srcRect l="0" t="0" r="76894" b="58903"/>
          <a:stretch>
            <a:fillRect/>
          </a:stretch>
        </p:blipFill>
        <p:spPr>
          <a:xfrm>
            <a:off x="4267772" y="2593923"/>
            <a:ext cx="3004814" cy="3004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FAB6782A-BE07-4F2A-9DEC-12CE6EDAC62B-L0-001.jpeg"/>
          <p:cNvPicPr>
            <a:picLocks noChangeAspect="1"/>
          </p:cNvPicPr>
          <p:nvPr/>
        </p:nvPicPr>
        <p:blipFill>
          <a:blip r:embed="rId4">
            <a:extLst/>
          </a:blip>
          <a:srcRect l="0" t="0" r="77011" b="59111"/>
          <a:stretch>
            <a:fillRect/>
          </a:stretch>
        </p:blipFill>
        <p:spPr>
          <a:xfrm>
            <a:off x="9126808" y="2507767"/>
            <a:ext cx="2989587" cy="2989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E0671DD2-11D2-4974-86FD-4A0CC4A1A3A9-L0-001.jpeg"/>
          <p:cNvPicPr>
            <a:picLocks noChangeAspect="1"/>
          </p:cNvPicPr>
          <p:nvPr/>
        </p:nvPicPr>
        <p:blipFill>
          <a:blip r:embed="rId5">
            <a:extLst/>
          </a:blip>
          <a:srcRect l="0" t="0" r="77802" b="60517"/>
          <a:stretch>
            <a:fillRect/>
          </a:stretch>
        </p:blipFill>
        <p:spPr>
          <a:xfrm>
            <a:off x="944142" y="6744345"/>
            <a:ext cx="2886797" cy="2886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4D4759E6-E679-4712-9677-DAC51C66ED88-L0-001.jpeg"/>
          <p:cNvPicPr>
            <a:picLocks noChangeAspect="1"/>
          </p:cNvPicPr>
          <p:nvPr/>
        </p:nvPicPr>
        <p:blipFill>
          <a:blip r:embed="rId6">
            <a:extLst/>
          </a:blip>
          <a:srcRect l="0" t="0" r="77480" b="59945"/>
          <a:stretch>
            <a:fillRect/>
          </a:stretch>
        </p:blipFill>
        <p:spPr>
          <a:xfrm>
            <a:off x="4869972" y="6723509"/>
            <a:ext cx="2928674" cy="292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4DB8741D-6789-4CDD-B8CC-B132944D1A46-L0-001.jpeg"/>
          <p:cNvPicPr>
            <a:picLocks noChangeAspect="1"/>
          </p:cNvPicPr>
          <p:nvPr/>
        </p:nvPicPr>
        <p:blipFill>
          <a:blip r:embed="rId7">
            <a:extLst/>
          </a:blip>
          <a:srcRect l="0" t="0" r="69526" b="69526"/>
          <a:stretch>
            <a:fillRect/>
          </a:stretch>
        </p:blipFill>
        <p:spPr>
          <a:xfrm>
            <a:off x="8837475" y="7073751"/>
            <a:ext cx="3963007" cy="222810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4716944" y="1756793"/>
            <a:ext cx="21063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Type in a name </a:t>
            </a:r>
          </a:p>
        </p:txBody>
      </p:sp>
      <p:sp>
        <p:nvSpPr>
          <p:cNvPr id="177" name="Shape 177"/>
          <p:cNvSpPr/>
          <p:nvPr/>
        </p:nvSpPr>
        <p:spPr>
          <a:xfrm>
            <a:off x="10233271" y="1756793"/>
            <a:ext cx="11716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Click OK</a:t>
            </a:r>
          </a:p>
        </p:txBody>
      </p:sp>
      <p:sp>
        <p:nvSpPr>
          <p:cNvPr id="178" name="Shape 178"/>
          <p:cNvSpPr/>
          <p:nvPr/>
        </p:nvSpPr>
        <p:spPr>
          <a:xfrm>
            <a:off x="51770" y="5965893"/>
            <a:ext cx="46716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Type between these lines</a:t>
            </a:r>
          </a:p>
        </p:txBody>
      </p:sp>
      <p:sp>
        <p:nvSpPr>
          <p:cNvPr id="179" name="Shape 179"/>
          <p:cNvSpPr/>
          <p:nvPr/>
        </p:nvSpPr>
        <p:spPr>
          <a:xfrm>
            <a:off x="4705921" y="5965893"/>
            <a:ext cx="359295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This is your new procedure</a:t>
            </a:r>
          </a:p>
        </p:txBody>
      </p:sp>
      <p:sp>
        <p:nvSpPr>
          <p:cNvPr id="180" name="Shape 180"/>
          <p:cNvSpPr/>
          <p:nvPr/>
        </p:nvSpPr>
        <p:spPr>
          <a:xfrm>
            <a:off x="9571716" y="6361986"/>
            <a:ext cx="24947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File/Save and Exit</a:t>
            </a:r>
          </a:p>
        </p:txBody>
      </p:sp>
      <p:sp>
        <p:nvSpPr>
          <p:cNvPr id="181" name="Shape 181"/>
          <p:cNvSpPr/>
          <p:nvPr/>
        </p:nvSpPr>
        <p:spPr>
          <a:xfrm>
            <a:off x="1045586" y="1740964"/>
            <a:ext cx="12359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File/Edit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ctrTitle"/>
          </p:nvPr>
        </p:nvSpPr>
        <p:spPr>
          <a:xfrm>
            <a:off x="44137" y="-1041"/>
            <a:ext cx="12771859" cy="1682349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Programming Vocabulary</a:t>
            </a:r>
          </a:p>
        </p:txBody>
      </p:sp>
      <p:sp>
        <p:nvSpPr>
          <p:cNvPr id="184" name="Shape 184"/>
          <p:cNvSpPr/>
          <p:nvPr>
            <p:ph type="subTitle" idx="1"/>
          </p:nvPr>
        </p:nvSpPr>
        <p:spPr>
          <a:xfrm>
            <a:off x="1270000" y="1574948"/>
            <a:ext cx="10464800" cy="7741945"/>
          </a:xfrm>
          <a:prstGeom prst="rect">
            <a:avLst/>
          </a:prstGeom>
        </p:spPr>
        <p:txBody>
          <a:bodyPr/>
          <a:lstStyle/>
          <a:p>
            <a:pPr algn="l"/>
            <a:r>
              <a:rPr u="sng"/>
              <a:t>Sequence</a:t>
            </a:r>
            <a:r>
              <a:t>: a logical list of instructions</a:t>
            </a:r>
          </a:p>
          <a:p>
            <a:pPr algn="l"/>
            <a:r>
              <a:rPr u="sng"/>
              <a:t>Loop</a:t>
            </a:r>
            <a:r>
              <a:t>: a sequence that is repeated</a:t>
            </a:r>
          </a:p>
          <a:p>
            <a:pPr algn="l"/>
            <a:r>
              <a:rPr u="sng"/>
              <a:t>Nested loop</a:t>
            </a:r>
            <a:r>
              <a:t>: a loop within a loop</a:t>
            </a:r>
          </a:p>
          <a:p>
            <a:pPr algn="l"/>
            <a:r>
              <a:rPr u="sng"/>
              <a:t>Procedure</a:t>
            </a:r>
            <a:r>
              <a:t>: a collection of instructions</a:t>
            </a:r>
          </a:p>
          <a:p>
            <a:pPr algn="l"/>
            <a:r>
              <a:t>Variable: a value that can be changed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23" name="Shape 123"/>
          <p:cNvSpPr/>
          <p:nvPr/>
        </p:nvSpPr>
        <p:spPr>
          <a:xfrm>
            <a:off x="161907" y="2267752"/>
            <a:ext cx="12680986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A procedure is like a recipe -- a recipe of instructions. A procedure for an omelette might look like this:</a:t>
            </a:r>
          </a:p>
          <a:p>
            <a:pPr algn="l">
              <a:defRPr sz="3600"/>
            </a:pPr>
            <a:r>
              <a:rPr u="sng"/>
              <a:t>OMELETTE</a:t>
            </a:r>
            <a:r>
              <a:t>: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Crack the eggs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Add a pinch of salt and pepper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Beat the eggs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Heat the frying pan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Add the butter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Add the eggs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Cook until brown underneath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Fold in half 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Serve</a:t>
            </a:r>
          </a:p>
          <a:p>
            <a:pPr marL="636104" indent="-636104" algn="l">
              <a:buSzPct val="100000"/>
              <a:buAutoNum type="arabicPeriod" startAt="1"/>
              <a:defRPr sz="3600"/>
            </a:pPr>
            <a:r>
              <a:t>Eat!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26" name="Shape 126"/>
          <p:cNvSpPr/>
          <p:nvPr/>
        </p:nvSpPr>
        <p:spPr>
          <a:xfrm>
            <a:off x="1974051" y="2406650"/>
            <a:ext cx="9056698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A procedure can be used anywhere in your Logo program by simply typing its name.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xfrm>
            <a:off x="1270000" y="8260085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Go to File/Edit.</a:t>
            </a:r>
          </a:p>
        </p:txBody>
      </p:sp>
      <p:pic>
        <p:nvPicPr>
          <p:cNvPr id="130" name="11757B8D-7B3B-4493-8866-5FF47C4AC542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211" y="1662451"/>
            <a:ext cx="11296623" cy="6351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33" name="Shape 133"/>
          <p:cNvSpPr/>
          <p:nvPr>
            <p:ph type="subTitle" sz="quarter" idx="1"/>
          </p:nvPr>
        </p:nvSpPr>
        <p:spPr>
          <a:xfrm>
            <a:off x="1270000" y="7985979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The Edit Procedure box should open.</a:t>
            </a:r>
          </a:p>
        </p:txBody>
      </p:sp>
      <p:pic>
        <p:nvPicPr>
          <p:cNvPr id="134" name="EB137795-0DC2-4B90-AB7F-13AF64FA30A0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498" y="1434178"/>
            <a:ext cx="11291804" cy="6348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37" name="Shape 137"/>
          <p:cNvSpPr/>
          <p:nvPr>
            <p:ph type="subTitle" sz="quarter" idx="1"/>
          </p:nvPr>
        </p:nvSpPr>
        <p:spPr>
          <a:xfrm>
            <a:off x="1270000" y="8107805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Give your procedure a name. </a:t>
            </a:r>
          </a:p>
        </p:txBody>
      </p:sp>
      <p:pic>
        <p:nvPicPr>
          <p:cNvPr id="138" name="FAB6782A-BE07-4F2A-9DEC-12CE6EDAC62B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348" y="1640827"/>
            <a:ext cx="11183000" cy="6287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41" name="Shape 141"/>
          <p:cNvSpPr/>
          <p:nvPr>
            <p:ph type="subTitle" sz="quarter" idx="1"/>
          </p:nvPr>
        </p:nvSpPr>
        <p:spPr>
          <a:xfrm>
            <a:off x="1270000" y="8062120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Leave the two lines intact. Type your code between them. </a:t>
            </a:r>
          </a:p>
        </p:txBody>
      </p:sp>
      <p:pic>
        <p:nvPicPr>
          <p:cNvPr id="142" name="E0671DD2-11D2-4974-86FD-4A0CC4A1A3A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038" y="1753968"/>
            <a:ext cx="10544556" cy="592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pic>
        <p:nvPicPr>
          <p:cNvPr id="145" name="4D4759E6-E679-4712-9677-DAC51C66ED88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57259" b="57329"/>
          <a:stretch>
            <a:fillRect/>
          </a:stretch>
        </p:blipFill>
        <p:spPr>
          <a:xfrm>
            <a:off x="1720442" y="1885911"/>
            <a:ext cx="10352256" cy="581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ctrTitle"/>
          </p:nvPr>
        </p:nvSpPr>
        <p:spPr>
          <a:xfrm>
            <a:off x="1270000" y="-1041"/>
            <a:ext cx="10464800" cy="1682349"/>
          </a:xfrm>
          <a:prstGeom prst="rect">
            <a:avLst/>
          </a:prstGeom>
        </p:spPr>
        <p:txBody>
          <a:bodyPr/>
          <a:lstStyle/>
          <a:p>
            <a:pPr/>
            <a:r>
              <a:t>Procedures -- Logo</a:t>
            </a:r>
          </a:p>
        </p:txBody>
      </p:sp>
      <p:sp>
        <p:nvSpPr>
          <p:cNvPr id="148" name="Shape 148"/>
          <p:cNvSpPr/>
          <p:nvPr>
            <p:ph type="subTitle" sz="quarter" idx="1"/>
          </p:nvPr>
        </p:nvSpPr>
        <p:spPr>
          <a:xfrm>
            <a:off x="1270000" y="8199173"/>
            <a:ext cx="10464800" cy="1270001"/>
          </a:xfrm>
          <a:prstGeom prst="rect">
            <a:avLst/>
          </a:prstGeom>
        </p:spPr>
        <p:txBody>
          <a:bodyPr/>
          <a:lstStyle/>
          <a:p>
            <a:pPr/>
            <a:r>
              <a:t>When you have finished, go to File/Save and Exit. </a:t>
            </a:r>
          </a:p>
        </p:txBody>
      </p:sp>
      <p:pic>
        <p:nvPicPr>
          <p:cNvPr id="149" name="4DB8741D-6789-4CDD-B8CC-B132944D1A46-L0-001.jpeg"/>
          <p:cNvPicPr>
            <a:picLocks noChangeAspect="1"/>
          </p:cNvPicPr>
          <p:nvPr/>
        </p:nvPicPr>
        <p:blipFill>
          <a:blip r:embed="rId2">
            <a:extLst/>
          </a:blip>
          <a:srcRect l="0" t="0" r="57787" b="57836"/>
          <a:stretch>
            <a:fillRect/>
          </a:stretch>
        </p:blipFill>
        <p:spPr>
          <a:xfrm>
            <a:off x="1759582" y="1765374"/>
            <a:ext cx="10383330" cy="5831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