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1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42799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07138" y="649152"/>
            <a:ext cx="10401301" cy="58563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 rot="21600000">
            <a:off x="7063543" y="473144"/>
            <a:ext cx="5554134" cy="4165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 rot="21600000">
            <a:off x="7095370" y="5018682"/>
            <a:ext cx="5520268" cy="4140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.g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7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gif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397256">
              <a:defRPr sz="6460"/>
            </a:pPr>
            <a:r>
              <a:t>Space Invaders</a:t>
            </a:r>
          </a:p>
          <a:p>
            <a:pPr defTabSz="397256">
              <a:defRPr sz="6460"/>
            </a:pPr>
            <a:r>
              <a:t>With</a:t>
            </a:r>
          </a:p>
          <a:p>
            <a:pPr defTabSz="397256">
              <a:defRPr sz="6460"/>
            </a:pPr>
            <a:r>
              <a:t>Scratch</a:t>
            </a:r>
          </a:p>
        </p:txBody>
      </p:sp>
      <p:pic>
        <p:nvPicPr>
          <p:cNvPr id="120" name="4E880001-0CCA-4DE3-BD2A-95EA498C5819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" y="1219200"/>
            <a:ext cx="1124596" cy="463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349E0C34-A681-423B-8767-DA27EC71B142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2995" y="7772400"/>
            <a:ext cx="2724151" cy="198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6E82B505-A35A-46FB-9B8B-08BDD27D6678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07037" y="5994811"/>
            <a:ext cx="2619432" cy="1905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349E0C34-A681-423B-8767-DA27EC71B142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1285" y="6236523"/>
            <a:ext cx="1615339" cy="11747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6E82B505-A35A-46FB-9B8B-08BDD27D6678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58347" y="7674012"/>
            <a:ext cx="1888277" cy="1373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349E0C34-A681-423B-8767-DA27EC71B142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8612" y="6997782"/>
            <a:ext cx="1432548" cy="10418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6E82B505-A35A-46FB-9B8B-08BDD27D6678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8995" y="6667582"/>
            <a:ext cx="908051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349E0C34-A681-423B-8767-DA27EC71B142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6398" y="6236523"/>
            <a:ext cx="592707" cy="431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6E82B505-A35A-46FB-9B8B-08BDD27D6678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95533" y="5994400"/>
            <a:ext cx="925627" cy="673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349E0C34-A681-423B-8767-DA27EC71B142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3021" y="5892800"/>
            <a:ext cx="602514" cy="438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6E82B505-A35A-46FB-9B8B-08BDD27D6678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8996" y="5664200"/>
            <a:ext cx="454026" cy="33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349E0C34-A681-423B-8767-DA27EC71B142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9296" y="5549900"/>
            <a:ext cx="279401" cy="20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 defTabSz="549148">
              <a:defRPr sz="8930"/>
            </a:lvl1pPr>
          </a:lstStyle>
          <a:p>
            <a:pPr/>
            <a:r>
              <a:t>Change the word "space" to "left arrow". </a:t>
            </a:r>
          </a:p>
        </p:txBody>
      </p:sp>
      <p:pic>
        <p:nvPicPr>
          <p:cNvPr id="170" name="B36FD820-1466-4E46-8CC5-AEE241780798-L0-001.png"/>
          <p:cNvPicPr>
            <a:picLocks noChangeAspect="1"/>
          </p:cNvPicPr>
          <p:nvPr/>
        </p:nvPicPr>
        <p:blipFill>
          <a:blip r:embed="rId2">
            <a:extLst/>
          </a:blip>
          <a:srcRect l="11651" t="4206" r="60659" b="62460"/>
          <a:stretch>
            <a:fillRect/>
          </a:stretch>
        </p:blipFill>
        <p:spPr>
          <a:xfrm>
            <a:off x="2212235" y="2877754"/>
            <a:ext cx="8965193" cy="6875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 defTabSz="350520">
              <a:defRPr sz="5700"/>
            </a:lvl1pPr>
          </a:lstStyle>
          <a:p>
            <a:pPr/>
            <a:r>
              <a:t>Click the Motion category and drag the "change x by 10" instruction into the scripts window. </a:t>
            </a:r>
          </a:p>
        </p:txBody>
      </p:sp>
      <p:pic>
        <p:nvPicPr>
          <p:cNvPr id="173" name="87382CE2-6473-4BB3-8D22-39DABF40D442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232" y="2877754"/>
            <a:ext cx="10792568" cy="6875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 idx="4294967295"/>
          </p:nvPr>
        </p:nvSpPr>
        <p:spPr>
          <a:xfrm>
            <a:off x="1270000" y="-1"/>
            <a:ext cx="10464800" cy="7430959"/>
          </a:xfrm>
          <a:prstGeom prst="rect">
            <a:avLst/>
          </a:prstGeom>
        </p:spPr>
        <p:txBody>
          <a:bodyPr anchor="b"/>
          <a:lstStyle/>
          <a:p>
            <a:pPr defTabSz="543305">
              <a:defRPr sz="8835"/>
            </a:pPr>
            <a:r>
              <a:t>Q:</a:t>
            </a:r>
          </a:p>
          <a:p>
            <a:pPr defTabSz="543305">
              <a:defRPr sz="8835"/>
            </a:pPr>
            <a:r>
              <a:t>What happens when the left arrow key is pressed?</a:t>
            </a:r>
          </a:p>
          <a:p>
            <a:pPr defTabSz="543305">
              <a:defRPr sz="8835"/>
            </a:pPr>
          </a:p>
          <a:p>
            <a:pPr defTabSz="543305">
              <a:defRPr sz="8835"/>
            </a:pPr>
            <a:r>
              <a:t>Why?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 defTabSz="373887">
              <a:defRPr sz="6080"/>
            </a:lvl1pPr>
          </a:lstStyle>
          <a:p>
            <a:pPr/>
            <a:r>
              <a:t>The centre of the stage is actually 0, 0. So, to move left, we need to use minus 10 not plus 10.</a:t>
            </a:r>
          </a:p>
        </p:txBody>
      </p:sp>
      <p:pic>
        <p:nvPicPr>
          <p:cNvPr id="178" name="87382CE2-6473-4BB3-8D22-39DABF40D442-L0-001.png"/>
          <p:cNvPicPr>
            <a:picLocks noChangeAspect="1"/>
          </p:cNvPicPr>
          <p:nvPr/>
        </p:nvPicPr>
        <p:blipFill>
          <a:blip r:embed="rId2">
            <a:extLst/>
          </a:blip>
          <a:srcRect l="63625" t="3935" r="0" b="50000"/>
          <a:stretch>
            <a:fillRect/>
          </a:stretch>
        </p:blipFill>
        <p:spPr>
          <a:xfrm>
            <a:off x="2806128" y="2877754"/>
            <a:ext cx="8522352" cy="6875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0730363C-8A11-4624-8662-BFE712551883-L0-001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8933" y="3523958"/>
            <a:ext cx="7596883" cy="5697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 defTabSz="490727">
              <a:defRPr sz="7979"/>
            </a:lvl1pPr>
          </a:lstStyle>
          <a:p>
            <a:pPr/>
            <a:r>
              <a:t>Change 10 to -10 in the "change x by" instruction.</a:t>
            </a:r>
          </a:p>
        </p:txBody>
      </p:sp>
      <p:pic>
        <p:nvPicPr>
          <p:cNvPr id="182" name="87382CE2-6473-4BB3-8D22-39DABF40D442-L0-001.png"/>
          <p:cNvPicPr>
            <a:picLocks noChangeAspect="1"/>
          </p:cNvPicPr>
          <p:nvPr/>
        </p:nvPicPr>
        <p:blipFill>
          <a:blip r:embed="rId2">
            <a:extLst/>
          </a:blip>
          <a:srcRect l="10710" t="4246" r="64233" b="62420"/>
          <a:stretch>
            <a:fillRect/>
          </a:stretch>
        </p:blipFill>
        <p:spPr>
          <a:xfrm>
            <a:off x="2212232" y="2877754"/>
            <a:ext cx="8112422" cy="6875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 defTabSz="408940">
              <a:defRPr sz="6650"/>
            </a:lvl1pPr>
          </a:lstStyle>
          <a:p>
            <a:pPr/>
            <a:r>
              <a:t>Add a "stop script" instruction. Not strictly necessary but good practice. </a:t>
            </a:r>
          </a:p>
        </p:txBody>
      </p:sp>
      <p:pic>
        <p:nvPicPr>
          <p:cNvPr id="185" name="3342B93F-64CB-4CA1-A411-826E4F3024C9-L0-001.png"/>
          <p:cNvPicPr>
            <a:picLocks noChangeAspect="1"/>
          </p:cNvPicPr>
          <p:nvPr/>
        </p:nvPicPr>
        <p:blipFill>
          <a:blip r:embed="rId2">
            <a:extLst/>
          </a:blip>
          <a:srcRect l="9017" t="7051" r="63269" b="73565"/>
          <a:stretch>
            <a:fillRect/>
          </a:stretch>
        </p:blipFill>
        <p:spPr>
          <a:xfrm>
            <a:off x="2212233" y="2877754"/>
            <a:ext cx="8972809" cy="399809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1466307" y="7408829"/>
            <a:ext cx="10464801" cy="1019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32993">
              <a:defRPr sz="5415">
                <a:solidFill>
                  <a:srgbClr val="45A7DE"/>
                </a:solidFill>
              </a:defRPr>
            </a:lvl1pPr>
          </a:lstStyle>
          <a:p>
            <a:pPr/>
            <a:r>
              <a:t>Does the player sprite move left now?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/>
          <a:p>
            <a:pPr defTabSz="531622">
              <a:defRPr sz="8645"/>
            </a:pPr>
            <a:r>
              <a:t>Q:</a:t>
            </a:r>
          </a:p>
          <a:p>
            <a:pPr defTabSz="531622">
              <a:defRPr sz="8645"/>
            </a:pPr>
            <a:r>
              <a:t>Does this look familiar?</a:t>
            </a:r>
          </a:p>
        </p:txBody>
      </p:sp>
      <p:pic>
        <p:nvPicPr>
          <p:cNvPr id="189" name="3342B93F-64CB-4CA1-A411-826E4F3024C9-L0-001.png"/>
          <p:cNvPicPr>
            <a:picLocks noChangeAspect="1"/>
          </p:cNvPicPr>
          <p:nvPr/>
        </p:nvPicPr>
        <p:blipFill>
          <a:blip r:embed="rId2">
            <a:extLst/>
          </a:blip>
          <a:srcRect l="16448" t="16743" r="69642" b="74859"/>
          <a:stretch>
            <a:fillRect/>
          </a:stretch>
        </p:blipFill>
        <p:spPr>
          <a:xfrm>
            <a:off x="4250729" y="3144440"/>
            <a:ext cx="4503360" cy="1732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 defTabSz="554990">
              <a:defRPr sz="9025"/>
            </a:lvl1pPr>
          </a:lstStyle>
          <a:p>
            <a:pPr/>
            <a:r>
              <a:t>This is the Scratch version of a flowchart. </a:t>
            </a:r>
          </a:p>
        </p:txBody>
      </p:sp>
      <p:pic>
        <p:nvPicPr>
          <p:cNvPr id="192" name="3342B93F-64CB-4CA1-A411-826E4F3024C9-L0-001.png"/>
          <p:cNvPicPr>
            <a:picLocks noChangeAspect="1"/>
          </p:cNvPicPr>
          <p:nvPr/>
        </p:nvPicPr>
        <p:blipFill>
          <a:blip r:embed="rId2">
            <a:extLst/>
          </a:blip>
          <a:srcRect l="16448" t="16743" r="69642" b="74859"/>
          <a:stretch>
            <a:fillRect/>
          </a:stretch>
        </p:blipFill>
        <p:spPr>
          <a:xfrm>
            <a:off x="931003" y="3251037"/>
            <a:ext cx="4503360" cy="1732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631663">
            <a:off x="5060161" y="3458784"/>
            <a:ext cx="1469690" cy="76201"/>
          </a:xfrm>
          <a:prstGeom prst="rect">
            <a:avLst/>
          </a:prstGeom>
        </p:spPr>
      </p:pic>
      <p:pic>
        <p:nvPicPr>
          <p:cNvPr id="195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422972">
            <a:off x="3399896" y="4188491"/>
            <a:ext cx="2892280" cy="76201"/>
          </a:xfrm>
          <a:prstGeom prst="rect">
            <a:avLst/>
          </a:prstGeom>
        </p:spPr>
      </p:pic>
      <p:pic>
        <p:nvPicPr>
          <p:cNvPr id="197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37441">
            <a:off x="2617669" y="4800659"/>
            <a:ext cx="3886252" cy="76201"/>
          </a:xfrm>
          <a:prstGeom prst="rect">
            <a:avLst/>
          </a:prstGeom>
        </p:spPr>
      </p:pic>
      <p:grpSp>
        <p:nvGrpSpPr>
          <p:cNvPr id="201" name="Group 201"/>
          <p:cNvGrpSpPr/>
          <p:nvPr/>
        </p:nvGrpSpPr>
        <p:grpSpPr>
          <a:xfrm>
            <a:off x="6502398" y="2955537"/>
            <a:ext cx="1605064" cy="619131"/>
            <a:chOff x="0" y="0"/>
            <a:chExt cx="1605062" cy="619130"/>
          </a:xfrm>
        </p:grpSpPr>
        <p:sp>
          <p:nvSpPr>
            <p:cNvPr id="200" name="Shape 200"/>
            <p:cNvSpPr/>
            <p:nvPr/>
          </p:nvSpPr>
          <p:spPr>
            <a:xfrm>
              <a:off x="19050" y="19050"/>
              <a:ext cx="1566963" cy="581031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Start</a:t>
              </a:r>
            </a:p>
          </p:txBody>
        </p:sp>
        <p:pic>
          <p:nvPicPr>
            <p:cNvPr id="199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605063" cy="619131"/>
            </a:xfrm>
            <a:prstGeom prst="rect">
              <a:avLst/>
            </a:prstGeom>
            <a:effectLst/>
          </p:spPr>
        </p:pic>
      </p:grpSp>
      <p:grpSp>
        <p:nvGrpSpPr>
          <p:cNvPr id="204" name="Group 204"/>
          <p:cNvGrpSpPr/>
          <p:nvPr/>
        </p:nvGrpSpPr>
        <p:grpSpPr>
          <a:xfrm>
            <a:off x="6290309" y="3867053"/>
            <a:ext cx="1943101" cy="497925"/>
            <a:chOff x="0" y="0"/>
            <a:chExt cx="1943100" cy="497924"/>
          </a:xfrm>
        </p:grpSpPr>
        <p:sp>
          <p:nvSpPr>
            <p:cNvPr id="203" name="Shape 203"/>
            <p:cNvSpPr/>
            <p:nvPr/>
          </p:nvSpPr>
          <p:spPr>
            <a:xfrm>
              <a:off x="19050" y="19050"/>
              <a:ext cx="1905000" cy="459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Process</a:t>
              </a:r>
            </a:p>
          </p:txBody>
        </p:sp>
        <p:pic>
          <p:nvPicPr>
            <p:cNvPr id="202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943100" cy="497925"/>
            </a:xfrm>
            <a:prstGeom prst="rect">
              <a:avLst/>
            </a:prstGeom>
            <a:effectLst/>
          </p:spPr>
        </p:pic>
      </p:grpSp>
      <p:grpSp>
        <p:nvGrpSpPr>
          <p:cNvPr id="207" name="Group 207"/>
          <p:cNvGrpSpPr/>
          <p:nvPr/>
        </p:nvGrpSpPr>
        <p:grpSpPr>
          <a:xfrm>
            <a:off x="6459328" y="4643437"/>
            <a:ext cx="1605064" cy="619131"/>
            <a:chOff x="0" y="0"/>
            <a:chExt cx="1605062" cy="619130"/>
          </a:xfrm>
        </p:grpSpPr>
        <p:sp>
          <p:nvSpPr>
            <p:cNvPr id="206" name="Shape 206"/>
            <p:cNvSpPr/>
            <p:nvPr/>
          </p:nvSpPr>
          <p:spPr>
            <a:xfrm>
              <a:off x="19050" y="19050"/>
              <a:ext cx="1566963" cy="581031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Stop</a:t>
              </a:r>
            </a:p>
          </p:txBody>
        </p:sp>
        <p:pic>
          <p:nvPicPr>
            <p:cNvPr id="205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605063" cy="61913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/>
          <a:p>
            <a:pPr defTabSz="397256">
              <a:defRPr sz="6460"/>
            </a:pPr>
            <a:r>
              <a:t>Activity (5 minutes):</a:t>
            </a:r>
          </a:p>
          <a:p>
            <a:pPr defTabSz="397256">
              <a:defRPr sz="6460"/>
            </a:pPr>
            <a:r>
              <a:t>Can you create a script to move the player right as well as left?</a:t>
            </a:r>
          </a:p>
        </p:txBody>
      </p:sp>
      <p:pic>
        <p:nvPicPr>
          <p:cNvPr id="210" name="3342B93F-64CB-4CA1-A411-826E4F3024C9-L0-001.png"/>
          <p:cNvPicPr>
            <a:picLocks noChangeAspect="1"/>
          </p:cNvPicPr>
          <p:nvPr/>
        </p:nvPicPr>
        <p:blipFill>
          <a:blip r:embed="rId2">
            <a:extLst/>
          </a:blip>
          <a:srcRect l="9017" t="7051" r="63269" b="59614"/>
          <a:stretch>
            <a:fillRect/>
          </a:stretch>
        </p:blipFill>
        <p:spPr>
          <a:xfrm>
            <a:off x="2212233" y="2877754"/>
            <a:ext cx="8972809" cy="6875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Alien movement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Setting the stage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Find and import an alien sprite. </a:t>
            </a:r>
          </a:p>
        </p:txBody>
      </p:sp>
      <p:pic>
        <p:nvPicPr>
          <p:cNvPr id="215" name="882FFC28-90DB-4DDF-AF6D-5E1FD1551D3A-L0-001.png"/>
          <p:cNvPicPr>
            <a:picLocks noChangeAspect="1"/>
          </p:cNvPicPr>
          <p:nvPr/>
        </p:nvPicPr>
        <p:blipFill>
          <a:blip r:embed="rId2">
            <a:extLst/>
          </a:blip>
          <a:srcRect l="60463" t="22578" r="0" b="30951"/>
          <a:stretch>
            <a:fillRect/>
          </a:stretch>
        </p:blipFill>
        <p:spPr>
          <a:xfrm>
            <a:off x="2127109" y="2794040"/>
            <a:ext cx="9254531" cy="6930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 idx="4294967295"/>
          </p:nvPr>
        </p:nvSpPr>
        <p:spPr>
          <a:xfrm>
            <a:off x="1270000" y="-1"/>
            <a:ext cx="10464800" cy="3555407"/>
          </a:xfrm>
          <a:prstGeom prst="rect">
            <a:avLst/>
          </a:prstGeom>
        </p:spPr>
        <p:txBody>
          <a:bodyPr anchor="b"/>
          <a:lstStyle/>
          <a:p>
            <a:pPr defTabSz="338835">
              <a:defRPr sz="5510"/>
            </a:pPr>
            <a:r>
              <a:t>IMPORTANT!!!</a:t>
            </a:r>
          </a:p>
          <a:p>
            <a:pPr defTabSz="338835">
              <a:defRPr sz="5510"/>
            </a:pPr>
            <a:r>
              <a:t>Notice that the script window changes for each sprite you click. </a:t>
            </a:r>
          </a:p>
          <a:p>
            <a:pPr defTabSz="338835">
              <a:defRPr sz="5510"/>
            </a:pPr>
            <a:r>
              <a:t>Each sprite can have its </a:t>
            </a:r>
            <a:r>
              <a:rPr u="sng"/>
              <a:t>own</a:t>
            </a:r>
            <a:r>
              <a:t> scripts. </a:t>
            </a:r>
          </a:p>
        </p:txBody>
      </p:sp>
      <p:pic>
        <p:nvPicPr>
          <p:cNvPr id="218" name="882FFC28-90DB-4DDF-AF6D-5E1FD1551D3A-L0-00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16895" y="3712710"/>
            <a:ext cx="8674959" cy="5526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 idx="4294967295"/>
          </p:nvPr>
        </p:nvSpPr>
        <p:spPr>
          <a:xfrm>
            <a:off x="1270000" y="-1"/>
            <a:ext cx="10464800" cy="5268568"/>
          </a:xfrm>
          <a:prstGeom prst="rect">
            <a:avLst/>
          </a:prstGeom>
        </p:spPr>
        <p:txBody>
          <a:bodyPr anchor="b"/>
          <a:lstStyle/>
          <a:p>
            <a:pPr defTabSz="379729">
              <a:defRPr sz="6174"/>
            </a:pPr>
            <a:r>
              <a:t>Activity (10 minutes):</a:t>
            </a:r>
          </a:p>
          <a:p>
            <a:pPr defTabSz="379729">
              <a:defRPr sz="6174"/>
            </a:pPr>
            <a:r>
              <a:t>Can you make the alien move to the right 10 pixels every second? </a:t>
            </a:r>
          </a:p>
          <a:p>
            <a:pPr defTabSz="379729">
              <a:defRPr sz="6174"/>
            </a:pPr>
          </a:p>
          <a:p>
            <a:pPr defTabSz="379729">
              <a:defRPr sz="6174"/>
            </a:pPr>
            <a:r>
              <a:t>Start with this:</a:t>
            </a:r>
          </a:p>
        </p:txBody>
      </p:sp>
      <p:pic>
        <p:nvPicPr>
          <p:cNvPr id="221" name="92D0CBC8-5BA0-4317-A680-CDA2EF5E9F05-L0-001.png"/>
          <p:cNvPicPr>
            <a:picLocks noChangeAspect="1"/>
          </p:cNvPicPr>
          <p:nvPr/>
        </p:nvPicPr>
        <p:blipFill>
          <a:blip r:embed="rId2">
            <a:extLst/>
          </a:blip>
          <a:srcRect l="16334" t="14073" r="73371" b="80559"/>
          <a:stretch>
            <a:fillRect/>
          </a:stretch>
        </p:blipFill>
        <p:spPr>
          <a:xfrm>
            <a:off x="4494411" y="5449431"/>
            <a:ext cx="4016121" cy="1333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 idx="4294967295"/>
          </p:nvPr>
        </p:nvSpPr>
        <p:spPr>
          <a:xfrm>
            <a:off x="1270000" y="-1"/>
            <a:ext cx="10464800" cy="4202601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Another clue:</a:t>
            </a:r>
          </a:p>
        </p:txBody>
      </p:sp>
      <p:pic>
        <p:nvPicPr>
          <p:cNvPr id="224" name="92D0CBC8-5BA0-4317-A680-CDA2EF5E9F05-L0-001.png"/>
          <p:cNvPicPr>
            <a:picLocks noChangeAspect="1"/>
          </p:cNvPicPr>
          <p:nvPr/>
        </p:nvPicPr>
        <p:blipFill>
          <a:blip r:embed="rId2">
            <a:extLst/>
          </a:blip>
          <a:srcRect l="16334" t="14073" r="73371" b="78200"/>
          <a:stretch>
            <a:fillRect/>
          </a:stretch>
        </p:blipFill>
        <p:spPr>
          <a:xfrm>
            <a:off x="4494411" y="4459604"/>
            <a:ext cx="4016121" cy="1920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Did you get something like this?</a:t>
            </a:r>
          </a:p>
        </p:txBody>
      </p:sp>
      <p:pic>
        <p:nvPicPr>
          <p:cNvPr id="227" name="92D0CBC8-5BA0-4317-A680-CDA2EF5E9F05-L0-001.png"/>
          <p:cNvPicPr>
            <a:picLocks noChangeAspect="1"/>
          </p:cNvPicPr>
          <p:nvPr/>
        </p:nvPicPr>
        <p:blipFill>
          <a:blip r:embed="rId2">
            <a:extLst/>
          </a:blip>
          <a:srcRect l="6742" t="7494" r="65450" b="59171"/>
          <a:stretch>
            <a:fillRect/>
          </a:stretch>
        </p:blipFill>
        <p:spPr>
          <a:xfrm>
            <a:off x="2212235" y="2877754"/>
            <a:ext cx="9003263" cy="6875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Direction change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 idx="4294967295"/>
          </p:nvPr>
        </p:nvSpPr>
        <p:spPr>
          <a:xfrm>
            <a:off x="1270000" y="-1"/>
            <a:ext cx="10464800" cy="8702505"/>
          </a:xfrm>
          <a:prstGeom prst="rect">
            <a:avLst/>
          </a:prstGeom>
        </p:spPr>
        <p:txBody>
          <a:bodyPr anchor="b"/>
          <a:lstStyle/>
          <a:p>
            <a:pPr defTabSz="473201">
              <a:defRPr sz="7694"/>
            </a:pPr>
            <a:r>
              <a:t>Q:</a:t>
            </a:r>
          </a:p>
          <a:p>
            <a:pPr defTabSz="473201">
              <a:defRPr sz="7694"/>
            </a:pPr>
            <a:r>
              <a:t>In the Space Invaders game we played, the aliens changed direction when they reached the end of the stage. </a:t>
            </a:r>
          </a:p>
          <a:p>
            <a:pPr defTabSz="473201">
              <a:defRPr sz="7694"/>
            </a:pPr>
          </a:p>
          <a:p>
            <a:pPr defTabSz="473201">
              <a:defRPr sz="7694"/>
            </a:pPr>
            <a:r>
              <a:t>How can we do this?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 idx="4294967295"/>
          </p:nvPr>
        </p:nvSpPr>
        <p:spPr>
          <a:xfrm>
            <a:off x="1270000" y="-1"/>
            <a:ext cx="10464800" cy="8702505"/>
          </a:xfrm>
          <a:prstGeom prst="rect">
            <a:avLst/>
          </a:prstGeom>
        </p:spPr>
        <p:txBody>
          <a:bodyPr anchor="b"/>
          <a:lstStyle/>
          <a:p>
            <a:pPr defTabSz="426466">
              <a:defRPr sz="6935" u="sng"/>
            </a:pPr>
            <a:r>
              <a:t>We need two things:</a:t>
            </a:r>
          </a:p>
          <a:p>
            <a:pPr defTabSz="426466">
              <a:defRPr sz="6935" u="sng"/>
            </a:pPr>
          </a:p>
          <a:p>
            <a:pPr defTabSz="426466">
              <a:defRPr sz="6935"/>
            </a:pPr>
            <a:r>
              <a:t>1. A way of telling the alien sprite to change its X direction.</a:t>
            </a:r>
          </a:p>
          <a:p>
            <a:pPr defTabSz="426466">
              <a:defRPr sz="6935"/>
            </a:pPr>
          </a:p>
          <a:p>
            <a:pPr defTabSz="426466">
              <a:defRPr sz="6935"/>
            </a:pPr>
            <a:r>
              <a:t>2. A way of sensing if the alien sprite has reached the edge of the stage.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 idx="4294967295"/>
          </p:nvPr>
        </p:nvSpPr>
        <p:spPr>
          <a:xfrm>
            <a:off x="1270000" y="-1"/>
            <a:ext cx="10464800" cy="3799056"/>
          </a:xfrm>
          <a:prstGeom prst="rect">
            <a:avLst/>
          </a:prstGeom>
        </p:spPr>
        <p:txBody>
          <a:bodyPr anchor="b"/>
          <a:lstStyle/>
          <a:p>
            <a:pPr defTabSz="327152">
              <a:defRPr sz="5320"/>
            </a:pPr>
            <a:r>
              <a:t>Remember the stage coordinates? </a:t>
            </a:r>
          </a:p>
          <a:p>
            <a:pPr defTabSz="327152">
              <a:defRPr sz="5320"/>
            </a:pPr>
          </a:p>
          <a:p>
            <a:pPr defTabSz="327152">
              <a:defRPr sz="5320"/>
            </a:pPr>
            <a:r>
              <a:t>To change direction, we can use a variable that can be either </a:t>
            </a:r>
            <a:r>
              <a:rPr u="sng"/>
              <a:t>positive to move right</a:t>
            </a:r>
            <a:r>
              <a:t> or </a:t>
            </a:r>
            <a:r>
              <a:rPr u="sng"/>
              <a:t>negative to move left</a:t>
            </a:r>
            <a:r>
              <a:t>.</a:t>
            </a:r>
          </a:p>
        </p:txBody>
      </p:sp>
      <p:pic>
        <p:nvPicPr>
          <p:cNvPr id="236" name="C79CCEEE-ECE1-4A6B-9227-EABD05398933-L0-001.png"/>
          <p:cNvPicPr>
            <a:picLocks noChangeAspect="1"/>
          </p:cNvPicPr>
          <p:nvPr/>
        </p:nvPicPr>
        <p:blipFill>
          <a:blip r:embed="rId2">
            <a:extLst/>
          </a:blip>
          <a:srcRect l="0" t="0" r="76884" b="66666"/>
          <a:stretch>
            <a:fillRect/>
          </a:stretch>
        </p:blipFill>
        <p:spPr>
          <a:xfrm>
            <a:off x="6502400" y="3941495"/>
            <a:ext cx="6294382" cy="5782623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486046" y="4991100"/>
            <a:ext cx="409956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Click the Variables </a:t>
            </a:r>
          </a:p>
          <a:p>
            <a:pPr/>
            <a:r>
              <a:t>category</a:t>
            </a:r>
          </a:p>
        </p:txBody>
      </p:sp>
      <p:sp>
        <p:nvSpPr>
          <p:cNvPr id="238" name="Shape 238"/>
          <p:cNvSpPr/>
          <p:nvPr/>
        </p:nvSpPr>
        <p:spPr>
          <a:xfrm>
            <a:off x="477410" y="7144360"/>
            <a:ext cx="452729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Click Make a variable</a:t>
            </a:r>
          </a:p>
        </p:txBody>
      </p:sp>
      <p:sp>
        <p:nvSpPr>
          <p:cNvPr id="239" name="Shape 239"/>
          <p:cNvSpPr/>
          <p:nvPr/>
        </p:nvSpPr>
        <p:spPr>
          <a:xfrm flipH="1" flipV="1">
            <a:off x="3970788" y="5791852"/>
            <a:ext cx="5314488" cy="726388"/>
          </a:xfrm>
          <a:prstGeom prst="line">
            <a:avLst/>
          </a:prstGeom>
          <a:ln w="25400">
            <a:solidFill>
              <a:schemeClr val="accent3">
                <a:satOff val="22240"/>
                <a:lumOff val="1470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0" name="Shape 240"/>
          <p:cNvSpPr/>
          <p:nvPr/>
        </p:nvSpPr>
        <p:spPr>
          <a:xfrm flipH="1">
            <a:off x="5033154" y="7461901"/>
            <a:ext cx="2308100" cy="1"/>
          </a:xfrm>
          <a:prstGeom prst="line">
            <a:avLst/>
          </a:prstGeom>
          <a:ln w="25400">
            <a:solidFill>
              <a:schemeClr val="accent3">
                <a:satOff val="22240"/>
                <a:lumOff val="1470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Create a variable called "direction".  </a:t>
            </a:r>
          </a:p>
        </p:txBody>
      </p:sp>
      <p:pic>
        <p:nvPicPr>
          <p:cNvPr id="243" name="2304FD50-1F6A-43CC-9475-7B2A214375FA-L0-001.png"/>
          <p:cNvPicPr>
            <a:picLocks noChangeAspect="1"/>
          </p:cNvPicPr>
          <p:nvPr/>
        </p:nvPicPr>
        <p:blipFill>
          <a:blip r:embed="rId2">
            <a:extLst/>
          </a:blip>
          <a:srcRect l="33946" t="38874" r="33946" b="34627"/>
          <a:stretch>
            <a:fillRect/>
          </a:stretch>
        </p:blipFill>
        <p:spPr>
          <a:xfrm>
            <a:off x="1758751" y="3894011"/>
            <a:ext cx="9487109" cy="4988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C79CCEEE-ECE1-4A6B-9227-EABD05398933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1661" y="3004808"/>
            <a:ext cx="10593139" cy="674879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>
            <p:ph type="title" idx="4294967295"/>
          </p:nvPr>
        </p:nvSpPr>
        <p:spPr>
          <a:xfrm>
            <a:off x="1270000" y="-1"/>
            <a:ext cx="10464800" cy="1651894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Welcome to Scratch</a:t>
            </a:r>
          </a:p>
        </p:txBody>
      </p:sp>
      <p:sp>
        <p:nvSpPr>
          <p:cNvPr id="137" name="Shape 137"/>
          <p:cNvSpPr/>
          <p:nvPr/>
        </p:nvSpPr>
        <p:spPr>
          <a:xfrm>
            <a:off x="6953334" y="1921120"/>
            <a:ext cx="122326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Stage</a:t>
            </a:r>
          </a:p>
        </p:txBody>
      </p:sp>
      <p:sp>
        <p:nvSpPr>
          <p:cNvPr id="138" name="Shape 138"/>
          <p:cNvSpPr/>
          <p:nvPr/>
        </p:nvSpPr>
        <p:spPr>
          <a:xfrm>
            <a:off x="271018" y="8197419"/>
            <a:ext cx="173736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Sprite </a:t>
            </a:r>
          </a:p>
          <a:p>
            <a:pPr/>
            <a:r>
              <a:t>window</a:t>
            </a:r>
          </a:p>
        </p:txBody>
      </p:sp>
      <p:sp>
        <p:nvSpPr>
          <p:cNvPr id="139" name="Shape 139"/>
          <p:cNvSpPr/>
          <p:nvPr/>
        </p:nvSpPr>
        <p:spPr>
          <a:xfrm>
            <a:off x="271018" y="6255835"/>
            <a:ext cx="173736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Script </a:t>
            </a:r>
          </a:p>
          <a:p>
            <a:pPr/>
            <a:r>
              <a:t>window</a:t>
            </a:r>
          </a:p>
        </p:txBody>
      </p:sp>
      <p:sp>
        <p:nvSpPr>
          <p:cNvPr id="140" name="Shape 140"/>
          <p:cNvSpPr/>
          <p:nvPr/>
        </p:nvSpPr>
        <p:spPr>
          <a:xfrm>
            <a:off x="10737059" y="2004874"/>
            <a:ext cx="226161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Start/stop</a:t>
            </a:r>
          </a:p>
        </p:txBody>
      </p:sp>
      <p:sp>
        <p:nvSpPr>
          <p:cNvPr id="141" name="Shape 141"/>
          <p:cNvSpPr/>
          <p:nvPr/>
        </p:nvSpPr>
        <p:spPr>
          <a:xfrm>
            <a:off x="31242" y="3125832"/>
            <a:ext cx="2216913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Category </a:t>
            </a:r>
          </a:p>
          <a:p>
            <a:pPr/>
            <a:r>
              <a:t>window</a:t>
            </a:r>
          </a:p>
        </p:txBody>
      </p:sp>
      <p:sp>
        <p:nvSpPr>
          <p:cNvPr id="142" name="Shape 142"/>
          <p:cNvSpPr/>
          <p:nvPr/>
        </p:nvSpPr>
        <p:spPr>
          <a:xfrm flipH="1" flipV="1">
            <a:off x="7614658" y="2649227"/>
            <a:ext cx="2090961" cy="1343535"/>
          </a:xfrm>
          <a:prstGeom prst="line">
            <a:avLst/>
          </a:prstGeom>
          <a:ln w="25400">
            <a:solidFill>
              <a:schemeClr val="accent3">
                <a:satOff val="22240"/>
                <a:lumOff val="1470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3" name="Shape 143"/>
          <p:cNvSpPr/>
          <p:nvPr/>
        </p:nvSpPr>
        <p:spPr>
          <a:xfrm flipH="1" flipV="1">
            <a:off x="11826746" y="2652862"/>
            <a:ext cx="805887" cy="805888"/>
          </a:xfrm>
          <a:prstGeom prst="line">
            <a:avLst/>
          </a:prstGeom>
          <a:ln w="25400">
            <a:solidFill>
              <a:schemeClr val="accent3">
                <a:satOff val="22240"/>
                <a:lumOff val="1470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4" name="Shape 144"/>
          <p:cNvSpPr/>
          <p:nvPr/>
        </p:nvSpPr>
        <p:spPr>
          <a:xfrm flipH="1">
            <a:off x="2068984" y="3729562"/>
            <a:ext cx="685355" cy="1"/>
          </a:xfrm>
          <a:prstGeom prst="line">
            <a:avLst/>
          </a:prstGeom>
          <a:ln w="25400">
            <a:solidFill>
              <a:schemeClr val="accent3">
                <a:satOff val="22240"/>
                <a:lumOff val="1470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5" name="Shape 145"/>
          <p:cNvSpPr/>
          <p:nvPr/>
        </p:nvSpPr>
        <p:spPr>
          <a:xfrm flipV="1">
            <a:off x="2024991" y="6150828"/>
            <a:ext cx="2475365" cy="824217"/>
          </a:xfrm>
          <a:prstGeom prst="line">
            <a:avLst/>
          </a:prstGeom>
          <a:ln w="25400">
            <a:solidFill>
              <a:schemeClr val="accent3">
                <a:satOff val="22240"/>
                <a:lumOff val="1470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6" name="Shape 146"/>
          <p:cNvSpPr/>
          <p:nvPr/>
        </p:nvSpPr>
        <p:spPr>
          <a:xfrm flipH="1">
            <a:off x="2021715" y="8324959"/>
            <a:ext cx="8678568" cy="469377"/>
          </a:xfrm>
          <a:prstGeom prst="line">
            <a:avLst/>
          </a:prstGeom>
          <a:ln w="25400">
            <a:solidFill>
              <a:schemeClr val="accent3">
                <a:satOff val="22240"/>
                <a:lumOff val="1470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7" name="Shape 147"/>
          <p:cNvSpPr/>
          <p:nvPr/>
        </p:nvSpPr>
        <p:spPr>
          <a:xfrm>
            <a:off x="5009252" y="1921120"/>
            <a:ext cx="98653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Tabs</a:t>
            </a:r>
          </a:p>
        </p:txBody>
      </p:sp>
      <p:sp>
        <p:nvSpPr>
          <p:cNvPr id="148" name="Shape 148"/>
          <p:cNvSpPr/>
          <p:nvPr/>
        </p:nvSpPr>
        <p:spPr>
          <a:xfrm flipV="1">
            <a:off x="5016622" y="2643296"/>
            <a:ext cx="474072" cy="1204524"/>
          </a:xfrm>
          <a:prstGeom prst="line">
            <a:avLst/>
          </a:prstGeom>
          <a:ln w="25400">
            <a:solidFill>
              <a:schemeClr val="accent3">
                <a:satOff val="22240"/>
                <a:lumOff val="1470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9" name="Shape 149"/>
          <p:cNvSpPr/>
          <p:nvPr/>
        </p:nvSpPr>
        <p:spPr>
          <a:xfrm>
            <a:off x="8854358" y="1961629"/>
            <a:ext cx="135686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Sprite</a:t>
            </a:r>
          </a:p>
        </p:txBody>
      </p:sp>
      <p:sp>
        <p:nvSpPr>
          <p:cNvPr id="150" name="Shape 150"/>
          <p:cNvSpPr/>
          <p:nvPr/>
        </p:nvSpPr>
        <p:spPr>
          <a:xfrm flipH="1" flipV="1">
            <a:off x="9723754" y="2644523"/>
            <a:ext cx="1402702" cy="2144678"/>
          </a:xfrm>
          <a:prstGeom prst="line">
            <a:avLst/>
          </a:prstGeom>
          <a:ln w="25400">
            <a:solidFill>
              <a:schemeClr val="accent3">
                <a:satOff val="22240"/>
                <a:lumOff val="1470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 defTabSz="303783">
              <a:defRPr sz="4940"/>
            </a:lvl1pPr>
          </a:lstStyle>
          <a:p>
            <a:pPr/>
            <a:r>
              <a:t>We can replace the value 10 in the "change x by" instruction with our new direction variable by dragging and dropping.  </a:t>
            </a:r>
          </a:p>
        </p:txBody>
      </p:sp>
      <p:pic>
        <p:nvPicPr>
          <p:cNvPr id="246" name="8CF2D9D2-6D87-4315-8290-9FF1566986C3-L0-001.png"/>
          <p:cNvPicPr>
            <a:picLocks noChangeAspect="1"/>
          </p:cNvPicPr>
          <p:nvPr/>
        </p:nvPicPr>
        <p:blipFill>
          <a:blip r:embed="rId2">
            <a:extLst/>
          </a:blip>
          <a:srcRect l="0" t="14402" r="83977" b="58023"/>
          <a:stretch>
            <a:fillRect/>
          </a:stretch>
        </p:blipFill>
        <p:spPr>
          <a:xfrm>
            <a:off x="0" y="2899965"/>
            <a:ext cx="6251138" cy="6853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8CF2D9D2-6D87-4315-8290-9FF1566986C3-L0-001.png"/>
          <p:cNvPicPr>
            <a:picLocks noChangeAspect="1"/>
          </p:cNvPicPr>
          <p:nvPr/>
        </p:nvPicPr>
        <p:blipFill>
          <a:blip r:embed="rId2">
            <a:extLst/>
          </a:blip>
          <a:srcRect l="15729" t="28952" r="68247" b="67090"/>
          <a:stretch>
            <a:fillRect/>
          </a:stretch>
        </p:blipFill>
        <p:spPr>
          <a:xfrm>
            <a:off x="6502400" y="5835054"/>
            <a:ext cx="6251138" cy="983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316062">
            <a:off x="2504298" y="5815892"/>
            <a:ext cx="7275189" cy="35223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 defTabSz="397256">
              <a:defRPr sz="6460"/>
            </a:lvl1pPr>
          </a:lstStyle>
          <a:p>
            <a:pPr/>
            <a:r>
              <a:t>To check if the alien has reached the edge of the stage, we can use a sense instruction:</a:t>
            </a:r>
          </a:p>
        </p:txBody>
      </p:sp>
      <p:pic>
        <p:nvPicPr>
          <p:cNvPr id="252" name="8CF2D9D2-6D87-4315-8290-9FF1566986C3-L0-001.png"/>
          <p:cNvPicPr>
            <a:picLocks noChangeAspect="1"/>
          </p:cNvPicPr>
          <p:nvPr/>
        </p:nvPicPr>
        <p:blipFill>
          <a:blip r:embed="rId2">
            <a:extLst/>
          </a:blip>
          <a:srcRect l="15478" t="22805" r="66067" b="71034"/>
          <a:stretch>
            <a:fillRect/>
          </a:stretch>
        </p:blipFill>
        <p:spPr>
          <a:xfrm>
            <a:off x="3527623" y="3273685"/>
            <a:ext cx="5949436" cy="1265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 defTabSz="408940">
              <a:defRPr sz="6650"/>
            </a:lvl1pPr>
          </a:lstStyle>
          <a:p>
            <a:pPr/>
            <a:r>
              <a:t>Now, we can put these two things into our alien sprite script:</a:t>
            </a:r>
          </a:p>
        </p:txBody>
      </p:sp>
      <p:pic>
        <p:nvPicPr>
          <p:cNvPr id="255" name="8CF2D9D2-6D87-4315-8290-9FF1566986C3-L0-001.png"/>
          <p:cNvPicPr>
            <a:picLocks noChangeAspect="1"/>
          </p:cNvPicPr>
          <p:nvPr/>
        </p:nvPicPr>
        <p:blipFill>
          <a:blip r:embed="rId2">
            <a:extLst/>
          </a:blip>
          <a:srcRect l="15632" t="11890" r="65573" b="66723"/>
          <a:stretch>
            <a:fillRect/>
          </a:stretch>
        </p:blipFill>
        <p:spPr>
          <a:xfrm>
            <a:off x="3586217" y="2877754"/>
            <a:ext cx="7332334" cy="5315761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66107" y="3401652"/>
            <a:ext cx="329895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Initial direction</a:t>
            </a:r>
          </a:p>
        </p:txBody>
      </p:sp>
      <p:sp>
        <p:nvSpPr>
          <p:cNvPr id="257" name="Shape 257"/>
          <p:cNvSpPr/>
          <p:nvPr/>
        </p:nvSpPr>
        <p:spPr>
          <a:xfrm>
            <a:off x="520769" y="4926026"/>
            <a:ext cx="2561337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sense</a:t>
            </a:r>
          </a:p>
          <a:p>
            <a:pPr/>
            <a:r>
              <a:t> instruction</a:t>
            </a:r>
          </a:p>
        </p:txBody>
      </p:sp>
      <p:sp>
        <p:nvSpPr>
          <p:cNvPr id="258" name="Shape 258"/>
          <p:cNvSpPr/>
          <p:nvPr/>
        </p:nvSpPr>
        <p:spPr>
          <a:xfrm>
            <a:off x="221733" y="6990145"/>
            <a:ext cx="3258313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"direction" </a:t>
            </a:r>
          </a:p>
          <a:p>
            <a:pPr/>
            <a:r>
              <a:t>variable</a:t>
            </a:r>
          </a:p>
        </p:txBody>
      </p:sp>
      <p:pic>
        <p:nvPicPr>
          <p:cNvPr id="25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3500000">
            <a:off x="2681388" y="4625604"/>
            <a:ext cx="1809660" cy="76201"/>
          </a:xfrm>
          <a:prstGeom prst="rect">
            <a:avLst/>
          </a:prstGeom>
        </p:spPr>
      </p:pic>
      <p:pic>
        <p:nvPicPr>
          <p:cNvPr id="261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1368465">
            <a:off x="2901831" y="5831233"/>
            <a:ext cx="3978770" cy="76201"/>
          </a:xfrm>
          <a:prstGeom prst="rect">
            <a:avLst/>
          </a:prstGeom>
        </p:spPr>
      </p:pic>
      <p:pic>
        <p:nvPicPr>
          <p:cNvPr id="263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800000">
            <a:off x="3074739" y="7831497"/>
            <a:ext cx="2248699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One final thing for our alien sprite:</a:t>
            </a:r>
          </a:p>
        </p:txBody>
      </p:sp>
      <p:pic>
        <p:nvPicPr>
          <p:cNvPr id="267" name="8CF2D9D2-6D87-4315-8290-9FF1566986C3-L0-001.png"/>
          <p:cNvPicPr>
            <a:picLocks noChangeAspect="1"/>
          </p:cNvPicPr>
          <p:nvPr/>
        </p:nvPicPr>
        <p:blipFill>
          <a:blip r:embed="rId2">
            <a:extLst/>
          </a:blip>
          <a:srcRect l="15632" t="33609" r="65573" b="63139"/>
          <a:stretch>
            <a:fillRect/>
          </a:stretch>
        </p:blipFill>
        <p:spPr>
          <a:xfrm>
            <a:off x="4560816" y="5374296"/>
            <a:ext cx="7332333" cy="808244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>
            <a:off x="368038" y="4176131"/>
            <a:ext cx="2856295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To make "direction" flip between positive and negative, we can multiply by minus 1. </a:t>
            </a:r>
          </a:p>
        </p:txBody>
      </p:sp>
      <p:pic>
        <p:nvPicPr>
          <p:cNvPr id="26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739390">
            <a:off x="2655562" y="6905807"/>
            <a:ext cx="8039294" cy="35223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/>
          <a:p>
            <a:pPr defTabSz="408940">
              <a:defRPr sz="6650"/>
            </a:pPr>
            <a:r>
              <a:t>Q:</a:t>
            </a:r>
          </a:p>
          <a:p>
            <a:pPr defTabSz="408940">
              <a:defRPr sz="6650"/>
            </a:pPr>
            <a:r>
              <a:t>Where is the best place to insert this instruction?</a:t>
            </a:r>
          </a:p>
        </p:txBody>
      </p:sp>
      <p:pic>
        <p:nvPicPr>
          <p:cNvPr id="273" name="8CF2D9D2-6D87-4315-8290-9FF1566986C3-L0-001.png"/>
          <p:cNvPicPr>
            <a:picLocks noChangeAspect="1"/>
          </p:cNvPicPr>
          <p:nvPr/>
        </p:nvPicPr>
        <p:blipFill>
          <a:blip r:embed="rId2">
            <a:extLst/>
          </a:blip>
          <a:srcRect l="15632" t="33609" r="65573" b="63139"/>
          <a:stretch>
            <a:fillRect/>
          </a:stretch>
        </p:blipFill>
        <p:spPr>
          <a:xfrm>
            <a:off x="2836267" y="4068365"/>
            <a:ext cx="7332333" cy="808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 idx="4294967295"/>
          </p:nvPr>
        </p:nvSpPr>
        <p:spPr>
          <a:xfrm>
            <a:off x="-2" y="-1"/>
            <a:ext cx="13004802" cy="3687665"/>
          </a:xfrm>
          <a:prstGeom prst="rect">
            <a:avLst/>
          </a:prstGeom>
        </p:spPr>
        <p:txBody>
          <a:bodyPr anchor="b"/>
          <a:lstStyle/>
          <a:p>
            <a:pPr defTabSz="321310">
              <a:defRPr sz="5225"/>
            </a:pPr>
            <a:r>
              <a:t>Here's the movement code for the alien sprite. </a:t>
            </a:r>
          </a:p>
          <a:p>
            <a:pPr defTabSz="321310">
              <a:defRPr sz="5225"/>
            </a:pPr>
            <a:r>
              <a:rPr u="sng"/>
              <a:t>Try it and see if it works</a:t>
            </a:r>
            <a:r>
              <a:t>. </a:t>
            </a:r>
          </a:p>
          <a:p>
            <a:pPr defTabSz="321310">
              <a:defRPr sz="5225"/>
            </a:pPr>
          </a:p>
          <a:p>
            <a:pPr defTabSz="321310">
              <a:defRPr sz="5225"/>
            </a:pPr>
            <a:r>
              <a:t>The alien sprite should move in the opposite direction when it touches the edge of the stage. </a:t>
            </a:r>
          </a:p>
        </p:txBody>
      </p:sp>
      <p:pic>
        <p:nvPicPr>
          <p:cNvPr id="276" name="8CF2D9D2-6D87-4315-8290-9FF1566986C3-L0-001.png"/>
          <p:cNvPicPr>
            <a:picLocks noChangeAspect="1"/>
          </p:cNvPicPr>
          <p:nvPr/>
        </p:nvPicPr>
        <p:blipFill>
          <a:blip r:embed="rId2">
            <a:extLst/>
          </a:blip>
          <a:srcRect l="15632" t="14279" r="65573" b="60964"/>
          <a:stretch>
            <a:fillRect/>
          </a:stretch>
        </p:blipFill>
        <p:spPr>
          <a:xfrm>
            <a:off x="3296049" y="3687663"/>
            <a:ext cx="6869612" cy="5764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 idx="4294967295"/>
          </p:nvPr>
        </p:nvSpPr>
        <p:spPr>
          <a:xfrm>
            <a:off x="1270000" y="-1"/>
            <a:ext cx="10464800" cy="6391998"/>
          </a:xfrm>
          <a:prstGeom prst="rect">
            <a:avLst/>
          </a:prstGeom>
        </p:spPr>
        <p:txBody>
          <a:bodyPr anchor="b"/>
          <a:lstStyle/>
          <a:p>
            <a:pPr>
              <a:defRPr sz="9500"/>
            </a:pPr>
            <a:r>
              <a:t>Q:</a:t>
            </a:r>
          </a:p>
          <a:p>
            <a:pPr>
              <a:defRPr sz="9500"/>
            </a:pPr>
            <a:r>
              <a:t>What happened? </a:t>
            </a:r>
          </a:p>
          <a:p>
            <a:pPr>
              <a:defRPr sz="9500"/>
            </a:pPr>
          </a:p>
          <a:p>
            <a:pPr>
              <a:defRPr sz="9500"/>
            </a:pPr>
            <a:r>
              <a:t>Why?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 idx="4294967295"/>
          </p:nvPr>
        </p:nvSpPr>
        <p:spPr>
          <a:xfrm>
            <a:off x="0" y="0"/>
            <a:ext cx="13004801" cy="3483429"/>
          </a:xfrm>
          <a:prstGeom prst="rect">
            <a:avLst/>
          </a:prstGeom>
        </p:spPr>
        <p:txBody>
          <a:bodyPr anchor="b"/>
          <a:lstStyle>
            <a:lvl1pPr defTabSz="385572">
              <a:defRPr sz="6270"/>
            </a:lvl1pPr>
          </a:lstStyle>
          <a:p>
            <a:pPr/>
            <a:r>
              <a:t>The sprite got stuck on the edge because once it is touching the edge, it will keep exiting out of the loop and never move. </a:t>
            </a:r>
          </a:p>
        </p:txBody>
      </p:sp>
      <p:pic>
        <p:nvPicPr>
          <p:cNvPr id="281" name="8CF2D9D2-6D87-4315-8290-9FF1566986C3-L0-001.png"/>
          <p:cNvPicPr>
            <a:picLocks noChangeAspect="1"/>
          </p:cNvPicPr>
          <p:nvPr/>
        </p:nvPicPr>
        <p:blipFill>
          <a:blip r:embed="rId2">
            <a:extLst/>
          </a:blip>
          <a:srcRect l="15632" t="14279" r="65573" b="60964"/>
          <a:stretch>
            <a:fillRect/>
          </a:stretch>
        </p:blipFill>
        <p:spPr>
          <a:xfrm>
            <a:off x="3296049" y="3687663"/>
            <a:ext cx="6869612" cy="5764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 idx="4294967295"/>
          </p:nvPr>
        </p:nvSpPr>
        <p:spPr>
          <a:xfrm>
            <a:off x="0" y="-1"/>
            <a:ext cx="13004800" cy="3687665"/>
          </a:xfrm>
          <a:prstGeom prst="rect">
            <a:avLst/>
          </a:prstGeom>
        </p:spPr>
        <p:txBody>
          <a:bodyPr anchor="b"/>
          <a:lstStyle/>
          <a:p>
            <a:pPr defTabSz="321310">
              <a:defRPr sz="5225"/>
            </a:pPr>
            <a:r>
              <a:t>We need to add another "change x by" instruction to nudge it away from the edge of the stage. </a:t>
            </a:r>
          </a:p>
          <a:p>
            <a:pPr defTabSz="321310">
              <a:defRPr sz="5225"/>
            </a:pPr>
          </a:p>
          <a:p>
            <a:pPr defTabSz="321310">
              <a:defRPr sz="5225"/>
            </a:pPr>
            <a:r>
              <a:t>Add this to yours and try it out. </a:t>
            </a:r>
          </a:p>
        </p:txBody>
      </p:sp>
      <p:pic>
        <p:nvPicPr>
          <p:cNvPr id="284" name="01BF384F-8661-4EA8-9160-C154D4A2F937-L0-001.png"/>
          <p:cNvPicPr>
            <a:picLocks noChangeAspect="1"/>
          </p:cNvPicPr>
          <p:nvPr/>
        </p:nvPicPr>
        <p:blipFill>
          <a:blip r:embed="rId2">
            <a:extLst/>
          </a:blip>
          <a:srcRect l="16289" t="14507" r="66146" b="59010"/>
          <a:stretch>
            <a:fillRect/>
          </a:stretch>
        </p:blipFill>
        <p:spPr>
          <a:xfrm>
            <a:off x="4317167" y="3687663"/>
            <a:ext cx="5565872" cy="5346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122" y="8285696"/>
            <a:ext cx="4151206" cy="35223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Costumes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60339A7F-38DB-47A0-ABCA-584346832B55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4416" y="3032046"/>
            <a:ext cx="10550384" cy="672155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Right-click the cat sprite and delete 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 idx="4294967295"/>
          </p:nvPr>
        </p:nvSpPr>
        <p:spPr>
          <a:xfrm>
            <a:off x="1270000" y="-1"/>
            <a:ext cx="10464800" cy="5728999"/>
          </a:xfrm>
          <a:prstGeom prst="rect">
            <a:avLst/>
          </a:prstGeom>
        </p:spPr>
        <p:txBody>
          <a:bodyPr anchor="b"/>
          <a:lstStyle/>
          <a:p>
            <a:pPr defTabSz="356362">
              <a:defRPr sz="5795"/>
            </a:pPr>
            <a:r>
              <a:t>When we played the Space Invaders game, did you notice that the aliens changed appearance with each step?</a:t>
            </a:r>
          </a:p>
          <a:p>
            <a:pPr defTabSz="356362">
              <a:defRPr sz="5795"/>
            </a:pPr>
          </a:p>
          <a:p>
            <a:pPr defTabSz="356362">
              <a:defRPr sz="5795"/>
            </a:pPr>
            <a:r>
              <a:t>This gave the appearance that the sprite was walking. </a:t>
            </a:r>
          </a:p>
        </p:txBody>
      </p:sp>
      <p:pic>
        <p:nvPicPr>
          <p:cNvPr id="291" name="E5B15AA6-7392-4D72-B752-B475F6A0E691-L0-001.png"/>
          <p:cNvPicPr>
            <a:picLocks noChangeAspect="1"/>
          </p:cNvPicPr>
          <p:nvPr/>
        </p:nvPicPr>
        <p:blipFill>
          <a:blip r:embed="rId2">
            <a:extLst/>
          </a:blip>
          <a:srcRect l="44649" t="52460" r="38323" b="39732"/>
          <a:stretch>
            <a:fillRect/>
          </a:stretch>
        </p:blipFill>
        <p:spPr>
          <a:xfrm>
            <a:off x="3776661" y="5957419"/>
            <a:ext cx="5451662" cy="1592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We can do this with a "costume change."</a:t>
            </a:r>
          </a:p>
        </p:txBody>
      </p:sp>
      <p:pic>
        <p:nvPicPr>
          <p:cNvPr id="294" name="E5B15AA6-7392-4D72-B752-B475F6A0E691-L0-001.png"/>
          <p:cNvPicPr>
            <a:picLocks noChangeAspect="1"/>
          </p:cNvPicPr>
          <p:nvPr/>
        </p:nvPicPr>
        <p:blipFill>
          <a:blip r:embed="rId2">
            <a:extLst/>
          </a:blip>
          <a:srcRect l="44649" t="52460" r="38323" b="39732"/>
          <a:stretch>
            <a:fillRect/>
          </a:stretch>
        </p:blipFill>
        <p:spPr>
          <a:xfrm>
            <a:off x="3997376" y="4510749"/>
            <a:ext cx="5451662" cy="1592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 defTabSz="408940">
              <a:defRPr sz="6650"/>
            </a:lvl1pPr>
          </a:lstStyle>
          <a:p>
            <a:pPr/>
            <a:r>
              <a:t>Click the "Costumes" tab and import the sprite for the costume change. </a:t>
            </a:r>
          </a:p>
        </p:txBody>
      </p:sp>
      <p:pic>
        <p:nvPicPr>
          <p:cNvPr id="297" name="E5B15AA6-7392-4D72-B752-B475F6A0E691-L0-001.png"/>
          <p:cNvPicPr>
            <a:picLocks noChangeAspect="1"/>
          </p:cNvPicPr>
          <p:nvPr/>
        </p:nvPicPr>
        <p:blipFill>
          <a:blip r:embed="rId2">
            <a:extLst/>
          </a:blip>
          <a:srcRect l="13837" t="11776" r="18784" b="29267"/>
          <a:stretch>
            <a:fillRect/>
          </a:stretch>
        </p:blipFill>
        <p:spPr>
          <a:xfrm>
            <a:off x="2512635" y="3086922"/>
            <a:ext cx="9563250" cy="5330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 idx="4294967295"/>
          </p:nvPr>
        </p:nvSpPr>
        <p:spPr>
          <a:xfrm>
            <a:off x="1270000" y="-1"/>
            <a:ext cx="10464800" cy="4458205"/>
          </a:xfrm>
          <a:prstGeom prst="rect">
            <a:avLst/>
          </a:prstGeom>
        </p:spPr>
        <p:txBody>
          <a:bodyPr anchor="b"/>
          <a:lstStyle>
            <a:lvl1pPr defTabSz="403097">
              <a:defRPr sz="6555"/>
            </a:lvl1pPr>
          </a:lstStyle>
          <a:p>
            <a:pPr/>
            <a:r>
              <a:t>To use the new costume, simply click on the "Looks" category and drag the "next costume" instruction into your script. </a:t>
            </a:r>
          </a:p>
        </p:txBody>
      </p:sp>
      <p:pic>
        <p:nvPicPr>
          <p:cNvPr id="300" name="37117F26-5CC0-460B-A7FE-8F8A7A25C760-L0-001.png"/>
          <p:cNvPicPr>
            <a:picLocks noChangeAspect="1"/>
          </p:cNvPicPr>
          <p:nvPr/>
        </p:nvPicPr>
        <p:blipFill>
          <a:blip r:embed="rId2">
            <a:extLst/>
          </a:blip>
          <a:srcRect l="0" t="779" r="84398" b="74731"/>
          <a:stretch>
            <a:fillRect/>
          </a:stretch>
        </p:blipFill>
        <p:spPr>
          <a:xfrm>
            <a:off x="4101375" y="4458203"/>
            <a:ext cx="5029879" cy="50298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 idx="4294967295"/>
          </p:nvPr>
        </p:nvSpPr>
        <p:spPr>
          <a:xfrm>
            <a:off x="227944" y="-1"/>
            <a:ext cx="12776856" cy="4458205"/>
          </a:xfrm>
          <a:prstGeom prst="rect">
            <a:avLst/>
          </a:prstGeom>
        </p:spPr>
        <p:txBody>
          <a:bodyPr anchor="b"/>
          <a:lstStyle/>
          <a:p>
            <a:pPr defTabSz="397256">
              <a:defRPr sz="6460"/>
            </a:pPr>
            <a:r>
              <a:t>Q:</a:t>
            </a:r>
          </a:p>
          <a:p>
            <a:pPr defTabSz="397256">
              <a:defRPr sz="6460"/>
            </a:pPr>
            <a:r>
              <a:t>Where is the best place to put "next costume" if we want to swap between each costume with each step?</a:t>
            </a:r>
          </a:p>
        </p:txBody>
      </p:sp>
      <p:pic>
        <p:nvPicPr>
          <p:cNvPr id="303" name="37117F26-5CC0-460B-A7FE-8F8A7A25C760-L0-001.png"/>
          <p:cNvPicPr>
            <a:picLocks noChangeAspect="1"/>
          </p:cNvPicPr>
          <p:nvPr/>
        </p:nvPicPr>
        <p:blipFill>
          <a:blip r:embed="rId2">
            <a:extLst/>
          </a:blip>
          <a:srcRect l="0" t="779" r="84398" b="74731"/>
          <a:stretch>
            <a:fillRect/>
          </a:stretch>
        </p:blipFill>
        <p:spPr>
          <a:xfrm>
            <a:off x="4101375" y="4458203"/>
            <a:ext cx="5029879" cy="50298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 idx="4294967295"/>
          </p:nvPr>
        </p:nvSpPr>
        <p:spPr>
          <a:xfrm>
            <a:off x="-1" y="-1"/>
            <a:ext cx="13004801" cy="2877756"/>
          </a:xfrm>
          <a:prstGeom prst="rect">
            <a:avLst/>
          </a:prstGeom>
        </p:spPr>
        <p:txBody>
          <a:bodyPr anchor="b"/>
          <a:lstStyle>
            <a:lvl1pPr defTabSz="373887">
              <a:defRPr sz="6080"/>
            </a:lvl1pPr>
          </a:lstStyle>
          <a:p>
            <a:pPr/>
            <a:r>
              <a:t>If we put the "next costume" instruction here, the sprite should change appearance each time it moves. Try it now. </a:t>
            </a:r>
          </a:p>
        </p:txBody>
      </p:sp>
      <p:pic>
        <p:nvPicPr>
          <p:cNvPr id="306" name="37117F26-5CC0-460B-A7FE-8F8A7A25C760-L0-001.png"/>
          <p:cNvPicPr>
            <a:picLocks noChangeAspect="1"/>
          </p:cNvPicPr>
          <p:nvPr/>
        </p:nvPicPr>
        <p:blipFill>
          <a:blip r:embed="rId2">
            <a:extLst/>
          </a:blip>
          <a:srcRect l="0" t="0" r="55367" b="55367"/>
          <a:stretch>
            <a:fillRect/>
          </a:stretch>
        </p:blipFill>
        <p:spPr>
          <a:xfrm>
            <a:off x="2258511" y="2877754"/>
            <a:ext cx="10746290" cy="6846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422638">
            <a:off x="3937897" y="6862844"/>
            <a:ext cx="2912735" cy="35223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 idx="4294967295"/>
          </p:nvPr>
        </p:nvSpPr>
        <p:spPr>
          <a:xfrm>
            <a:off x="-1" y="-1"/>
            <a:ext cx="13004801" cy="2877756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Moving downwards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 idx="4294967295"/>
          </p:nvPr>
        </p:nvSpPr>
        <p:spPr>
          <a:xfrm>
            <a:off x="-1" y="-1"/>
            <a:ext cx="13004801" cy="2877756"/>
          </a:xfrm>
          <a:prstGeom prst="rect">
            <a:avLst/>
          </a:prstGeom>
        </p:spPr>
        <p:txBody>
          <a:bodyPr anchor="b"/>
          <a:lstStyle>
            <a:lvl1pPr defTabSz="391414">
              <a:defRPr sz="6365"/>
            </a:lvl1pPr>
          </a:lstStyle>
          <a:p>
            <a:pPr/>
            <a:r>
              <a:t>In the Space Invaders game we played, the alien sprites moved down when one of them touched the edge of the stage. </a:t>
            </a:r>
          </a:p>
        </p:txBody>
      </p:sp>
      <p:pic>
        <p:nvPicPr>
          <p:cNvPr id="313" name="3E3809D0-FD1F-4318-98FD-E1DDE5B2E34F-L0-001.png"/>
          <p:cNvPicPr>
            <a:picLocks noChangeAspect="1"/>
          </p:cNvPicPr>
          <p:nvPr/>
        </p:nvPicPr>
        <p:blipFill>
          <a:blip r:embed="rId2">
            <a:extLst/>
          </a:blip>
          <a:srcRect l="63640" t="0" r="0" b="46040"/>
          <a:stretch>
            <a:fillRect/>
          </a:stretch>
        </p:blipFill>
        <p:spPr>
          <a:xfrm>
            <a:off x="3599452" y="3403159"/>
            <a:ext cx="5805896" cy="5489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 idx="4294967295"/>
          </p:nvPr>
        </p:nvSpPr>
        <p:spPr>
          <a:xfrm>
            <a:off x="-1" y="-1"/>
            <a:ext cx="13004801" cy="4876801"/>
          </a:xfrm>
          <a:prstGeom prst="rect">
            <a:avLst/>
          </a:prstGeom>
        </p:spPr>
        <p:txBody>
          <a:bodyPr anchor="b"/>
          <a:lstStyle/>
          <a:p>
            <a:pPr>
              <a:defRPr sz="9500"/>
            </a:pPr>
            <a:r>
              <a:t>Q:</a:t>
            </a:r>
          </a:p>
          <a:p>
            <a:pPr>
              <a:defRPr sz="9500"/>
            </a:pPr>
            <a:r>
              <a:t>Which axis corresponds to up and down? X or Y?</a:t>
            </a:r>
          </a:p>
        </p:txBody>
      </p:sp>
      <p:pic>
        <p:nvPicPr>
          <p:cNvPr id="316" name="0730363C-8A11-4624-8662-BFE712551883-L0-001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4400" y="4876800"/>
            <a:ext cx="6096000" cy="457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 idx="4294967295"/>
          </p:nvPr>
        </p:nvSpPr>
        <p:spPr>
          <a:xfrm>
            <a:off x="-1" y="-1"/>
            <a:ext cx="13004801" cy="7655057"/>
          </a:xfrm>
          <a:prstGeom prst="rect">
            <a:avLst/>
          </a:prstGeom>
        </p:spPr>
        <p:txBody>
          <a:bodyPr anchor="b"/>
          <a:lstStyle/>
          <a:p>
            <a:pPr defTabSz="578358">
              <a:defRPr sz="9405"/>
            </a:pPr>
            <a:r>
              <a:rPr u="sng"/>
              <a:t>Activity (10 minutes)</a:t>
            </a:r>
            <a:r>
              <a:t>:</a:t>
            </a:r>
          </a:p>
          <a:p>
            <a:pPr defTabSz="578358">
              <a:defRPr sz="9405"/>
            </a:pPr>
            <a:r>
              <a:t>Add some code to make the alien sprite move down 10 pixels when it reaches the edge of the stage.</a:t>
            </a:r>
          </a:p>
        </p:txBody>
      </p:sp>
      <p:pic>
        <p:nvPicPr>
          <p:cNvPr id="319" name="3E3809D0-FD1F-4318-98FD-E1DDE5B2E34F-L0-001.png"/>
          <p:cNvPicPr>
            <a:picLocks noChangeAspect="1"/>
          </p:cNvPicPr>
          <p:nvPr/>
        </p:nvPicPr>
        <p:blipFill>
          <a:blip r:embed="rId2">
            <a:extLst/>
          </a:blip>
          <a:srcRect l="75826" t="16609" r="11902" b="71924"/>
          <a:stretch>
            <a:fillRect/>
          </a:stretch>
        </p:blipFill>
        <p:spPr>
          <a:xfrm>
            <a:off x="4981575" y="7655055"/>
            <a:ext cx="3041621" cy="1810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 defTabSz="408940">
              <a:defRPr sz="6650"/>
            </a:lvl1pPr>
          </a:lstStyle>
          <a:p>
            <a:pPr/>
            <a:r>
              <a:t>Click on the Backgrounds tab and import a black background</a:t>
            </a:r>
          </a:p>
        </p:txBody>
      </p:sp>
      <p:pic>
        <p:nvPicPr>
          <p:cNvPr id="156" name="D43AC0F3-6555-4AE0-94E3-2A19235C0709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2380" y="3075345"/>
            <a:ext cx="10482420" cy="6678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 idx="4294967295"/>
          </p:nvPr>
        </p:nvSpPr>
        <p:spPr>
          <a:xfrm>
            <a:off x="-1" y="-1"/>
            <a:ext cx="13004801" cy="1723711"/>
          </a:xfrm>
          <a:prstGeom prst="rect">
            <a:avLst/>
          </a:prstGeom>
        </p:spPr>
        <p:txBody>
          <a:bodyPr anchor="b"/>
          <a:lstStyle>
            <a:lvl1pPr defTabSz="572516">
              <a:defRPr sz="9310"/>
            </a:lvl1pPr>
          </a:lstStyle>
          <a:p>
            <a:pPr/>
            <a:r>
              <a:t>How you could have done it:</a:t>
            </a:r>
          </a:p>
        </p:txBody>
      </p:sp>
      <p:pic>
        <p:nvPicPr>
          <p:cNvPr id="322" name="F085A72E-DB60-4A84-B02C-14677F82C683-L0-001.png"/>
          <p:cNvPicPr>
            <a:picLocks noChangeAspect="1"/>
          </p:cNvPicPr>
          <p:nvPr/>
        </p:nvPicPr>
        <p:blipFill>
          <a:blip r:embed="rId2">
            <a:extLst/>
          </a:blip>
          <a:srcRect l="15389" t="14843" r="66342" b="53851"/>
          <a:stretch>
            <a:fillRect/>
          </a:stretch>
        </p:blipFill>
        <p:spPr>
          <a:xfrm>
            <a:off x="3439112" y="1972831"/>
            <a:ext cx="6570927" cy="7173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 idx="4294967295"/>
          </p:nvPr>
        </p:nvSpPr>
        <p:spPr>
          <a:xfrm>
            <a:off x="-1" y="-1"/>
            <a:ext cx="13004801" cy="2287151"/>
          </a:xfrm>
          <a:prstGeom prst="rect">
            <a:avLst/>
          </a:prstGeom>
        </p:spPr>
        <p:txBody>
          <a:bodyPr anchor="b"/>
          <a:lstStyle>
            <a:lvl1pPr defTabSz="362204">
              <a:defRPr sz="5890"/>
            </a:lvl1pPr>
          </a:lstStyle>
          <a:p>
            <a:pPr/>
            <a:r>
              <a:t>Duplicate your alien sprite four or five times. Line the aliens up and run your code.</a:t>
            </a:r>
          </a:p>
        </p:txBody>
      </p:sp>
      <p:pic>
        <p:nvPicPr>
          <p:cNvPr id="325" name="3E3809D0-FD1F-4318-98FD-E1DDE5B2E34F-L0-001.png"/>
          <p:cNvPicPr>
            <a:picLocks noChangeAspect="1"/>
          </p:cNvPicPr>
          <p:nvPr/>
        </p:nvPicPr>
        <p:blipFill>
          <a:blip r:embed="rId2">
            <a:extLst/>
          </a:blip>
          <a:srcRect l="50000" t="9983" r="0" b="5672"/>
          <a:stretch>
            <a:fillRect/>
          </a:stretch>
        </p:blipFill>
        <p:spPr>
          <a:xfrm>
            <a:off x="7010547" y="3129053"/>
            <a:ext cx="5107719" cy="5489262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Shape 326"/>
          <p:cNvSpPr/>
          <p:nvPr/>
        </p:nvSpPr>
        <p:spPr>
          <a:xfrm>
            <a:off x="-1" y="3867042"/>
            <a:ext cx="6882953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To duplicate your alien sprite, right click on it and choose "Duplicate."</a:t>
            </a:r>
          </a:p>
          <a:p>
            <a:pPr/>
          </a:p>
          <a:p>
            <a:pPr/>
            <a:r>
              <a:t>When you duplicate like this, all of the sprite's scripts and costumes are copied with it.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 idx="4294967295"/>
          </p:nvPr>
        </p:nvSpPr>
        <p:spPr>
          <a:xfrm>
            <a:off x="-1" y="-1"/>
            <a:ext cx="13004801" cy="9422390"/>
          </a:xfrm>
          <a:prstGeom prst="rect">
            <a:avLst/>
          </a:prstGeom>
        </p:spPr>
        <p:txBody>
          <a:bodyPr anchor="b"/>
          <a:lstStyle/>
          <a:p>
            <a:pPr>
              <a:defRPr sz="9500"/>
            </a:pPr>
            <a:r>
              <a:t>Q:</a:t>
            </a:r>
          </a:p>
          <a:p>
            <a:pPr>
              <a:defRPr sz="9500"/>
            </a:pPr>
            <a:r>
              <a:t>What happened to your aliens?</a:t>
            </a:r>
          </a:p>
          <a:p>
            <a:pPr>
              <a:defRPr sz="9500"/>
            </a:pPr>
          </a:p>
          <a:p>
            <a:pPr>
              <a:defRPr sz="9500"/>
            </a:pPr>
            <a:r>
              <a:t>How could this be improved?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Scratch should now look like this</a:t>
            </a:r>
          </a:p>
        </p:txBody>
      </p:sp>
      <p:pic>
        <p:nvPicPr>
          <p:cNvPr id="159" name="64CE20D5-6BE2-4943-921C-F824474A00BA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233" y="2877754"/>
            <a:ext cx="10792567" cy="6875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Import the player sprite</a:t>
            </a:r>
          </a:p>
        </p:txBody>
      </p:sp>
      <p:pic>
        <p:nvPicPr>
          <p:cNvPr id="162" name="AA6FD7C2-12F4-4081-BCEF-D8B544E1C3E9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234" y="2877754"/>
            <a:ext cx="10792566" cy="6875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Player movement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 idx="4294967295"/>
          </p:nvPr>
        </p:nvSpPr>
        <p:spPr>
          <a:xfrm>
            <a:off x="1270000" y="-1"/>
            <a:ext cx="10464800" cy="2877756"/>
          </a:xfrm>
          <a:prstGeom prst="rect">
            <a:avLst/>
          </a:prstGeom>
        </p:spPr>
        <p:txBody>
          <a:bodyPr anchor="b"/>
          <a:lstStyle>
            <a:lvl1pPr defTabSz="350520">
              <a:defRPr sz="5700"/>
            </a:lvl1pPr>
          </a:lstStyle>
          <a:p>
            <a:pPr/>
            <a:r>
              <a:t>Click the Control category and drag the instruction "when space key pressed" into the scripts window.</a:t>
            </a:r>
          </a:p>
        </p:txBody>
      </p:sp>
      <p:pic>
        <p:nvPicPr>
          <p:cNvPr id="167" name="C3993E44-20F5-4AD1-B326-342F485BDB18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234" y="2877754"/>
            <a:ext cx="10792566" cy="6875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43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