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hyperlink" Target="http://www.funnypolynomial.com/misc/creative/periodicASCII.pdf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67467" y="-1"/>
            <a:ext cx="17339734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Binar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121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183" name="When we type on the keyboard, each character (letter, number and symbol) gets converted into an ASCII code. This is then converted to binary by the computer."/>
          <p:cNvSpPr txBox="1"/>
          <p:nvPr/>
        </p:nvSpPr>
        <p:spPr>
          <a:xfrm>
            <a:off x="-19000" y="4484211"/>
            <a:ext cx="13023800" cy="173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When we type on the keyboard, each character (letter, number and symbol) gets converted into 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ASCII</a:t>
            </a:r>
            <a:r>
              <a:t> code. This is then converted to binary by the computer. </a:t>
            </a:r>
          </a:p>
        </p:txBody>
      </p:sp>
      <p:sp>
        <p:nvSpPr>
          <p:cNvPr id="184" name="ASCII…"/>
          <p:cNvSpPr txBox="1"/>
          <p:nvPr/>
        </p:nvSpPr>
        <p:spPr>
          <a:xfrm>
            <a:off x="849909" y="2368550"/>
            <a:ext cx="1128598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ASCII</a:t>
            </a:r>
          </a:p>
          <a:p>
            <a:pPr/>
            <a:r>
              <a:t>(American Standard Code for Information Interchange)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D35852F5-2EAB-4B3D-A937-4D0AC73D5637-L0-001.png" descr="D35852F5-2EAB-4B3D-A937-4D0AC73D5637-L0-001.png"/>
          <p:cNvPicPr>
            <a:picLocks noChangeAspect="1"/>
          </p:cNvPicPr>
          <p:nvPr/>
        </p:nvPicPr>
        <p:blipFill>
          <a:blip r:embed="rId3">
            <a:extLst/>
          </a:blip>
          <a:srcRect l="4098" t="11943" r="2868" b="11943"/>
          <a:stretch>
            <a:fillRect/>
          </a:stretch>
        </p:blipFill>
        <p:spPr>
          <a:xfrm>
            <a:off x="453032" y="1644650"/>
            <a:ext cx="12098729" cy="7423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189" name="From: http://www.funnypolynomial.com/misc/creative/periodicASCII.pdf"/>
          <p:cNvSpPr txBox="1"/>
          <p:nvPr/>
        </p:nvSpPr>
        <p:spPr>
          <a:xfrm>
            <a:off x="-1" y="9151881"/>
            <a:ext cx="1287691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From: </a:t>
            </a:r>
            <a:r>
              <a:rPr u="sng">
                <a:hlinkClick r:id="rId4" invalidUrl="" action="" tgtFrame="" tooltip="" history="1" highlightClick="0" endSnd="0"/>
              </a:rPr>
              <a:t>http://www.funnypolynomial.com/misc/creative/periodicASCII.pdf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D35852F5-2EAB-4B3D-A937-4D0AC73D5637-L0-001.png" descr="D35852F5-2EAB-4B3D-A937-4D0AC73D5637-L0-001.png"/>
          <p:cNvPicPr>
            <a:picLocks noChangeAspect="1"/>
          </p:cNvPicPr>
          <p:nvPr/>
        </p:nvPicPr>
        <p:blipFill>
          <a:blip r:embed="rId3">
            <a:extLst/>
          </a:blip>
          <a:srcRect l="30256" t="54666" r="29000" b="33333"/>
          <a:stretch>
            <a:fillRect/>
          </a:stretch>
        </p:blipFill>
        <p:spPr>
          <a:xfrm>
            <a:off x="453032" y="3904643"/>
            <a:ext cx="12098729" cy="2672533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194" name="Each character you type has a code number associated with it."/>
          <p:cNvSpPr txBox="1"/>
          <p:nvPr/>
        </p:nvSpPr>
        <p:spPr>
          <a:xfrm>
            <a:off x="3325400" y="1644649"/>
            <a:ext cx="564589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Each character you type has a code number associated with it. </a:t>
            </a:r>
          </a:p>
        </p:txBody>
      </p:sp>
      <p:sp>
        <p:nvSpPr>
          <p:cNvPr id="195" name="This code number can be…"/>
          <p:cNvSpPr txBox="1"/>
          <p:nvPr/>
        </p:nvSpPr>
        <p:spPr>
          <a:xfrm>
            <a:off x="3078657" y="7295064"/>
            <a:ext cx="684748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code number can be </a:t>
            </a:r>
          </a:p>
          <a:p>
            <a:pPr/>
            <a:r>
              <a:t>represented in decimal or binary.</a:t>
            </a:r>
          </a:p>
        </p:txBody>
      </p:sp>
      <p:sp>
        <p:nvSpPr>
          <p:cNvPr id="196" name="Line"/>
          <p:cNvSpPr/>
          <p:nvPr/>
        </p:nvSpPr>
        <p:spPr>
          <a:xfrm flipH="1" flipV="1">
            <a:off x="6179566" y="5616624"/>
            <a:ext cx="471414" cy="191822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7" name="Line"/>
          <p:cNvSpPr/>
          <p:nvPr/>
        </p:nvSpPr>
        <p:spPr>
          <a:xfrm flipH="1" flipV="1">
            <a:off x="5381998" y="5456033"/>
            <a:ext cx="1270576" cy="2075066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01" name="Using the ASCII table, can you…"/>
          <p:cNvSpPr txBox="1"/>
          <p:nvPr/>
        </p:nvSpPr>
        <p:spPr>
          <a:xfrm>
            <a:off x="2959226" y="3460749"/>
            <a:ext cx="7104889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Using the ASCII table, can you </a:t>
            </a:r>
          </a:p>
          <a:p>
            <a:pPr/>
            <a:r>
              <a:t>decode this binary message?</a:t>
            </a:r>
          </a:p>
          <a:p>
            <a:pPr/>
          </a:p>
          <a:p>
            <a:pPr/>
            <a:r>
              <a:t> 01000010  01101001  01101110  </a:t>
            </a:r>
          </a:p>
          <a:p>
            <a:pPr/>
            <a:r>
              <a:t>01100001  01110010  01111001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05" name="01000010 = B…"/>
          <p:cNvSpPr txBox="1"/>
          <p:nvPr/>
        </p:nvSpPr>
        <p:spPr>
          <a:xfrm>
            <a:off x="4956504" y="3187699"/>
            <a:ext cx="3110333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01000010 = B</a:t>
            </a:r>
          </a:p>
          <a:p>
            <a:pPr/>
            <a:r>
              <a:t>01101001 = i</a:t>
            </a:r>
          </a:p>
          <a:p>
            <a:pPr/>
            <a:r>
              <a:t>01101110 = n</a:t>
            </a:r>
          </a:p>
          <a:p>
            <a:pPr/>
            <a:r>
              <a:t>01100001 = a</a:t>
            </a:r>
          </a:p>
          <a:p>
            <a:pPr/>
            <a:r>
              <a:t>01110010 = r  </a:t>
            </a:r>
          </a:p>
          <a:p>
            <a:pPr/>
            <a:r>
              <a:t>01111001 = 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09" name="This is quite cumbersome for long messages...…"/>
          <p:cNvSpPr txBox="1"/>
          <p:nvPr/>
        </p:nvSpPr>
        <p:spPr>
          <a:xfrm>
            <a:off x="226542" y="3460749"/>
            <a:ext cx="12570258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is quite cumbersome for long messages...</a:t>
            </a:r>
          </a:p>
          <a:p>
            <a:pPr/>
          </a:p>
          <a:p>
            <a:pPr/>
            <a:r>
              <a:t>010000100110100101101110011000010111001001111001 01100011011011110110010001100101 0110100101110011 0111001101101001011000110110101100100001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13" name="...so, we can represent binary using hexadecimal."/>
          <p:cNvSpPr txBox="1"/>
          <p:nvPr/>
        </p:nvSpPr>
        <p:spPr>
          <a:xfrm>
            <a:off x="1262990" y="1982601"/>
            <a:ext cx="10550082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...so, we can represent binary using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hexadecimal</a:t>
            </a:r>
            <a:r>
              <a:t>. </a:t>
            </a:r>
          </a:p>
        </p:txBody>
      </p:sp>
      <p:graphicFrame>
        <p:nvGraphicFramePr>
          <p:cNvPr id="214" name="Table 1"/>
          <p:cNvGraphicFramePr/>
          <p:nvPr/>
        </p:nvGraphicFramePr>
        <p:xfrm>
          <a:off x="1270000" y="2968260"/>
          <a:ext cx="10477500" cy="495703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488266"/>
                <a:gridCol w="3488266"/>
                <a:gridCol w="3488266"/>
              </a:tblGrid>
              <a:tr h="1236082">
                <a:tc>
                  <a:txBody>
                    <a:bodyPr/>
                    <a:lstStyle/>
                    <a:p>
                      <a:pPr/>
                      <a:r>
                        <a:rPr sz="3744"/>
                        <a:t>O1OO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3744"/>
                        <a:t>OO1O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B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236082"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744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236082"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O11O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1OO1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236082"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744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5" name="Using this method, each byte can be represented by…"/>
          <p:cNvSpPr txBox="1"/>
          <p:nvPr/>
        </p:nvSpPr>
        <p:spPr>
          <a:xfrm>
            <a:off x="1053947" y="8250541"/>
            <a:ext cx="1089690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Using this method, each byte can be represented by</a:t>
            </a:r>
          </a:p>
          <a:p>
            <a:pPr/>
            <a:r>
              <a:t> two hexadecimal numbers.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19" name="But, what about numbers greater than 9?…"/>
          <p:cNvSpPr txBox="1"/>
          <p:nvPr/>
        </p:nvSpPr>
        <p:spPr>
          <a:xfrm>
            <a:off x="1841703" y="2041368"/>
            <a:ext cx="932139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But, what about numbers greater than 9?</a:t>
            </a:r>
          </a:p>
          <a:p>
            <a:pPr/>
            <a:r>
              <a:t>How can we represent those using one digit?</a:t>
            </a:r>
          </a:p>
        </p:txBody>
      </p:sp>
      <p:graphicFrame>
        <p:nvGraphicFramePr>
          <p:cNvPr id="220" name="Table 1"/>
          <p:cNvGraphicFramePr/>
          <p:nvPr/>
        </p:nvGraphicFramePr>
        <p:xfrm>
          <a:off x="1291234" y="3631887"/>
          <a:ext cx="10477501" cy="495703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488266"/>
                <a:gridCol w="3488266"/>
                <a:gridCol w="3488266"/>
              </a:tblGrid>
              <a:tr h="824055">
                <a:tc>
                  <a:txBody>
                    <a:bodyPr/>
                    <a:lstStyle/>
                    <a:p>
                      <a:pPr/>
                      <a:r>
                        <a:rPr sz="3744"/>
                        <a:t>O1OO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3744"/>
                        <a:t>OO1O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B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824055"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744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24055"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O11O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1OO1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24055"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744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24055"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O11O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111O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24055"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???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744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graphicFrame>
        <p:nvGraphicFramePr>
          <p:cNvPr id="224" name="Table 1"/>
          <p:cNvGraphicFramePr/>
          <p:nvPr/>
        </p:nvGraphicFramePr>
        <p:xfrm>
          <a:off x="499664" y="3945640"/>
          <a:ext cx="12018172" cy="166776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261199"/>
                <a:gridCol w="671517"/>
                <a:gridCol w="671517"/>
                <a:gridCol w="671517"/>
                <a:gridCol w="671517"/>
                <a:gridCol w="671517"/>
                <a:gridCol w="671517"/>
                <a:gridCol w="671517"/>
                <a:gridCol w="671517"/>
                <a:gridCol w="671517"/>
                <a:gridCol w="671517"/>
                <a:gridCol w="671517"/>
                <a:gridCol w="671517"/>
                <a:gridCol w="671517"/>
                <a:gridCol w="671517"/>
                <a:gridCol w="671517"/>
                <a:gridCol w="671517"/>
              </a:tblGrid>
              <a:tr h="827529"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Dec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827529"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Hex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C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B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5" name="Decimal vs Hexadecimal"/>
          <p:cNvSpPr txBox="1"/>
          <p:nvPr/>
        </p:nvSpPr>
        <p:spPr>
          <a:xfrm>
            <a:off x="3867306" y="2362590"/>
            <a:ext cx="519516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Decimal vs Hexadecimal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graphicFrame>
        <p:nvGraphicFramePr>
          <p:cNvPr id="229" name="Table 1"/>
          <p:cNvGraphicFramePr/>
          <p:nvPr/>
        </p:nvGraphicFramePr>
        <p:xfrm>
          <a:off x="1270000" y="1789287"/>
          <a:ext cx="10477500" cy="797701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488266"/>
                <a:gridCol w="3488266"/>
                <a:gridCol w="3488266"/>
              </a:tblGrid>
              <a:tr h="663692">
                <a:tc>
                  <a:txBody>
                    <a:bodyPr/>
                    <a:lstStyle/>
                    <a:p>
                      <a:pPr/>
                      <a:r>
                        <a:rPr sz="3744"/>
                        <a:t>O1OO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3744"/>
                        <a:t>OO1O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B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663692"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744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63692"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O11O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1OO1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63692"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744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63692"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O11O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111O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63692"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744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63692"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O11O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OOO1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63692"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744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63692"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O111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OO1O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63692"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744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63692"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O111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1OO1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63692"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744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744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125" name="Recap:"/>
          <p:cNvSpPr txBox="1"/>
          <p:nvPr/>
        </p:nvSpPr>
        <p:spPr>
          <a:xfrm>
            <a:off x="5708243" y="2641600"/>
            <a:ext cx="15883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Recap:</a:t>
            </a:r>
          </a:p>
        </p:txBody>
      </p:sp>
      <p:graphicFrame>
        <p:nvGraphicFramePr>
          <p:cNvPr id="126" name="Table 1"/>
          <p:cNvGraphicFramePr/>
          <p:nvPr/>
        </p:nvGraphicFramePr>
        <p:xfrm>
          <a:off x="1282668" y="3538987"/>
          <a:ext cx="10464832" cy="580219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5226065"/>
                <a:gridCol w="5226065"/>
              </a:tblGrid>
              <a:tr h="115789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Denary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15789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Binary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15789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t>Bit (</a:t>
                      </a: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r>
                        <a:t>inary dig</a:t>
                      </a: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15789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Byte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15789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Kilobyte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33" name="The word &quot;Binary&quot; =  42  69  6e  61  72  79…"/>
          <p:cNvSpPr txBox="1"/>
          <p:nvPr/>
        </p:nvSpPr>
        <p:spPr>
          <a:xfrm>
            <a:off x="2151684" y="3460746"/>
            <a:ext cx="8701432" cy="2832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word "Binary" =  42  69  6e  61  72  79</a:t>
            </a:r>
          </a:p>
          <a:p>
            <a:pPr/>
            <a:r>
              <a:t>in hexadecimal.</a:t>
            </a:r>
          </a:p>
          <a:p>
            <a:pPr/>
          </a:p>
          <a:p>
            <a:pPr/>
            <a:r>
              <a:t>To denote a hexadecimal number,</a:t>
            </a:r>
          </a:p>
          <a:p>
            <a:pPr/>
            <a:r>
              <a:t>we often use the prefix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0x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D35852F5-2EAB-4B3D-A937-4D0AC73D5637-L0-001.png" descr="D35852F5-2EAB-4B3D-A937-4D0AC73D5637-L0-001.png"/>
          <p:cNvPicPr>
            <a:picLocks noChangeAspect="1"/>
          </p:cNvPicPr>
          <p:nvPr/>
        </p:nvPicPr>
        <p:blipFill>
          <a:blip r:embed="rId3">
            <a:extLst/>
          </a:blip>
          <a:srcRect l="30256" t="54666" r="29000" b="33333"/>
          <a:stretch>
            <a:fillRect/>
          </a:stretch>
        </p:blipFill>
        <p:spPr>
          <a:xfrm>
            <a:off x="453032" y="3904643"/>
            <a:ext cx="12098729" cy="2672533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38" name="For example, the capital letter P is coded as 80 in decimal or 01010000 in binary..."/>
          <p:cNvSpPr txBox="1"/>
          <p:nvPr/>
        </p:nvSpPr>
        <p:spPr>
          <a:xfrm>
            <a:off x="3325400" y="1644649"/>
            <a:ext cx="6600743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For example, the capital letter P is coded as 80 in decimal or 01010000 in binary... </a:t>
            </a:r>
          </a:p>
        </p:txBody>
      </p:sp>
      <p:sp>
        <p:nvSpPr>
          <p:cNvPr id="239" name="...and also 0x50 in hexadecimal."/>
          <p:cNvSpPr txBox="1"/>
          <p:nvPr/>
        </p:nvSpPr>
        <p:spPr>
          <a:xfrm>
            <a:off x="3141751" y="7568114"/>
            <a:ext cx="67212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...and also 0x50 in hexadecimal.</a:t>
            </a:r>
          </a:p>
        </p:txBody>
      </p:sp>
      <p:sp>
        <p:nvSpPr>
          <p:cNvPr id="240" name="Line"/>
          <p:cNvSpPr/>
          <p:nvPr/>
        </p:nvSpPr>
        <p:spPr>
          <a:xfrm flipH="1" flipV="1">
            <a:off x="6382703" y="5389363"/>
            <a:ext cx="268277" cy="2145485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44" name="Using the ASCII table,…"/>
          <p:cNvSpPr txBox="1"/>
          <p:nvPr/>
        </p:nvSpPr>
        <p:spPr>
          <a:xfrm>
            <a:off x="1880691" y="3187699"/>
            <a:ext cx="9261959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Using the ASCII table, </a:t>
            </a:r>
          </a:p>
          <a:p>
            <a:pPr/>
            <a:r>
              <a:t>can you decode this hexadecimal message?</a:t>
            </a:r>
          </a:p>
          <a:p>
            <a:pPr/>
          </a:p>
          <a:p>
            <a:pPr/>
            <a:r>
              <a:t>42 69 6e 61 72 79  </a:t>
            </a:r>
          </a:p>
          <a:p>
            <a:pPr/>
            <a:r>
              <a:t>69 73 </a:t>
            </a:r>
          </a:p>
          <a:p>
            <a:pPr/>
            <a:r>
              <a:t>73 69 06 30 6b 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48" name="Can you convert your name into binary or…"/>
          <p:cNvSpPr txBox="1"/>
          <p:nvPr/>
        </p:nvSpPr>
        <p:spPr>
          <a:xfrm>
            <a:off x="2155342" y="4406900"/>
            <a:ext cx="869411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Can you convert your name into binary or </a:t>
            </a:r>
          </a:p>
          <a:p>
            <a:pPr/>
            <a:r>
              <a:t>hexadecimal using the ASCII table?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52" name="In pairs, create a secret binary or hexadecimal message…"/>
          <p:cNvSpPr txBox="1"/>
          <p:nvPr/>
        </p:nvSpPr>
        <p:spPr>
          <a:xfrm>
            <a:off x="618007" y="4406900"/>
            <a:ext cx="1176878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 pairs, create a secret binary or hexadecimal message </a:t>
            </a:r>
          </a:p>
          <a:p>
            <a:pPr/>
            <a:r>
              <a:t>and send it to your partner to decode.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56" name="Can you decode these factoids from binary into decimal?"/>
          <p:cNvSpPr txBox="1"/>
          <p:nvPr/>
        </p:nvSpPr>
        <p:spPr>
          <a:xfrm>
            <a:off x="601091" y="1842347"/>
            <a:ext cx="1180261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Can you decode these factoids from binary into decimal?</a:t>
            </a:r>
          </a:p>
        </p:txBody>
      </p:sp>
      <p:graphicFrame>
        <p:nvGraphicFramePr>
          <p:cNvPr id="257" name="Table 1"/>
          <p:cNvGraphicFramePr/>
          <p:nvPr/>
        </p:nvGraphicFramePr>
        <p:xfrm>
          <a:off x="1376596" y="2490047"/>
          <a:ext cx="10342976" cy="7213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8849075"/>
                <a:gridCol w="1493900"/>
              </a:tblGrid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A man named Michael Lotito ate 00010010 bicycles in his life.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There are 00000101 babies born every second.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The word ‘hundred’ derives from ‘hundra’ in Old Norse, which originally meant 01111000.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Dr Seuss' book, Green Eggs and Ham, contains only 00110010 different words.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61" name="Answers:"/>
          <p:cNvSpPr txBox="1"/>
          <p:nvPr/>
        </p:nvSpPr>
        <p:spPr>
          <a:xfrm>
            <a:off x="5505246" y="1842347"/>
            <a:ext cx="1994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Answers:</a:t>
            </a:r>
          </a:p>
        </p:txBody>
      </p:sp>
      <p:graphicFrame>
        <p:nvGraphicFramePr>
          <p:cNvPr id="262" name="Table 1"/>
          <p:cNvGraphicFramePr/>
          <p:nvPr/>
        </p:nvGraphicFramePr>
        <p:xfrm>
          <a:off x="1376596" y="2490047"/>
          <a:ext cx="10342976" cy="7213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8849075"/>
                <a:gridCol w="1493900"/>
              </a:tblGrid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A man named Michael Lotito ate 00010010 bicycles in his life.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There are 00000101 babies born every second.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The word ‘hundred’ derives from ‘hundra’ in Old Norse, which originally meant 01111000.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120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Dr Seuss' book, Green Eggs and Ham, contains only 00110010 different words.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50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67467" y="-1"/>
            <a:ext cx="17339734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Binar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66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130" name="Recap:"/>
          <p:cNvSpPr txBox="1"/>
          <p:nvPr/>
        </p:nvSpPr>
        <p:spPr>
          <a:xfrm>
            <a:off x="5708243" y="2641600"/>
            <a:ext cx="15883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Recap:</a:t>
            </a:r>
          </a:p>
        </p:txBody>
      </p:sp>
      <p:graphicFrame>
        <p:nvGraphicFramePr>
          <p:cNvPr id="131" name="Table 1"/>
          <p:cNvGraphicFramePr/>
          <p:nvPr/>
        </p:nvGraphicFramePr>
        <p:xfrm>
          <a:off x="1282668" y="3538987"/>
          <a:ext cx="10464832" cy="580219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5226065"/>
                <a:gridCol w="5226065"/>
              </a:tblGrid>
              <a:tr h="115789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Denary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Our base 10 counting system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15789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Binary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A base 2 counting system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15789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t>Bit (</a:t>
                      </a: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r>
                        <a:t>inary dig</a:t>
                      </a: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The smallest possible storage area for data. Can only be 1 or 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15789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Byte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A group of 8 bits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15789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Kilobyte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1024 bytes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graphicFrame>
        <p:nvGraphicFramePr>
          <p:cNvPr id="135" name="Table 1"/>
          <p:cNvGraphicFramePr/>
          <p:nvPr/>
        </p:nvGraphicFramePr>
        <p:xfrm>
          <a:off x="3511803" y="5600700"/>
          <a:ext cx="5981193" cy="13988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47649"/>
                <a:gridCol w="747649"/>
                <a:gridCol w="747649"/>
                <a:gridCol w="747649"/>
                <a:gridCol w="747649"/>
                <a:gridCol w="747649"/>
                <a:gridCol w="747649"/>
                <a:gridCol w="747649"/>
              </a:tblGrid>
              <a:tr h="699402"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128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64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32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</a:tr>
              <a:tr h="699402"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</a:tr>
            </a:tbl>
          </a:graphicData>
        </a:graphic>
      </p:graphicFrame>
      <p:sp>
        <p:nvSpPr>
          <p:cNvPr id="136" name="The value of each bit doubles from right to left:"/>
          <p:cNvSpPr txBox="1"/>
          <p:nvPr/>
        </p:nvSpPr>
        <p:spPr>
          <a:xfrm>
            <a:off x="1697456" y="3138305"/>
            <a:ext cx="9609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value of each bit doubles from right to left:</a:t>
            </a:r>
          </a:p>
        </p:txBody>
      </p:sp>
      <p:sp>
        <p:nvSpPr>
          <p:cNvPr id="137" name="x2"/>
          <p:cNvSpPr txBox="1"/>
          <p:nvPr/>
        </p:nvSpPr>
        <p:spPr>
          <a:xfrm>
            <a:off x="8148243" y="4229100"/>
            <a:ext cx="5971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x2</a:t>
            </a:r>
          </a:p>
        </p:txBody>
      </p:sp>
      <p:sp>
        <p:nvSpPr>
          <p:cNvPr id="138" name="x2"/>
          <p:cNvSpPr txBox="1"/>
          <p:nvPr/>
        </p:nvSpPr>
        <p:spPr>
          <a:xfrm>
            <a:off x="7400594" y="4229100"/>
            <a:ext cx="5971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x2</a:t>
            </a:r>
          </a:p>
        </p:txBody>
      </p:sp>
      <p:sp>
        <p:nvSpPr>
          <p:cNvPr id="139" name="x2"/>
          <p:cNvSpPr txBox="1"/>
          <p:nvPr/>
        </p:nvSpPr>
        <p:spPr>
          <a:xfrm>
            <a:off x="6502400" y="4229100"/>
            <a:ext cx="7476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x2</a:t>
            </a:r>
          </a:p>
        </p:txBody>
      </p:sp>
      <p:sp>
        <p:nvSpPr>
          <p:cNvPr id="140" name="Line"/>
          <p:cNvSpPr/>
          <p:nvPr/>
        </p:nvSpPr>
        <p:spPr>
          <a:xfrm>
            <a:off x="8749483" y="4876799"/>
            <a:ext cx="324098" cy="577660"/>
          </a:xfrm>
          <a:prstGeom prst="line">
            <a:avLst/>
          </a:prstGeom>
          <a:ln w="25400">
            <a:solidFill>
              <a:srgbClr val="85888D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1" name="Line"/>
          <p:cNvSpPr/>
          <p:nvPr/>
        </p:nvSpPr>
        <p:spPr>
          <a:xfrm flipV="1">
            <a:off x="8527316" y="5007119"/>
            <a:ext cx="1" cy="402129"/>
          </a:xfrm>
          <a:prstGeom prst="line">
            <a:avLst/>
          </a:prstGeom>
          <a:ln w="25400">
            <a:solidFill>
              <a:srgbClr val="85888D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2" name="Line"/>
          <p:cNvSpPr/>
          <p:nvPr/>
        </p:nvSpPr>
        <p:spPr>
          <a:xfrm>
            <a:off x="7997458" y="4924094"/>
            <a:ext cx="296471" cy="617832"/>
          </a:xfrm>
          <a:prstGeom prst="line">
            <a:avLst/>
          </a:prstGeom>
          <a:ln w="25400">
            <a:solidFill>
              <a:srgbClr val="85888D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3" name="Line"/>
          <p:cNvSpPr/>
          <p:nvPr/>
        </p:nvSpPr>
        <p:spPr>
          <a:xfrm flipV="1">
            <a:off x="7817192" y="5095877"/>
            <a:ext cx="1" cy="364796"/>
          </a:xfrm>
          <a:prstGeom prst="line">
            <a:avLst/>
          </a:prstGeom>
          <a:ln w="25400">
            <a:solidFill>
              <a:srgbClr val="85888D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4" name="Line"/>
          <p:cNvSpPr/>
          <p:nvPr/>
        </p:nvSpPr>
        <p:spPr>
          <a:xfrm>
            <a:off x="7254337" y="4878550"/>
            <a:ext cx="230368" cy="575053"/>
          </a:xfrm>
          <a:prstGeom prst="line">
            <a:avLst/>
          </a:prstGeom>
          <a:ln w="25400">
            <a:solidFill>
              <a:srgbClr val="85888D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5" name="Line"/>
          <p:cNvSpPr/>
          <p:nvPr/>
        </p:nvSpPr>
        <p:spPr>
          <a:xfrm flipV="1">
            <a:off x="6956804" y="5172017"/>
            <a:ext cx="1" cy="402129"/>
          </a:xfrm>
          <a:prstGeom prst="line">
            <a:avLst/>
          </a:prstGeom>
          <a:ln w="25400">
            <a:solidFill>
              <a:srgbClr val="85888D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6" name="Line"/>
          <p:cNvSpPr/>
          <p:nvPr/>
        </p:nvSpPr>
        <p:spPr>
          <a:xfrm>
            <a:off x="3941622" y="4639467"/>
            <a:ext cx="2554070" cy="1"/>
          </a:xfrm>
          <a:prstGeom prst="line">
            <a:avLst/>
          </a:prstGeom>
          <a:ln w="38100" cap="rnd">
            <a:solidFill>
              <a:srgbClr val="A6AAA9"/>
            </a:solidFill>
            <a:custDash>
              <a:ds d="1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" name="Recap:"/>
          <p:cNvSpPr txBox="1"/>
          <p:nvPr/>
        </p:nvSpPr>
        <p:spPr>
          <a:xfrm>
            <a:off x="5708243" y="2184756"/>
            <a:ext cx="15883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Recap: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graphicFrame>
        <p:nvGraphicFramePr>
          <p:cNvPr id="151" name="Table 1"/>
          <p:cNvGraphicFramePr/>
          <p:nvPr/>
        </p:nvGraphicFramePr>
        <p:xfrm>
          <a:off x="3511803" y="4201896"/>
          <a:ext cx="5981193" cy="13988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47649"/>
                <a:gridCol w="747649"/>
                <a:gridCol w="747649"/>
                <a:gridCol w="747649"/>
                <a:gridCol w="747649"/>
                <a:gridCol w="747649"/>
                <a:gridCol w="747649"/>
                <a:gridCol w="747649"/>
              </a:tblGrid>
              <a:tr h="699402"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128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64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32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</a:tr>
              <a:tr h="699402">
                <a:tc>
                  <a:txBody>
                    <a:bodyPr/>
                    <a:lstStyle/>
                    <a:p>
                      <a:pPr defTabSz="914400">
                        <a:defRPr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</a:tr>
            </a:tbl>
          </a:graphicData>
        </a:graphic>
      </p:graphicFrame>
      <p:sp>
        <p:nvSpPr>
          <p:cNvPr id="152" name="The number 5 represented in binary:"/>
          <p:cNvSpPr txBox="1"/>
          <p:nvPr/>
        </p:nvSpPr>
        <p:spPr>
          <a:xfrm>
            <a:off x="2714234" y="2965446"/>
            <a:ext cx="7576332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number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5</a:t>
            </a:r>
            <a:r>
              <a:t> represented in binary:</a:t>
            </a:r>
          </a:p>
        </p:txBody>
      </p:sp>
      <p:sp>
        <p:nvSpPr>
          <p:cNvPr id="153" name="4"/>
          <p:cNvSpPr txBox="1"/>
          <p:nvPr/>
        </p:nvSpPr>
        <p:spPr>
          <a:xfrm>
            <a:off x="7529627" y="581688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54" name="1"/>
          <p:cNvSpPr txBox="1"/>
          <p:nvPr/>
        </p:nvSpPr>
        <p:spPr>
          <a:xfrm>
            <a:off x="8934942" y="5816882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55" name="+"/>
          <p:cNvSpPr txBox="1"/>
          <p:nvPr/>
        </p:nvSpPr>
        <p:spPr>
          <a:xfrm>
            <a:off x="8214764" y="5816882"/>
            <a:ext cx="4035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+</a:t>
            </a:r>
          </a:p>
        </p:txBody>
      </p:sp>
      <p:sp>
        <p:nvSpPr>
          <p:cNvPr id="156" name="= 5"/>
          <p:cNvSpPr txBox="1"/>
          <p:nvPr/>
        </p:nvSpPr>
        <p:spPr>
          <a:xfrm>
            <a:off x="9620081" y="5816882"/>
            <a:ext cx="113146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= 5</a:t>
            </a:r>
          </a:p>
        </p:txBody>
      </p:sp>
      <p:sp>
        <p:nvSpPr>
          <p:cNvPr id="157" name="Line"/>
          <p:cNvSpPr/>
          <p:nvPr/>
        </p:nvSpPr>
        <p:spPr>
          <a:xfrm flipV="1">
            <a:off x="7701338" y="5384800"/>
            <a:ext cx="1" cy="444500"/>
          </a:xfrm>
          <a:prstGeom prst="line">
            <a:avLst/>
          </a:prstGeom>
          <a:ln w="25400">
            <a:solidFill>
              <a:srgbClr val="85888D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8" name="Line"/>
          <p:cNvSpPr/>
          <p:nvPr/>
        </p:nvSpPr>
        <p:spPr>
          <a:xfrm flipV="1">
            <a:off x="9113256" y="5403651"/>
            <a:ext cx="1" cy="406798"/>
          </a:xfrm>
          <a:prstGeom prst="line">
            <a:avLst/>
          </a:prstGeom>
          <a:ln w="25400">
            <a:solidFill>
              <a:srgbClr val="85888D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9" name="Recap:"/>
          <p:cNvSpPr txBox="1"/>
          <p:nvPr/>
        </p:nvSpPr>
        <p:spPr>
          <a:xfrm>
            <a:off x="5754750" y="1981197"/>
            <a:ext cx="15883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Recap: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graphicFrame>
        <p:nvGraphicFramePr>
          <p:cNvPr id="163" name="Table 1"/>
          <p:cNvGraphicFramePr/>
          <p:nvPr/>
        </p:nvGraphicFramePr>
        <p:xfrm>
          <a:off x="1270000" y="2540000"/>
          <a:ext cx="10464800" cy="7213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5232400"/>
                <a:gridCol w="5232400"/>
              </a:tblGrid>
              <a:tr h="1030514">
                <a:tc>
                  <a:txBody>
                    <a:bodyPr/>
                    <a:lstStyle/>
                    <a:p>
                      <a:pPr defTabSz="914400"/>
                      <a:r>
                        <a:rPr b="1"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Binary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Denary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030514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OOOOOOO1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30514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OOOOOO1O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30514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OOOOOO11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30514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OOOOO1OO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30514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OOOO1111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30514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11111111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4" name="Convert the binary numbers into denary:"/>
          <p:cNvSpPr txBox="1"/>
          <p:nvPr/>
        </p:nvSpPr>
        <p:spPr>
          <a:xfrm>
            <a:off x="2316734" y="1765300"/>
            <a:ext cx="83713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Convert the binary numbers into denary: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graphicFrame>
        <p:nvGraphicFramePr>
          <p:cNvPr id="168" name="Table 1"/>
          <p:cNvGraphicFramePr/>
          <p:nvPr/>
        </p:nvGraphicFramePr>
        <p:xfrm>
          <a:off x="1270000" y="2540000"/>
          <a:ext cx="10464800" cy="7213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5232400"/>
                <a:gridCol w="5232400"/>
              </a:tblGrid>
              <a:tr h="1030514">
                <a:tc>
                  <a:txBody>
                    <a:bodyPr/>
                    <a:lstStyle/>
                    <a:p>
                      <a:pPr defTabSz="914400"/>
                      <a:r>
                        <a:rPr b="1"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Binary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Denary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030514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OOOOOOO1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30514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OOOOOO1O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30514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OOOOOO11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30514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OOOOO1OO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30514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OOOO1111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30514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11111111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255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9" name="Convert the binary numbers into denary:"/>
          <p:cNvSpPr txBox="1"/>
          <p:nvPr/>
        </p:nvSpPr>
        <p:spPr>
          <a:xfrm>
            <a:off x="2316734" y="1765300"/>
            <a:ext cx="83713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Convert the binary numbers into denary: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graphicFrame>
        <p:nvGraphicFramePr>
          <p:cNvPr id="173" name="Table 1"/>
          <p:cNvGraphicFramePr/>
          <p:nvPr/>
        </p:nvGraphicFramePr>
        <p:xfrm>
          <a:off x="1270000" y="2540000"/>
          <a:ext cx="10464800" cy="7213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5232400"/>
                <a:gridCol w="5232400"/>
              </a:tblGrid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b="1"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Denary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Binary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127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4" name="Convert the denary numbers into binary:"/>
          <p:cNvSpPr txBox="1"/>
          <p:nvPr/>
        </p:nvSpPr>
        <p:spPr>
          <a:xfrm>
            <a:off x="2316734" y="1765300"/>
            <a:ext cx="83713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Convert the denary numbers into binary: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graphicFrame>
        <p:nvGraphicFramePr>
          <p:cNvPr id="178" name="Table 1"/>
          <p:cNvGraphicFramePr/>
          <p:nvPr/>
        </p:nvGraphicFramePr>
        <p:xfrm>
          <a:off x="1270000" y="2540000"/>
          <a:ext cx="10464800" cy="7213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5232400"/>
                <a:gridCol w="5232400"/>
              </a:tblGrid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b="1"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Denary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Binary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1OOOOOOO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O1OOOOOO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127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O1111111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9" name="Convert the denary numbers into binary:"/>
          <p:cNvSpPr txBox="1"/>
          <p:nvPr/>
        </p:nvSpPr>
        <p:spPr>
          <a:xfrm>
            <a:off x="2316734" y="1765300"/>
            <a:ext cx="83713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Convert the denary numbers into binary: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