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F5F0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87CED4">
              <a:alpha val="2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254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5DC123">
              <a:alpha val="19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632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05381"/>
              <a:satOff val="14341"/>
              <a:lumOff val="1080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BCBCB"/>
              </a:solidFill>
              <a:prstDash val="solid"/>
              <a:miter lim="400000"/>
            </a:ln>
          </a:left>
          <a:right>
            <a:ln w="12700" cap="flat">
              <a:solidFill>
                <a:srgbClr val="CBCBCB"/>
              </a:solidFill>
              <a:prstDash val="solid"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45761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CBCBCB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BCBCB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77C83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533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b="1" sz="28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sz="4000"/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12800" y="0"/>
            <a:ext cx="146304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00200" y="330200"/>
            <a:ext cx="9779001" cy="65193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219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21"/>
          </p:nvPr>
        </p:nvSpPr>
        <p:spPr>
          <a:xfrm>
            <a:off x="6642100" y="762000"/>
            <a:ext cx="5494867" cy="8242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762000"/>
            <a:ext cx="5334000" cy="40005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5003800"/>
            <a:ext cx="5334000" cy="4000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21"/>
          </p:nvPr>
        </p:nvSpPr>
        <p:spPr>
          <a:xfrm>
            <a:off x="6718300" y="1054100"/>
            <a:ext cx="5334000" cy="8001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81000" indent="-381000">
              <a:spcBef>
                <a:spcPts val="3800"/>
              </a:spcBef>
              <a:defRPr sz="2800"/>
            </a:lvl1pPr>
            <a:lvl2pPr marL="762000" indent="-381000">
              <a:spcBef>
                <a:spcPts val="3800"/>
              </a:spcBef>
              <a:defRPr sz="2800"/>
            </a:lvl2pPr>
            <a:lvl3pPr marL="1143000" indent="-381000">
              <a:spcBef>
                <a:spcPts val="3800"/>
              </a:spcBef>
              <a:defRPr sz="2800"/>
            </a:lvl3pPr>
            <a:lvl4pPr marL="1524000" indent="-381000">
              <a:spcBef>
                <a:spcPts val="3800"/>
              </a:spcBef>
              <a:defRPr sz="2800"/>
            </a:lvl4pPr>
            <a:lvl5pPr marL="1905000" indent="-381000">
              <a:spcBef>
                <a:spcPts val="38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464300" y="5067300"/>
            <a:ext cx="5943600" cy="3962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464300" y="762000"/>
            <a:ext cx="584835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23"/>
          </p:nvPr>
        </p:nvSpPr>
        <p:spPr>
          <a:xfrm>
            <a:off x="723900" y="723900"/>
            <a:ext cx="5638801" cy="845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06400"/>
            <a:ext cx="11099800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57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1pPr>
      <a:lvl2pPr marL="914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2pPr>
      <a:lvl3pPr marL="1371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3pPr>
      <a:lvl4pPr marL="1828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4pPr>
      <a:lvl5pPr marL="22860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5pPr>
      <a:lvl6pPr marL="27432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6pPr>
      <a:lvl7pPr marL="32004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7pPr>
      <a:lvl8pPr marL="36576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8pPr>
      <a:lvl9pPr marL="4114800" marR="0" indent="-4572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13DAE6E5-6049-48B3-BD4C-FAF1FC9A6D2E-L0-001.jpeg" descr="13DAE6E5-6049-48B3-BD4C-FAF1FC9A6D2E-L0-00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11248" y="-1"/>
            <a:ext cx="7582304" cy="9753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emor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Memory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wo types of mem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Two types of memory</a:t>
            </a:r>
          </a:p>
        </p:txBody>
      </p:sp>
      <p:sp>
        <p:nvSpPr>
          <p:cNvPr id="123" name="Volatile (needs a constant power source to refresh i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Volatile (needs a constant power source to refresh it)</a:t>
            </a:r>
          </a:p>
          <a:p>
            <a:pPr/>
            <a:r>
              <a:t>Non-volatile (permanent - doesn't need power)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RAM</a:t>
            </a:r>
          </a:p>
        </p:txBody>
      </p:sp>
      <p:sp>
        <p:nvSpPr>
          <p:cNvPr id="126" name="One of the most common and well-known types of memory.…"/>
          <p:cNvSpPr txBox="1"/>
          <p:nvPr>
            <p:ph type="body" idx="4294967295"/>
          </p:nvPr>
        </p:nvSpPr>
        <p:spPr>
          <a:prstGeom prst="rect">
            <a:avLst/>
          </a:prstGeom>
        </p:spPr>
        <p:txBody>
          <a:bodyPr/>
          <a:lstStyle/>
          <a:p>
            <a:pPr marL="448055" indent="-448055" defTabSz="572516">
              <a:spcBef>
                <a:spcPts val="4100"/>
              </a:spcBef>
              <a:defRPr sz="3724"/>
            </a:pPr>
            <a:r>
              <a:t>One of the most common and well-known types of memory.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RAM speed slower than CPU speed...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...this is why we need cache.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But RAM is volatile...</a:t>
            </a:r>
          </a:p>
          <a:p>
            <a:pPr marL="448055" indent="-448055" defTabSz="572516">
              <a:spcBef>
                <a:spcPts val="4100"/>
              </a:spcBef>
              <a:defRPr sz="3724"/>
            </a:pPr>
            <a:r>
              <a:t>...so, we need non-volatile memory to store things long term.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Volatile mem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Volatile memory</a:t>
            </a:r>
          </a:p>
        </p:txBody>
      </p:sp>
      <p:sp>
        <p:nvSpPr>
          <p:cNvPr id="129" name="RAM (Random Access Memory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RAM (Random Access Memory)</a:t>
            </a:r>
          </a:p>
          <a:p>
            <a:pPr/>
            <a:r>
              <a:t>CMOS (stores BIOS settings)</a:t>
            </a:r>
          </a:p>
          <a:p>
            <a:pPr/>
            <a:r>
              <a:t>Video RAM (VRAM)</a:t>
            </a:r>
          </a:p>
          <a:p>
            <a:pPr/>
            <a:r>
              <a:t>Cache RAM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Non-volatile mem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Non-volatile memory</a:t>
            </a:r>
          </a:p>
        </p:txBody>
      </p:sp>
      <p:sp>
        <p:nvSpPr>
          <p:cNvPr id="132" name="Punched ca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Punched cards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Punched tape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Optical storage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Hard drives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Flash memory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Magnetic tape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Floppy disc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ach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</a:t>
            </a:r>
          </a:p>
        </p:txBody>
      </p:sp>
      <p:sp>
        <p:nvSpPr>
          <p:cNvPr id="135" name="Stores frequently used dat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Stores frequently used data</a:t>
            </a:r>
          </a:p>
          <a:p>
            <a:pPr/>
            <a:r>
              <a:t>Predicts next data needed</a:t>
            </a:r>
          </a:p>
          <a:p>
            <a:pPr/>
            <a:r>
              <a:t>Fast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Where is cache foun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is cache found?</a:t>
            </a:r>
          </a:p>
        </p:txBody>
      </p:sp>
      <p:sp>
        <p:nvSpPr>
          <p:cNvPr id="138" name="On a CPU (L1 &amp; L2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 a CPU (L1 &amp; L2)</a:t>
            </a:r>
          </a:p>
          <a:p>
            <a:pPr/>
            <a:r>
              <a:t>On a motherboard (L3)</a:t>
            </a:r>
          </a:p>
          <a:p>
            <a:pPr/>
            <a:r>
              <a:t>Hard disc storage for specific applications (eg, web browser)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ache hits and mi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Cache hits and misses</a:t>
            </a:r>
          </a:p>
        </p:txBody>
      </p:sp>
      <p:sp>
        <p:nvSpPr>
          <p:cNvPr id="141" name="A successful recall from cache is called a h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successful recall from cache is called a hit</a:t>
            </a:r>
          </a:p>
          <a:p>
            <a:pPr/>
            <a:r>
              <a:t>Unsuccessful is a miss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Key term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terms</a:t>
            </a:r>
          </a:p>
        </p:txBody>
      </p:sp>
      <p:sp>
        <p:nvSpPr>
          <p:cNvPr id="144" name="RAM - Random Access Memory (eg, DRAM &amp; VRAM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8620" indent="-388620" defTabSz="496570">
              <a:spcBef>
                <a:spcPts val="3500"/>
              </a:spcBef>
              <a:defRPr sz="3230"/>
            </a:pPr>
            <a:r>
              <a:t>RAM - Random Access Memory (eg, DRAM &amp; VRAM)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ROM - Read Only Memory (eg, BIOS)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WORM - Write Once Read Many (eg, CD)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Cache - fast memory holding frequently used data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CMOS - Complimentary Metal Oxide Semiconductor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Cache hit - successful read from cache memory</a:t>
            </a:r>
          </a:p>
          <a:p>
            <a:pPr marL="388620" indent="-388620" defTabSz="496570">
              <a:spcBef>
                <a:spcPts val="3500"/>
              </a:spcBef>
              <a:defRPr sz="3230"/>
            </a:pPr>
            <a:r>
              <a:t>Cache miss - requested data not cached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FF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dient">
  <a:themeElements>
    <a:clrScheme name="Gradient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189B1A"/>
      </a:accent2>
      <a:accent3>
        <a:srgbClr val="008C91"/>
      </a:accent3>
      <a:accent4>
        <a:srgbClr val="5747C1"/>
      </a:accent4>
      <a:accent5>
        <a:srgbClr val="971817"/>
      </a:accent5>
      <a:accent6>
        <a:srgbClr val="BC8027"/>
      </a:accent6>
      <a:hlink>
        <a:srgbClr val="0000FF"/>
      </a:hlink>
      <a:folHlink>
        <a:srgbClr val="FF00FF"/>
      </a:folHlink>
    </a:clrScheme>
    <a:fontScheme name="Gradient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  <a:effectStyle>
          <a:effectLst>
            <a:outerShdw sx="100000" sy="100000" kx="0" ky="0" algn="b" rotWithShape="0" blurRad="76200" dist="0" dir="18900000">
              <a:srgbClr val="000000">
                <a:alpha val="8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1">
                <a:hueOff val="321133"/>
                <a:satOff val="-12043"/>
                <a:lumOff val="-7113"/>
              </a:schemeClr>
            </a:gs>
          </a:gsLst>
          <a:lin ang="5400000" scaled="0"/>
        </a:gradFill>
        <a:ln w="12700" cap="flat">
          <a:noFill/>
          <a:miter lim="400000"/>
        </a:ln>
        <a:effectLst>
          <a:outerShdw sx="100000" sy="100000" kx="0" ky="0" algn="b" rotWithShape="0" blurRad="76200" dist="0" dir="18900000">
            <a:srgbClr val="000000">
              <a:alpha val="8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25400" dist="23998" dir="2700000">
                <a:srgbClr val="000000">
                  <a:alpha val="31034"/>
                </a:srgbClr>
              </a:outerShdw>
            </a:effectLst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