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87" r:id="rId17"/>
    <p:sldId id="288" r:id="rId18"/>
    <p:sldId id="269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9" r:id="rId32"/>
    <p:sldId id="283" r:id="rId33"/>
    <p:sldId id="294" r:id="rId34"/>
    <p:sldId id="295" r:id="rId35"/>
    <p:sldId id="296" r:id="rId36"/>
    <p:sldId id="301" r:id="rId37"/>
    <p:sldId id="292" r:id="rId38"/>
    <p:sldId id="298" r:id="rId39"/>
    <p:sldId id="299" r:id="rId40"/>
    <p:sldId id="300" r:id="rId41"/>
    <p:sldId id="302" r:id="rId42"/>
    <p:sldId id="29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dirty="0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30/09/2016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www.w3schools.com/css/css_syntax.as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Design MCOSS2WED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HTML &amp; CSS refresher</a:t>
            </a:r>
          </a:p>
        </p:txBody>
      </p:sp>
      <p:pic>
        <p:nvPicPr>
          <p:cNvPr id="4" name="Picture 3" descr="wFDGHgauRWOtQAAAABJRU5ErkJggg==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00" y="2863850"/>
            <a:ext cx="3238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5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HTML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Show example 5.</a:t>
            </a:r>
          </a:p>
          <a:p>
            <a:pPr marL="0" indent="0">
              <a:buNone/>
            </a:pPr>
            <a:r>
              <a:rPr lang="en-US" i="1" dirty="0" smtClean="0"/>
              <a:t>Task: Change the format of the quotes to an ordered list. </a:t>
            </a:r>
          </a:p>
        </p:txBody>
      </p:sp>
    </p:spTree>
    <p:extLst>
      <p:ext uri="{BB962C8B-B14F-4D97-AF65-F5344CB8AC3E}">
        <p14:creationId xmlns:p14="http://schemas.microsoft.com/office/powerpoint/2010/main" val="32653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1503" y="5049520"/>
            <a:ext cx="5726737" cy="386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CSS (Cascading Style Sheets) are used to change the style of the HTML document.</a:t>
            </a:r>
          </a:p>
          <a:p>
            <a:pPr marL="0" indent="0">
              <a:buNone/>
            </a:pPr>
            <a:r>
              <a:rPr lang="en-US" dirty="0" smtClean="0"/>
              <a:t>Styling can be:</a:t>
            </a:r>
          </a:p>
          <a:p>
            <a:r>
              <a:rPr lang="en-US" dirty="0" smtClean="0"/>
              <a:t>inline as part of the HTML code or</a:t>
            </a:r>
          </a:p>
          <a:p>
            <a:r>
              <a:rPr lang="en-US" dirty="0" smtClean="0"/>
              <a:t>external as a .</a:t>
            </a:r>
            <a:r>
              <a:rPr lang="en-US" dirty="0" err="1" smtClean="0"/>
              <a:t>css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r>
              <a:rPr lang="en-US" dirty="0" smtClean="0"/>
              <a:t>Inline takes precedence over external styling.</a:t>
            </a:r>
          </a:p>
        </p:txBody>
      </p:sp>
    </p:spTree>
    <p:extLst>
      <p:ext uri="{BB962C8B-B14F-4D97-AF65-F5344CB8AC3E}">
        <p14:creationId xmlns:p14="http://schemas.microsoft.com/office/powerpoint/2010/main" val="278085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1503" y="2824480"/>
            <a:ext cx="4649777" cy="3657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Inline styling is formatted like this: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tagname</a:t>
            </a:r>
            <a:r>
              <a:rPr lang="en-US" dirty="0" smtClean="0"/>
              <a:t> style = “</a:t>
            </a:r>
            <a:r>
              <a:rPr lang="en-US" dirty="0" err="1" smtClean="0"/>
              <a:t>property:value</a:t>
            </a:r>
            <a:r>
              <a:rPr lang="en-US" dirty="0" smtClean="0"/>
              <a:t>;”&gt;</a:t>
            </a:r>
          </a:p>
        </p:txBody>
      </p:sp>
    </p:spTree>
    <p:extLst>
      <p:ext uri="{BB962C8B-B14F-4D97-AF65-F5344CB8AC3E}">
        <p14:creationId xmlns:p14="http://schemas.microsoft.com/office/powerpoint/2010/main" val="4137980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1503" y="3820160"/>
            <a:ext cx="4639617" cy="355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Show example 6 – inline </a:t>
            </a:r>
            <a:r>
              <a:rPr lang="en-US" i="1" dirty="0" err="1" smtClean="0"/>
              <a:t>colour</a:t>
            </a:r>
            <a:r>
              <a:rPr lang="en-US" i="1" dirty="0" smtClean="0"/>
              <a:t> styling.</a:t>
            </a:r>
          </a:p>
          <a:p>
            <a:pPr marL="0" indent="0">
              <a:buNone/>
            </a:pPr>
            <a:r>
              <a:rPr lang="en-US" i="1" dirty="0" smtClean="0"/>
              <a:t>Task: Change the styling of the HTML document using the inline method.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tagname</a:t>
            </a:r>
            <a:r>
              <a:rPr lang="en-US" dirty="0"/>
              <a:t> style = “</a:t>
            </a:r>
            <a:r>
              <a:rPr lang="en-US" dirty="0" err="1"/>
              <a:t>property:value</a:t>
            </a:r>
            <a:r>
              <a:rPr lang="en-US" dirty="0"/>
              <a:t>;”&gt;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94239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preferred styling method is to use an external CSS file. This file (or files) will usually reside in a </a:t>
            </a:r>
            <a:r>
              <a:rPr lang="en-US" dirty="0" err="1" smtClean="0"/>
              <a:t>css</a:t>
            </a:r>
            <a:r>
              <a:rPr lang="en-US" dirty="0" smtClean="0"/>
              <a:t> directory in the web root.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6-09-21 at 14.22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720" y="3425416"/>
            <a:ext cx="3291840" cy="343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49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External CSS formatting is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Screen Shot 2016-09-21 at 14.26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" y="3347720"/>
            <a:ext cx="7645400" cy="151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8383" y="5344160"/>
            <a:ext cx="5493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Image </a:t>
            </a:r>
            <a:r>
              <a:rPr lang="en-US" sz="1200" i="1" dirty="0"/>
              <a:t>taken from </a:t>
            </a:r>
            <a:r>
              <a:rPr lang="en-US" sz="1200" i="1" dirty="0">
                <a:hlinkClick r:id="rId3"/>
              </a:rPr>
              <a:t>http://www.w3schools.com/css/</a:t>
            </a:r>
            <a:r>
              <a:rPr lang="en-US" sz="1200" i="1" dirty="0" smtClean="0">
                <a:hlinkClick r:id="rId3"/>
              </a:rPr>
              <a:t>css_syntax.asp</a:t>
            </a:r>
            <a:endParaRPr lang="en-US" sz="1200" i="1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1503" y="3108960"/>
            <a:ext cx="5513377" cy="28854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For example, if we wanted to change the style associated with the header tag &lt;h1&gt;, we could add the following to our CSS file: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h1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color</a:t>
            </a:r>
            <a:r>
              <a:rPr lang="en-US" dirty="0" smtClean="0">
                <a:latin typeface="Courier"/>
                <a:cs typeface="Courier"/>
              </a:rPr>
              <a:t>: orange</a:t>
            </a:r>
            <a:r>
              <a:rPr lang="en-US" dirty="0">
                <a:latin typeface="Courier"/>
                <a:cs typeface="Courier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background-color: grey;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font-family: sans-serif;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163" y="3362235"/>
            <a:ext cx="1249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‘color’ here refers to the font </a:t>
            </a:r>
            <a:r>
              <a:rPr lang="en-US" dirty="0" err="1" smtClean="0"/>
              <a:t>colour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41120" y="4053840"/>
            <a:ext cx="12293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creen Shot 2016-09-26 at 10.30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80" y="6126163"/>
            <a:ext cx="3759200" cy="457200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3810000" y="5425440"/>
            <a:ext cx="1198880" cy="700723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94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advantages to using an external CSS file for styling: </a:t>
            </a:r>
          </a:p>
          <a:p>
            <a:r>
              <a:rPr lang="en-US" dirty="0" smtClean="0"/>
              <a:t>You only need to change the style in one place</a:t>
            </a:r>
          </a:p>
          <a:p>
            <a:r>
              <a:rPr lang="en-US" dirty="0" smtClean="0"/>
              <a:t>Easier to read the HTML files</a:t>
            </a:r>
          </a:p>
        </p:txBody>
      </p:sp>
    </p:spTree>
    <p:extLst>
      <p:ext uri="{BB962C8B-B14F-4D97-AF65-F5344CB8AC3E}">
        <p14:creationId xmlns:p14="http://schemas.microsoft.com/office/powerpoint/2010/main" val="109646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Show CSS examples 7 through to 9.</a:t>
            </a:r>
          </a:p>
          <a:p>
            <a:pPr marL="0" indent="0">
              <a:buNone/>
            </a:pPr>
            <a:r>
              <a:rPr lang="en-US" i="1" dirty="0" smtClean="0"/>
              <a:t>Tasks: </a:t>
            </a:r>
          </a:p>
          <a:p>
            <a:pPr marL="0" indent="0">
              <a:buNone/>
            </a:pPr>
            <a:r>
              <a:rPr lang="en-US" i="1" dirty="0" smtClean="0"/>
              <a:t>1. Remove all inline styling and instead create a CSS file for styling.</a:t>
            </a:r>
          </a:p>
          <a:p>
            <a:pPr marL="0" indent="0">
              <a:buNone/>
            </a:pPr>
            <a:r>
              <a:rPr lang="en-US" i="1" dirty="0" smtClean="0"/>
              <a:t>2. Try styling: headers, paragraphs, lists, body.</a:t>
            </a:r>
          </a:p>
          <a:p>
            <a:pPr marL="0" indent="0">
              <a:buNone/>
            </a:pPr>
            <a:r>
              <a:rPr lang="en-US" i="1" dirty="0" smtClean="0"/>
              <a:t>3. Try adding borders to one or more elements.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30781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– extended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i="1" dirty="0" smtClean="0"/>
              <a:t>Research methods for setting </a:t>
            </a:r>
            <a:r>
              <a:rPr lang="en-US" i="1" dirty="0" err="1" smtClean="0"/>
              <a:t>colour</a:t>
            </a:r>
            <a:r>
              <a:rPr lang="en-US" i="1" dirty="0" smtClean="0"/>
              <a:t> in CSS. </a:t>
            </a:r>
          </a:p>
          <a:p>
            <a:pPr marL="457200" indent="-457200">
              <a:buAutoNum type="arabicPeriod"/>
            </a:pPr>
            <a:r>
              <a:rPr lang="en-US" i="1" dirty="0" smtClean="0"/>
              <a:t>Use at least three of these methods in your HTML page. </a:t>
            </a:r>
          </a:p>
          <a:p>
            <a:pPr marL="457200" indent="-457200">
              <a:buAutoNum type="arabicPeriod"/>
            </a:pPr>
            <a:r>
              <a:rPr lang="en-US" i="1" dirty="0" smtClean="0"/>
              <a:t>Which method(s) can specify an alpha attribute?</a:t>
            </a:r>
          </a:p>
          <a:p>
            <a:pPr marL="457200" indent="-457200">
              <a:buAutoNum type="arabicPeriod"/>
            </a:pPr>
            <a:r>
              <a:rPr lang="en-US" i="1" dirty="0" smtClean="0"/>
              <a:t>Which </a:t>
            </a:r>
            <a:r>
              <a:rPr lang="en-US" i="1" dirty="0" err="1" smtClean="0"/>
              <a:t>colour</a:t>
            </a:r>
            <a:r>
              <a:rPr lang="en-US" i="1" dirty="0" smtClean="0"/>
              <a:t> method is preferable overall?</a:t>
            </a:r>
          </a:p>
          <a:p>
            <a:pPr marL="457200" indent="-457200">
              <a:buAutoNum type="arabicPeriod"/>
            </a:pPr>
            <a:r>
              <a:rPr lang="en-US" i="1" dirty="0" smtClean="0"/>
              <a:t>What are “web safe” </a:t>
            </a:r>
            <a:r>
              <a:rPr lang="en-US" i="1" dirty="0" err="1" smtClean="0"/>
              <a:t>colours</a:t>
            </a:r>
            <a:r>
              <a:rPr lang="en-US" i="1" dirty="0" smtClean="0"/>
              <a:t>? Are they still relevant today?</a:t>
            </a:r>
          </a:p>
          <a:p>
            <a:pPr marL="457200" indent="-457200">
              <a:buAutoNum type="arabicPeriod"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74273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using Brackets?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are using Brackets, here’s a short intro.</a:t>
            </a:r>
          </a:p>
          <a:p>
            <a:endParaRPr lang="en-US" dirty="0"/>
          </a:p>
          <a:p>
            <a:r>
              <a:rPr lang="en-US" dirty="0" smtClean="0"/>
              <a:t>Otherwise, suggest </a:t>
            </a:r>
            <a:r>
              <a:rPr lang="en-US" dirty="0" err="1" smtClean="0"/>
              <a:t>jsfiddle</a:t>
            </a:r>
            <a:r>
              <a:rPr lang="en-US" dirty="0" smtClean="0"/>
              <a:t> or a text editor.</a:t>
            </a:r>
          </a:p>
          <a:p>
            <a:endParaRPr lang="en-US" dirty="0"/>
          </a:p>
          <a:p>
            <a:r>
              <a:rPr lang="en-US" dirty="0" smtClean="0"/>
              <a:t>Reference material available from: </a:t>
            </a:r>
          </a:p>
          <a:p>
            <a:pPr lvl="1"/>
            <a:r>
              <a:rPr lang="en-US" dirty="0" err="1" smtClean="0"/>
              <a:t>www.iteachit.net</a:t>
            </a:r>
            <a:r>
              <a:rPr lang="en-US" dirty="0" smtClean="0"/>
              <a:t>/reference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750232"/>
              </p:ext>
            </p:extLst>
          </p:nvPr>
        </p:nvGraphicFramePr>
        <p:xfrm>
          <a:off x="4279900" y="2682240"/>
          <a:ext cx="584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Document" showAsIcon="1" r:id="rId3" imgW="584200" imgH="558800" progId="Word.Document.12">
                  <p:embed/>
                </p:oleObj>
              </mc:Choice>
              <mc:Fallback>
                <p:oleObj name="Document" showAsIcon="1" r:id="rId3" imgW="584200" imgH="558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9900" y="2682240"/>
                        <a:ext cx="584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704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1503" y="2133600"/>
            <a:ext cx="1683057" cy="447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 </a:t>
            </a:r>
            <a:r>
              <a:rPr lang="en-US" dirty="0" err="1" smtClean="0"/>
              <a:t>vs</a:t>
            </a:r>
            <a:r>
              <a:rPr lang="en-US" dirty="0" smtClean="0"/>
              <a:t> 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i="1" dirty="0" smtClean="0"/>
              <a:t>Show example 10.</a:t>
            </a:r>
          </a:p>
          <a:p>
            <a:pPr marL="0" indent="0">
              <a:buNone/>
            </a:pPr>
            <a:r>
              <a:rPr lang="en-US" dirty="0" smtClean="0"/>
              <a:t>The ordered list is now UNORDERED (using &lt;</a:t>
            </a:r>
            <a:r>
              <a:rPr lang="en-US" dirty="0" err="1" smtClean="0"/>
              <a:t>ul</a:t>
            </a:r>
            <a:r>
              <a:rPr lang="en-US" dirty="0" smtClean="0"/>
              <a:t>&gt;).</a:t>
            </a:r>
          </a:p>
          <a:p>
            <a:pPr marL="0" indent="0">
              <a:buNone/>
            </a:pPr>
            <a:r>
              <a:rPr lang="en-US" i="1" dirty="0" smtClean="0"/>
              <a:t>Task: Change your list to unordered.</a:t>
            </a:r>
          </a:p>
        </p:txBody>
      </p:sp>
    </p:spTree>
    <p:extLst>
      <p:ext uri="{BB962C8B-B14F-4D97-AF65-F5344CB8AC3E}">
        <p14:creationId xmlns:p14="http://schemas.microsoft.com/office/powerpoint/2010/main" val="390469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1503" y="2214880"/>
            <a:ext cx="6448097" cy="3454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unordered list can be used to create navigation.</a:t>
            </a:r>
          </a:p>
          <a:p>
            <a:pPr marL="0" indent="0">
              <a:buNone/>
            </a:pPr>
            <a:r>
              <a:rPr lang="en-US" i="1" dirty="0" smtClean="0"/>
              <a:t>Show example 11.</a:t>
            </a:r>
          </a:p>
          <a:p>
            <a:pPr marL="0" indent="0">
              <a:buNone/>
            </a:pPr>
            <a:r>
              <a:rPr lang="en-US" dirty="0" smtClean="0"/>
              <a:t>A &lt;</a:t>
            </a:r>
            <a:r>
              <a:rPr lang="en-US" dirty="0" err="1" smtClean="0"/>
              <a:t>nav</a:t>
            </a:r>
            <a:r>
              <a:rPr lang="en-US" dirty="0" smtClean="0"/>
              <a:t>&gt; section with an unordered list has been added.</a:t>
            </a:r>
          </a:p>
          <a:p>
            <a:pPr marL="0" indent="0">
              <a:buNone/>
            </a:pPr>
            <a:r>
              <a:rPr lang="en-US" i="1" dirty="0" smtClean="0"/>
              <a:t>Tasks: </a:t>
            </a:r>
          </a:p>
          <a:p>
            <a:pPr marL="457200" indent="-457200">
              <a:buAutoNum type="arabicPeriod"/>
            </a:pPr>
            <a:r>
              <a:rPr lang="en-US" i="1" dirty="0" smtClean="0"/>
              <a:t>Add a &lt;</a:t>
            </a:r>
            <a:r>
              <a:rPr lang="en-US" i="1" dirty="0" err="1" smtClean="0"/>
              <a:t>nav</a:t>
            </a:r>
            <a:r>
              <a:rPr lang="en-US" i="1" dirty="0" smtClean="0"/>
              <a:t>&gt; section at the top of your page.</a:t>
            </a:r>
          </a:p>
          <a:p>
            <a:pPr marL="457200" indent="-457200">
              <a:buAutoNum type="arabicPeriod"/>
            </a:pPr>
            <a:r>
              <a:rPr lang="en-US" i="1" dirty="0" smtClean="0"/>
              <a:t>Add an unordered list inside the &lt;</a:t>
            </a:r>
            <a:r>
              <a:rPr lang="en-US" i="1" dirty="0" err="1" smtClean="0"/>
              <a:t>nav</a:t>
            </a:r>
            <a:r>
              <a:rPr lang="en-US" i="1" dirty="0" smtClean="0"/>
              <a:t>&gt; section (this will be used for navigation later).</a:t>
            </a:r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29607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1503" y="3749040"/>
            <a:ext cx="3979217" cy="4165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Notice that both &lt;</a:t>
            </a:r>
            <a:r>
              <a:rPr lang="en-US" dirty="0" err="1" smtClean="0"/>
              <a:t>ul</a:t>
            </a:r>
            <a:r>
              <a:rPr lang="en-US" dirty="0" smtClean="0"/>
              <a:t>&gt; sections are styled the same.</a:t>
            </a:r>
          </a:p>
          <a:p>
            <a:pPr marL="0" indent="0">
              <a:buNone/>
            </a:pPr>
            <a:r>
              <a:rPr lang="en-US" dirty="0" smtClean="0"/>
              <a:t>To change this, we can add a </a:t>
            </a:r>
            <a:r>
              <a:rPr lang="en-US" b="1" u="sng" dirty="0" smtClean="0"/>
              <a:t>class</a:t>
            </a:r>
            <a:r>
              <a:rPr lang="en-US" dirty="0" smtClean="0"/>
              <a:t> to the unordered list inside &lt;</a:t>
            </a:r>
            <a:r>
              <a:rPr lang="en-US" dirty="0" err="1" smtClean="0"/>
              <a:t>nav</a:t>
            </a:r>
            <a:r>
              <a:rPr lang="en-US" dirty="0"/>
              <a:t>&gt;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53576D"/>
                </a:solidFill>
                <a:latin typeface="Courier"/>
                <a:cs typeface="Courier"/>
              </a:rPr>
              <a:t>&lt;</a:t>
            </a:r>
            <a:r>
              <a:rPr lang="en-US" dirty="0" err="1">
                <a:solidFill>
                  <a:srgbClr val="53576D"/>
                </a:solidFill>
                <a:latin typeface="Courier"/>
                <a:cs typeface="Courier"/>
              </a:rPr>
              <a:t>ul</a:t>
            </a:r>
            <a:r>
              <a:rPr lang="en-US" dirty="0">
                <a:solidFill>
                  <a:srgbClr val="53576D"/>
                </a:solidFill>
                <a:latin typeface="Courier"/>
                <a:cs typeface="Courier"/>
              </a:rPr>
              <a:t> class="top-menu"&gt;</a:t>
            </a:r>
            <a:endParaRPr lang="en-US" dirty="0" smtClean="0">
              <a:solidFill>
                <a:srgbClr val="53576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 smtClean="0"/>
              <a:t>This can be seen in example 12.</a:t>
            </a:r>
          </a:p>
        </p:txBody>
      </p:sp>
    </p:spTree>
    <p:extLst>
      <p:ext uri="{BB962C8B-B14F-4D97-AF65-F5344CB8AC3E}">
        <p14:creationId xmlns:p14="http://schemas.microsoft.com/office/powerpoint/2010/main" val="3724520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1503" y="2753360"/>
            <a:ext cx="5239057" cy="3962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We can also add classes to the individual links in our list: 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&lt;li class="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nav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-link"&gt;Home&lt;/li&gt;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 smtClean="0"/>
              <a:t>This can be seen in example 13</a:t>
            </a:r>
            <a:r>
              <a:rPr lang="en-US" i="1" dirty="0"/>
              <a:t> </a:t>
            </a:r>
            <a:r>
              <a:rPr lang="en-US" i="1" dirty="0" smtClean="0"/>
              <a:t>where I’ve added the following to the CSS file to change the way the list has been displayed to </a:t>
            </a:r>
            <a:r>
              <a:rPr lang="en-US" b="1" u="sng" dirty="0" smtClean="0"/>
              <a:t>inline</a:t>
            </a:r>
            <a:r>
              <a:rPr lang="en-US" i="1" dirty="0" smtClean="0"/>
              <a:t>:</a:t>
            </a:r>
          </a:p>
          <a:p>
            <a:pPr marL="0" indent="0">
              <a:buNone/>
            </a:pPr>
            <a:r>
              <a:rPr lang="en-US" i="1" dirty="0" err="1">
                <a:solidFill>
                  <a:srgbClr val="53576D"/>
                </a:solidFill>
                <a:latin typeface="Courier"/>
                <a:cs typeface="Courier"/>
              </a:rPr>
              <a:t>li.nav</a:t>
            </a:r>
            <a:r>
              <a:rPr lang="en-US" i="1" dirty="0">
                <a:solidFill>
                  <a:srgbClr val="53576D"/>
                </a:solidFill>
                <a:latin typeface="Courier"/>
                <a:cs typeface="Courier"/>
              </a:rPr>
              <a:t>-link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53576D"/>
                </a:solidFill>
                <a:latin typeface="Courier"/>
                <a:cs typeface="Courier"/>
              </a:rPr>
              <a:t>    display: inline;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53576D"/>
                </a:solidFill>
                <a:latin typeface="Courier"/>
                <a:cs typeface="Courier"/>
              </a:rPr>
              <a:t>}</a:t>
            </a:r>
            <a:endParaRPr lang="en-US" i="1" dirty="0" smtClean="0">
              <a:solidFill>
                <a:srgbClr val="53576D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9522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Objects can be floated to position them.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I’ve done this for the </a:t>
            </a: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nav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 links in example 14 using:</a:t>
            </a:r>
          </a:p>
          <a:p>
            <a:pPr marL="0" indent="0">
              <a:buNone/>
            </a:pPr>
            <a:r>
              <a:rPr lang="en-US" i="1" dirty="0">
                <a:solidFill>
                  <a:srgbClr val="53576D"/>
                </a:solidFill>
                <a:latin typeface="Courier"/>
                <a:cs typeface="Courier"/>
              </a:rPr>
              <a:t>float: right</a:t>
            </a:r>
            <a:r>
              <a:rPr lang="en-US" i="1" dirty="0" smtClean="0">
                <a:solidFill>
                  <a:srgbClr val="53576D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endParaRPr lang="en-US" i="1" dirty="0" smtClean="0">
              <a:solidFill>
                <a:srgbClr val="53576D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19543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9280" y="4094480"/>
            <a:ext cx="2418080" cy="406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59280" y="2794000"/>
            <a:ext cx="2418080" cy="4267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The height of an element can be specified using:</a:t>
            </a:r>
          </a:p>
          <a:p>
            <a:pPr marL="0" indent="0">
              <a:buNone/>
            </a:pPr>
            <a:r>
              <a:rPr lang="en-US" dirty="0">
                <a:solidFill>
                  <a:srgbClr val="53576D"/>
                </a:solidFill>
                <a:latin typeface="Courier"/>
                <a:cs typeface="Courier"/>
              </a:rPr>
              <a:t>height: 25px;</a:t>
            </a:r>
            <a:endParaRPr lang="en-US" dirty="0" smtClean="0">
              <a:solidFill>
                <a:srgbClr val="53576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And padding can be added to an element. </a:t>
            </a: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Eg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ourier"/>
                <a:cs typeface="Courier"/>
              </a:rPr>
              <a:t>padding: 3px;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Padding adds a cushion of pixels around an object.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1"/>
                </a:solidFill>
                <a:latin typeface="Calibri"/>
                <a:cs typeface="Calibri"/>
              </a:rPr>
              <a:t>See example 15 for a demonstration of this.</a:t>
            </a:r>
          </a:p>
        </p:txBody>
      </p:sp>
    </p:spTree>
    <p:extLst>
      <p:ext uri="{BB962C8B-B14F-4D97-AF65-F5344CB8AC3E}">
        <p14:creationId xmlns:p14="http://schemas.microsoft.com/office/powerpoint/2010/main" val="416907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81503" y="3870960"/>
            <a:ext cx="6691937" cy="4165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81503" y="2763520"/>
            <a:ext cx="6945937" cy="386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To turn our list into links, we simply add anchor tags: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3576D"/>
                </a:solidFill>
                <a:latin typeface="Courier"/>
                <a:cs typeface="Courier"/>
              </a:rPr>
              <a:t>&lt;li class="</a:t>
            </a:r>
            <a:r>
              <a:rPr lang="en-US" sz="1600" dirty="0" err="1">
                <a:solidFill>
                  <a:srgbClr val="53576D"/>
                </a:solidFill>
                <a:latin typeface="Courier"/>
                <a:cs typeface="Courier"/>
              </a:rPr>
              <a:t>nav</a:t>
            </a:r>
            <a:r>
              <a:rPr lang="en-US" sz="1600" dirty="0">
                <a:solidFill>
                  <a:srgbClr val="53576D"/>
                </a:solidFill>
                <a:latin typeface="Courier"/>
                <a:cs typeface="Courier"/>
              </a:rPr>
              <a:t>-link"&gt;&lt;a </a:t>
            </a:r>
            <a:r>
              <a:rPr lang="en-US" sz="1600" dirty="0" err="1">
                <a:solidFill>
                  <a:srgbClr val="53576D"/>
                </a:solidFill>
                <a:latin typeface="Courier"/>
                <a:cs typeface="Courier"/>
              </a:rPr>
              <a:t>href</a:t>
            </a:r>
            <a:r>
              <a:rPr lang="en-US" sz="1600" dirty="0" smtClean="0">
                <a:solidFill>
                  <a:srgbClr val="53576D"/>
                </a:solidFill>
                <a:latin typeface="Courier"/>
                <a:cs typeface="Courier"/>
              </a:rPr>
              <a:t>=”</a:t>
            </a:r>
            <a:r>
              <a:rPr lang="en-US" sz="1600" b="1" u="sng" dirty="0" smtClean="0">
                <a:solidFill>
                  <a:srgbClr val="53576D"/>
                </a:solidFill>
                <a:latin typeface="Courier"/>
                <a:cs typeface="Courier"/>
              </a:rPr>
              <a:t>[Link]</a:t>
            </a:r>
            <a:r>
              <a:rPr lang="en-US" sz="1600" dirty="0" smtClean="0">
                <a:solidFill>
                  <a:srgbClr val="53576D"/>
                </a:solidFill>
                <a:latin typeface="Courier"/>
                <a:cs typeface="Courier"/>
              </a:rPr>
              <a:t>"&gt;Link text&lt;</a:t>
            </a:r>
            <a:r>
              <a:rPr lang="en-US" sz="1600" dirty="0">
                <a:solidFill>
                  <a:srgbClr val="53576D"/>
                </a:solidFill>
                <a:latin typeface="Courier"/>
                <a:cs typeface="Courier"/>
              </a:rPr>
              <a:t>/a&gt;&lt;/li</a:t>
            </a:r>
            <a:r>
              <a:rPr lang="en-US" sz="1600" dirty="0" smtClean="0">
                <a:solidFill>
                  <a:srgbClr val="53576D"/>
                </a:solidFill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Calibri"/>
                <a:cs typeface="Calibri"/>
              </a:rPr>
              <a:t>Eg</a:t>
            </a:r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&lt;a 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href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=“</a:t>
            </a:r>
            <a:r>
              <a:rPr lang="en-US" sz="2000" dirty="0" err="1" smtClean="0">
                <a:solidFill>
                  <a:schemeClr val="tx1"/>
                </a:solidFill>
                <a:latin typeface="Courier"/>
                <a:cs typeface="Courier"/>
              </a:rPr>
              <a:t>www.google.com</a:t>
            </a:r>
            <a:r>
              <a:rPr lang="en-US" sz="2000" dirty="0" smtClean="0">
                <a:solidFill>
                  <a:schemeClr val="tx1"/>
                </a:solidFill>
                <a:latin typeface="Courier"/>
                <a:cs typeface="Courier"/>
              </a:rPr>
              <a:t>”&gt;Search the web&lt;/a&gt;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1"/>
                </a:solidFill>
                <a:latin typeface="Calibri"/>
                <a:cs typeface="Calibri"/>
              </a:rPr>
              <a:t>See example 16.</a:t>
            </a:r>
          </a:p>
        </p:txBody>
      </p:sp>
    </p:spTree>
    <p:extLst>
      <p:ext uri="{BB962C8B-B14F-4D97-AF65-F5344CB8AC3E}">
        <p14:creationId xmlns:p14="http://schemas.microsoft.com/office/powerpoint/2010/main" val="2276390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Links can be styled – as can the different states of the link (hover, visited, natural).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1"/>
                </a:solidFill>
                <a:latin typeface="Calibri"/>
                <a:cs typeface="Calibri"/>
              </a:rPr>
              <a:t>See example 17.</a:t>
            </a:r>
          </a:p>
        </p:txBody>
      </p:sp>
    </p:spTree>
    <p:extLst>
      <p:ext uri="{BB962C8B-B14F-4D97-AF65-F5344CB8AC3E}">
        <p14:creationId xmlns:p14="http://schemas.microsoft.com/office/powerpoint/2010/main" val="302165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To make the transitions smoother, we can style them as well.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tx1"/>
                </a:solidFill>
                <a:latin typeface="Calibri"/>
                <a:cs typeface="Calibri"/>
              </a:rPr>
              <a:t>See example 18.</a:t>
            </a:r>
          </a:p>
        </p:txBody>
      </p:sp>
    </p:spTree>
    <p:extLst>
      <p:ext uri="{BB962C8B-B14F-4D97-AF65-F5344CB8AC3E}">
        <p14:creationId xmlns:p14="http://schemas.microsoft.com/office/powerpoint/2010/main" val="227705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This is my web page so far:</a:t>
            </a:r>
          </a:p>
        </p:txBody>
      </p:sp>
      <p:pic>
        <p:nvPicPr>
          <p:cNvPr id="4" name="Picture 3" descr="Screen Shot 2016-09-23 at 09.13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00" y="2560003"/>
            <a:ext cx="3172153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9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HTML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Distribute HTML5 template</a:t>
            </a:r>
          </a:p>
        </p:txBody>
      </p:sp>
      <p:pic>
        <p:nvPicPr>
          <p:cNvPr id="4" name="Picture 3" descr="Screen Shot 2016-09-21 at 13.02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2832100"/>
            <a:ext cx="6223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47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2133600"/>
            <a:ext cx="3806497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W</a:t>
            </a:r>
            <a:r>
              <a:rPr lang="en-US" dirty="0" smtClean="0">
                <a:latin typeface="Calibri"/>
                <a:cs typeface="Calibri"/>
              </a:rPr>
              <a:t>e have not paid much attention to actual design: we have concentrated on code. But with a bit of thought and a few CSS changes, it could look a lot better.</a:t>
            </a:r>
          </a:p>
        </p:txBody>
      </p:sp>
      <p:pic>
        <p:nvPicPr>
          <p:cNvPr id="4" name="Picture 3" descr="Screen Shot 2016-09-23 at 09.13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097" y="2133600"/>
            <a:ext cx="3172153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5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pic>
        <p:nvPicPr>
          <p:cNvPr id="7" name="Picture 6" descr="Screen Shot 2016-09-23 at 11.02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280" y="1764268"/>
            <a:ext cx="4155970" cy="4724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6880" y="3321764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Show </a:t>
            </a:r>
            <a:r>
              <a:rPr lang="en-US" i="1" dirty="0" err="1" smtClean="0"/>
              <a:t>Md</a:t>
            </a:r>
            <a:r>
              <a:rPr lang="en-US" i="1" dirty="0" smtClean="0"/>
              <a:t>-example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36880" y="2174240"/>
            <a:ext cx="408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same content and just changing the CSS can dramatically change your webpage.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1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– extended tasks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i="1" dirty="0" smtClean="0"/>
              <a:t>Find out what Google Material Design is.</a:t>
            </a:r>
          </a:p>
          <a:p>
            <a:pPr marL="457200" indent="-457200">
              <a:buAutoNum type="arabicPeriod"/>
            </a:pPr>
            <a:r>
              <a:rPr lang="en-US" i="1" dirty="0" smtClean="0"/>
              <a:t>What aspects of Material Design are important to its overall aim?</a:t>
            </a:r>
          </a:p>
          <a:p>
            <a:pPr marL="457200" indent="-457200">
              <a:buAutoNum type="arabicPeriod"/>
            </a:pPr>
            <a:r>
              <a:rPr lang="en-US" i="1" dirty="0" smtClean="0"/>
              <a:t>Find three websites that use Material Design.</a:t>
            </a:r>
          </a:p>
          <a:p>
            <a:pPr marL="457200" indent="-457200">
              <a:buAutoNum type="arabicPeriod"/>
            </a:pPr>
            <a:r>
              <a:rPr lang="en-US" i="1" dirty="0" smtClean="0"/>
              <a:t>How well have these sites implemented Material Design?</a:t>
            </a:r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18256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– Material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Material Design is a design concept envisaged by Google to create a standard user experience throughout their phone and app range. The design concepts can be equally applied to web design.</a:t>
            </a:r>
          </a:p>
        </p:txBody>
      </p:sp>
    </p:spTree>
    <p:extLst>
      <p:ext uri="{BB962C8B-B14F-4D97-AF65-F5344CB8AC3E}">
        <p14:creationId xmlns:p14="http://schemas.microsoft.com/office/powerpoint/2010/main" val="383007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– Material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concept relies on a three dimensional application space populated by cards of information. </a:t>
            </a:r>
            <a:r>
              <a:rPr lang="en-US" dirty="0" smtClean="0"/>
              <a:t>The </a:t>
            </a:r>
            <a:r>
              <a:rPr lang="en-US" dirty="0"/>
              <a:t>cards (</a:t>
            </a:r>
            <a:r>
              <a:rPr lang="en-US" i="1" dirty="0"/>
              <a:t>material</a:t>
            </a:r>
            <a:r>
              <a:rPr lang="en-US" dirty="0"/>
              <a:t>) are designed to mimic physical </a:t>
            </a:r>
            <a:r>
              <a:rPr lang="en-US" dirty="0" smtClean="0"/>
              <a:t>cards to a large degree. </a:t>
            </a:r>
            <a:r>
              <a:rPr lang="en-US" dirty="0"/>
              <a:t>This is done by making sure that material does not travel through each </a:t>
            </a:r>
            <a:r>
              <a:rPr lang="en-US" dirty="0" smtClean="0"/>
              <a:t>other and by positioning </a:t>
            </a:r>
            <a:r>
              <a:rPr lang="en-US" dirty="0"/>
              <a:t>in 3D space </a:t>
            </a:r>
            <a:r>
              <a:rPr lang="en-US" dirty="0" smtClean="0"/>
              <a:t>using </a:t>
            </a:r>
            <a:r>
              <a:rPr lang="en-US" dirty="0"/>
              <a:t>shadows.</a:t>
            </a:r>
          </a:p>
        </p:txBody>
      </p:sp>
    </p:spTree>
    <p:extLst>
      <p:ext uri="{BB962C8B-B14F-4D97-AF65-F5344CB8AC3E}">
        <p14:creationId xmlns:p14="http://schemas.microsoft.com/office/powerpoint/2010/main" val="358207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– Material Design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can go some way to mimicking Material Design by creating content in the form of “cards” delimited by margins and padding and by using simple CSS techniques such as box-shadow.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6800" y="3779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5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81503" y="3434080"/>
            <a:ext cx="6143297" cy="20218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– Material Design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a body style in your CSS file.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body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background-color: </a:t>
            </a:r>
            <a:r>
              <a:rPr lang="en-US" sz="2000" dirty="0" err="1">
                <a:latin typeface="Courier"/>
                <a:cs typeface="Courier"/>
              </a:rPr>
              <a:t>rgb</a:t>
            </a:r>
            <a:r>
              <a:rPr lang="en-US" sz="2000" dirty="0">
                <a:latin typeface="Courier"/>
                <a:cs typeface="Courier"/>
              </a:rPr>
              <a:t>(237,237,227);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margin: 0;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6800" y="37795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11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0960" y="3281680"/>
            <a:ext cx="7030720" cy="11785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– Material Design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960" y="2133600"/>
            <a:ext cx="752729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 we use &lt;</a:t>
            </a:r>
            <a:r>
              <a:rPr lang="en-US" dirty="0" err="1" smtClean="0"/>
              <a:t>blockquote</a:t>
            </a:r>
            <a:r>
              <a:rPr lang="en-US" dirty="0" smtClean="0"/>
              <a:t>&gt; tags in our HTML for all our quotations, we can section off our quotations onto individual cards.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blockquote</a:t>
            </a:r>
            <a:r>
              <a:rPr lang="en-US" sz="1600" dirty="0">
                <a:latin typeface="Courier"/>
                <a:cs typeface="Courier"/>
              </a:rPr>
              <a:t>&gt;Life is about making an impact, not making an income.&lt;footer&gt; –Kevin Kruse&lt;/footer&gt;&lt;/</a:t>
            </a:r>
            <a:r>
              <a:rPr lang="en-US" sz="1600" dirty="0" err="1">
                <a:latin typeface="Courier"/>
                <a:cs typeface="Courier"/>
              </a:rPr>
              <a:t>blockquote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4779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0960" y="3078480"/>
            <a:ext cx="7030720" cy="1879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– Material Design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960" y="2133600"/>
            <a:ext cx="752729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can style the &lt;</a:t>
            </a:r>
            <a:r>
              <a:rPr lang="en-US" dirty="0" err="1" smtClean="0"/>
              <a:t>blockquote</a:t>
            </a:r>
            <a:r>
              <a:rPr lang="en-US" dirty="0" smtClean="0"/>
              <a:t>&gt; tags to add </a:t>
            </a:r>
            <a:r>
              <a:rPr lang="en-US" dirty="0" err="1" smtClean="0"/>
              <a:t>colour</a:t>
            </a:r>
            <a:r>
              <a:rPr lang="en-US" dirty="0" smtClean="0"/>
              <a:t> and padding to distinguish them from the body in CSS: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blockquote</a:t>
            </a:r>
            <a:r>
              <a:rPr lang="en-US" sz="1600" dirty="0">
                <a:latin typeface="Courier"/>
                <a:cs typeface="Courier"/>
              </a:rPr>
              <a:t>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>
                <a:latin typeface="Courier"/>
                <a:cs typeface="Courier"/>
              </a:rPr>
              <a:t>    background</a:t>
            </a:r>
            <a:r>
              <a:rPr lang="en-US" sz="1600" dirty="0">
                <a:latin typeface="Courier"/>
                <a:cs typeface="Courier"/>
              </a:rPr>
              <a:t>-color: </a:t>
            </a:r>
            <a:r>
              <a:rPr lang="en-US" sz="1600" dirty="0" err="1">
                <a:latin typeface="Courier"/>
                <a:cs typeface="Courier"/>
              </a:rPr>
              <a:t>rgb</a:t>
            </a:r>
            <a:r>
              <a:rPr lang="en-US" sz="1600" dirty="0">
                <a:latin typeface="Courier"/>
                <a:cs typeface="Courier"/>
              </a:rPr>
              <a:t>(247,247,247);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>
                <a:latin typeface="Courier"/>
                <a:cs typeface="Courier"/>
              </a:rPr>
              <a:t>    display</a:t>
            </a:r>
            <a:r>
              <a:rPr lang="en-US" sz="1600" dirty="0">
                <a:latin typeface="Courier"/>
                <a:cs typeface="Courier"/>
              </a:rPr>
              <a:t>: inline-block;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  padding: 4px;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893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0960" y="2997200"/>
            <a:ext cx="7030720" cy="29565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– Material Design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960" y="2133600"/>
            <a:ext cx="7527290" cy="3992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my </a:t>
            </a:r>
            <a:r>
              <a:rPr lang="en-US" dirty="0" err="1" smtClean="0"/>
              <a:t>blockquote</a:t>
            </a:r>
            <a:r>
              <a:rPr lang="en-US" dirty="0" smtClean="0"/>
              <a:t> CSS I have added a font and font size. I have also added a subtle box-shadow: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blockquote</a:t>
            </a:r>
            <a:r>
              <a:rPr lang="en-US" sz="1600" dirty="0">
                <a:latin typeface="Courier"/>
                <a:cs typeface="Courier"/>
              </a:rPr>
              <a:t> 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  font-family: </a:t>
            </a:r>
            <a:r>
              <a:rPr lang="en-US" sz="1600" dirty="0" err="1">
                <a:latin typeface="Courier"/>
                <a:cs typeface="Courier"/>
              </a:rPr>
              <a:t>monospace</a:t>
            </a:r>
            <a:r>
              <a:rPr lang="en-US" sz="1600" dirty="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 smtClean="0">
                <a:latin typeface="Courier"/>
                <a:cs typeface="Courier"/>
              </a:rPr>
              <a:t>    font</a:t>
            </a:r>
            <a:r>
              <a:rPr lang="en-US" sz="1600" dirty="0">
                <a:latin typeface="Courier"/>
                <a:cs typeface="Courier"/>
              </a:rPr>
              <a:t>-size: 1.2em;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  background-color: </a:t>
            </a:r>
            <a:r>
              <a:rPr lang="en-US" sz="1600" dirty="0" err="1">
                <a:latin typeface="Courier"/>
                <a:cs typeface="Courier"/>
              </a:rPr>
              <a:t>rgb</a:t>
            </a:r>
            <a:r>
              <a:rPr lang="en-US" sz="1600" dirty="0">
                <a:latin typeface="Courier"/>
                <a:cs typeface="Courier"/>
              </a:rPr>
              <a:t>(247,247,247);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  box-shadow: 0px 2px 5px </a:t>
            </a:r>
            <a:r>
              <a:rPr lang="en-US" sz="1600" dirty="0" err="1">
                <a:latin typeface="Courier"/>
                <a:cs typeface="Courier"/>
              </a:rPr>
              <a:t>rgba</a:t>
            </a:r>
            <a:r>
              <a:rPr lang="en-US" sz="1600" dirty="0">
                <a:latin typeface="Courier"/>
                <a:cs typeface="Courier"/>
              </a:rPr>
              <a:t>(0,0,0,0.2);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  display: inline-block;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  padding: 4px;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462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HTML document</a:t>
            </a:r>
            <a:endParaRPr lang="en-US" dirty="0"/>
          </a:p>
        </p:txBody>
      </p:sp>
      <p:pic>
        <p:nvPicPr>
          <p:cNvPr id="5" name="Content Placeholder 4" descr="Screen Shot 2016-09-21 at 13.02.0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1293" r="1561" b="2619"/>
          <a:stretch/>
        </p:blipFill>
        <p:spPr>
          <a:xfrm>
            <a:off x="2193290" y="1899920"/>
            <a:ext cx="6664960" cy="4399280"/>
          </a:xfrm>
        </p:spPr>
      </p:pic>
      <p:sp>
        <p:nvSpPr>
          <p:cNvPr id="6" name="TextBox 5"/>
          <p:cNvSpPr txBox="1"/>
          <p:nvPr/>
        </p:nvSpPr>
        <p:spPr>
          <a:xfrm>
            <a:off x="284163" y="1798320"/>
            <a:ext cx="1534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Document type (HTML5 format shown)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4163" y="3130729"/>
            <a:ext cx="1534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 (meta data, title, description, links to CSS)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163" y="5008880"/>
            <a:ext cx="1249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Body (main content area)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534160" y="2062480"/>
            <a:ext cx="11988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534160" y="2631440"/>
            <a:ext cx="1198880" cy="1910081"/>
            <a:chOff x="1534160" y="2631440"/>
            <a:chExt cx="1198880" cy="1910081"/>
          </a:xfrm>
        </p:grpSpPr>
        <p:cxnSp>
          <p:nvCxnSpPr>
            <p:cNvPr id="17" name="Elbow Connector 16"/>
            <p:cNvCxnSpPr/>
            <p:nvPr/>
          </p:nvCxnSpPr>
          <p:spPr>
            <a:xfrm rot="10800000" flipV="1">
              <a:off x="1534160" y="2631440"/>
              <a:ext cx="1198880" cy="883920"/>
            </a:xfrm>
            <a:prstGeom prst="bentConnector3">
              <a:avLst>
                <a:gd name="adj1" fmla="val 2372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10800000">
              <a:off x="1534160" y="3515362"/>
              <a:ext cx="1198880" cy="1026159"/>
            </a:xfrm>
            <a:prstGeom prst="bentConnector3">
              <a:avLst>
                <a:gd name="adj1" fmla="val 2372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534159" y="4765040"/>
            <a:ext cx="1198880" cy="1341120"/>
            <a:chOff x="1534160" y="2631440"/>
            <a:chExt cx="1198880" cy="1910081"/>
          </a:xfrm>
        </p:grpSpPr>
        <p:cxnSp>
          <p:nvCxnSpPr>
            <p:cNvPr id="31" name="Elbow Connector 30"/>
            <p:cNvCxnSpPr/>
            <p:nvPr/>
          </p:nvCxnSpPr>
          <p:spPr>
            <a:xfrm rot="10800000" flipV="1">
              <a:off x="1534160" y="2631440"/>
              <a:ext cx="1198880" cy="883920"/>
            </a:xfrm>
            <a:prstGeom prst="bentConnector3">
              <a:avLst>
                <a:gd name="adj1" fmla="val 2372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rot="10800000">
              <a:off x="1534160" y="3515362"/>
              <a:ext cx="1198880" cy="1026159"/>
            </a:xfrm>
            <a:prstGeom prst="bentConnector3">
              <a:avLst>
                <a:gd name="adj1" fmla="val 23729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6349683" y="1798320"/>
            <a:ext cx="1534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&lt;html&gt; tells the browser where the HTML code starts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500880" y="2509520"/>
            <a:ext cx="18488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49683" y="4785360"/>
            <a:ext cx="1534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&lt;/html&gt; tells the browser where the HTML code ends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3434080" y="6187440"/>
            <a:ext cx="29156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6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3" grpId="0"/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– Material Design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960" y="2133600"/>
            <a:ext cx="7527290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result so far looks something like this:</a:t>
            </a:r>
          </a:p>
          <a:p>
            <a:pPr marL="0" indent="0">
              <a:lnSpc>
                <a:spcPct val="60000"/>
              </a:lnSpc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pic>
        <p:nvPicPr>
          <p:cNvPr id="7" name="Picture 6" descr="Screen Shot 2016-09-23 at 11.02.2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2" t="16673" r="4412" b="59151"/>
          <a:stretch/>
        </p:blipFill>
        <p:spPr>
          <a:xfrm>
            <a:off x="1613571" y="2733040"/>
            <a:ext cx="6318950" cy="155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6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3942080"/>
            <a:ext cx="3434397" cy="7315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– extended task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23440"/>
            <a:ext cx="4084637" cy="39925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i="1" dirty="0"/>
              <a:t>Using </a:t>
            </a:r>
            <a:r>
              <a:rPr lang="en-US" b="1" i="1" dirty="0"/>
              <a:t>new</a:t>
            </a:r>
            <a:r>
              <a:rPr lang="en-US" i="1" dirty="0"/>
              <a:t> HTML and CSS files, </a:t>
            </a:r>
            <a:r>
              <a:rPr lang="en-US" i="1" dirty="0" smtClean="0"/>
              <a:t>create a </a:t>
            </a:r>
            <a:r>
              <a:rPr lang="en-US" i="1" dirty="0"/>
              <a:t>Material Design </a:t>
            </a:r>
            <a:r>
              <a:rPr lang="en-US" i="1" dirty="0" smtClean="0"/>
              <a:t>style webpage </a:t>
            </a:r>
            <a:r>
              <a:rPr lang="en-US" i="1" dirty="0"/>
              <a:t>using your quotations </a:t>
            </a:r>
            <a:r>
              <a:rPr lang="en-US" i="1" dirty="0" smtClean="0"/>
              <a:t>content.</a:t>
            </a:r>
          </a:p>
          <a:p>
            <a:pPr marL="0" indent="0">
              <a:buNone/>
            </a:pPr>
            <a:r>
              <a:rPr lang="en-US" i="1" dirty="0" smtClean="0"/>
              <a:t>You may wish to sketch a design on paper first</a:t>
            </a:r>
            <a:endParaRPr lang="en-US" i="1" dirty="0"/>
          </a:p>
        </p:txBody>
      </p:sp>
      <p:pic>
        <p:nvPicPr>
          <p:cNvPr id="4" name="Picture 3" descr="Screen Shot 2016-09-23 at 11.02.2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9"/>
          <a:stretch/>
        </p:blipFill>
        <p:spPr>
          <a:xfrm>
            <a:off x="4563315" y="2133600"/>
            <a:ext cx="4143805" cy="39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2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3159443"/>
            <a:ext cx="5303837" cy="20323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– extended task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23440"/>
            <a:ext cx="8574087" cy="3992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For some of the CSS examples, I have used “</a:t>
            </a:r>
            <a:r>
              <a:rPr lang="en-US" i="1" dirty="0" err="1" smtClean="0"/>
              <a:t>em</a:t>
            </a:r>
            <a:r>
              <a:rPr lang="en-US" i="1" dirty="0" smtClean="0"/>
              <a:t>” to specify font size.</a:t>
            </a:r>
          </a:p>
          <a:p>
            <a:pPr marL="0" indent="0">
              <a:buNone/>
            </a:pPr>
            <a:r>
              <a:rPr lang="en-US" i="1" dirty="0" err="1" smtClean="0"/>
              <a:t>Eg</a:t>
            </a:r>
            <a:r>
              <a:rPr lang="en-US" i="1" dirty="0"/>
              <a:t>:</a:t>
            </a:r>
            <a:endParaRPr lang="en-US" i="1" dirty="0" smtClean="0"/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blockquote</a:t>
            </a:r>
            <a:r>
              <a:rPr lang="en-US" dirty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smtClean="0">
                <a:latin typeface="Courier"/>
                <a:cs typeface="Courier"/>
              </a:rPr>
              <a:t>	font</a:t>
            </a:r>
            <a:r>
              <a:rPr lang="en-US" dirty="0">
                <a:latin typeface="Courier"/>
                <a:cs typeface="Courier"/>
              </a:rPr>
              <a:t>-family: </a:t>
            </a:r>
            <a:r>
              <a:rPr lang="en-US" dirty="0" err="1">
                <a:latin typeface="Courier"/>
                <a:cs typeface="Courier"/>
              </a:rPr>
              <a:t>monospace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font</a:t>
            </a:r>
            <a:r>
              <a:rPr lang="en-US" dirty="0">
                <a:latin typeface="Courier"/>
                <a:cs typeface="Courier"/>
              </a:rPr>
              <a:t>-size: 1.2</a:t>
            </a:r>
            <a:r>
              <a:rPr lang="en-US" b="1" dirty="0">
                <a:latin typeface="Courier"/>
                <a:cs typeface="Courier"/>
              </a:rPr>
              <a:t>em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 smtClean="0"/>
              <a:t>Find out what an “</a:t>
            </a:r>
            <a:r>
              <a:rPr lang="en-US" i="1" dirty="0" err="1" smtClean="0"/>
              <a:t>em</a:t>
            </a:r>
            <a:r>
              <a:rPr lang="en-US" i="1" dirty="0" smtClean="0"/>
              <a:t>” is and why it is sometimes preferred to “</a:t>
            </a:r>
            <a:r>
              <a:rPr lang="en-US" i="1" dirty="0" err="1" smtClean="0"/>
              <a:t>px</a:t>
            </a:r>
            <a:r>
              <a:rPr lang="en-US" i="1" dirty="0" smtClean="0"/>
              <a:t>” </a:t>
            </a:r>
            <a:r>
              <a:rPr lang="en-US" i="1" smtClean="0"/>
              <a:t>units in web </a:t>
            </a:r>
            <a:r>
              <a:rPr lang="en-US" i="1" dirty="0" smtClean="0"/>
              <a:t>design.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22033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HTML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HTML tags need to be closed using a forward slash:</a:t>
            </a:r>
          </a:p>
          <a:p>
            <a:r>
              <a:rPr lang="en-US" dirty="0" smtClean="0"/>
              <a:t>&lt;h1&gt; … &lt;/h1&gt;</a:t>
            </a:r>
          </a:p>
          <a:p>
            <a:r>
              <a:rPr lang="en-US" dirty="0" smtClean="0"/>
              <a:t>&lt;</a:t>
            </a:r>
            <a:r>
              <a:rPr lang="en-US" dirty="0" err="1"/>
              <a:t>o</a:t>
            </a:r>
            <a:r>
              <a:rPr lang="en-US" dirty="0" err="1" smtClean="0"/>
              <a:t>l</a:t>
            </a:r>
            <a:r>
              <a:rPr lang="en-US" dirty="0" smtClean="0"/>
              <a:t>&gt; … &lt;/</a:t>
            </a:r>
            <a:r>
              <a:rPr lang="en-US" dirty="0" err="1"/>
              <a:t>o</a:t>
            </a:r>
            <a:r>
              <a:rPr lang="en-US" dirty="0" err="1" smtClean="0"/>
              <a:t>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9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HTML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…but not all: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 Does </a:t>
            </a:r>
            <a:r>
              <a:rPr lang="en-US" i="1" dirty="0" smtClean="0"/>
              <a:t>not</a:t>
            </a:r>
            <a:r>
              <a:rPr lang="en-US" dirty="0" smtClean="0"/>
              <a:t> take a closing tag</a:t>
            </a:r>
          </a:p>
          <a:p>
            <a:r>
              <a:rPr lang="en-US" dirty="0" smtClean="0"/>
              <a:t>&lt;p&gt; The closing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&lt;/p&gt; </a:t>
            </a:r>
            <a:r>
              <a:rPr lang="en-US" dirty="0" smtClean="0"/>
              <a:t>is optional</a:t>
            </a:r>
          </a:p>
        </p:txBody>
      </p:sp>
    </p:spTree>
    <p:extLst>
      <p:ext uri="{BB962C8B-B14F-4D97-AF65-F5344CB8AC3E}">
        <p14:creationId xmlns:p14="http://schemas.microsoft.com/office/powerpoint/2010/main" val="1355425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1503" y="2133600"/>
            <a:ext cx="7076747" cy="12090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HTML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Headings are created using &lt;h1&gt; … &lt;/h1&gt; (up to &lt;h6&gt;).</a:t>
            </a:r>
          </a:p>
          <a:p>
            <a:pPr marL="0" indent="0">
              <a:buNone/>
            </a:pPr>
            <a:r>
              <a:rPr lang="en-US" dirty="0" smtClean="0"/>
              <a:t>Paragraphs are created using &lt;p&gt; … &lt;/p&gt;.</a:t>
            </a:r>
          </a:p>
          <a:p>
            <a:pPr marL="0" indent="0">
              <a:buNone/>
            </a:pPr>
            <a:r>
              <a:rPr lang="en-US" i="1" dirty="0" smtClean="0"/>
              <a:t>Show examples 1 to 2.</a:t>
            </a:r>
          </a:p>
          <a:p>
            <a:pPr marL="0" indent="0">
              <a:buNone/>
            </a:pPr>
            <a:r>
              <a:rPr lang="en-US" i="1" dirty="0" smtClean="0"/>
              <a:t>Task: Select five quotes and put into a new webpage. Include a heading.</a:t>
            </a:r>
          </a:p>
        </p:txBody>
      </p:sp>
    </p:spTree>
    <p:extLst>
      <p:ext uri="{BB962C8B-B14F-4D97-AF65-F5344CB8AC3E}">
        <p14:creationId xmlns:p14="http://schemas.microsoft.com/office/powerpoint/2010/main" val="78829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4960" y="2133600"/>
            <a:ext cx="7273290" cy="1727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HTML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HTML ignores white space. </a:t>
            </a:r>
          </a:p>
          <a:p>
            <a:pPr marL="0" indent="0">
              <a:buNone/>
            </a:pPr>
            <a:r>
              <a:rPr lang="en-US" dirty="0" smtClean="0"/>
              <a:t>Text can be broken up using tags such as &lt;</a:t>
            </a:r>
            <a:r>
              <a:rPr lang="en-US" dirty="0" err="1" smtClean="0"/>
              <a:t>br</a:t>
            </a:r>
            <a:r>
              <a:rPr lang="en-US" dirty="0" smtClean="0"/>
              <a:t>&gt;.</a:t>
            </a:r>
          </a:p>
          <a:p>
            <a:pPr marL="0" indent="0">
              <a:buNone/>
            </a:pPr>
            <a:r>
              <a:rPr lang="en-US" dirty="0" smtClean="0"/>
              <a:t>Quotations can be signified using &lt;q&gt; and &lt;</a:t>
            </a:r>
            <a:r>
              <a:rPr lang="en-US" dirty="0" err="1" smtClean="0"/>
              <a:t>blockquote</a:t>
            </a:r>
            <a:r>
              <a:rPr lang="en-US" dirty="0" smtClean="0"/>
              <a:t>&gt;.</a:t>
            </a:r>
          </a:p>
          <a:p>
            <a:pPr marL="0" indent="0">
              <a:buNone/>
            </a:pPr>
            <a:r>
              <a:rPr lang="en-US" i="1" dirty="0" smtClean="0"/>
              <a:t>Show example 3.</a:t>
            </a:r>
          </a:p>
          <a:p>
            <a:pPr marL="0" indent="0">
              <a:buNone/>
            </a:pPr>
            <a:r>
              <a:rPr lang="en-US" i="1" dirty="0" smtClean="0"/>
              <a:t>Task: Format the quotations using any method(s) choosing from &lt;q&gt;, &lt;</a:t>
            </a:r>
            <a:r>
              <a:rPr lang="en-US" i="1" dirty="0" err="1" smtClean="0"/>
              <a:t>br</a:t>
            </a:r>
            <a:r>
              <a:rPr lang="en-US" i="1" dirty="0" smtClean="0"/>
              <a:t>&gt;, &lt;</a:t>
            </a:r>
            <a:r>
              <a:rPr lang="en-US" i="1" dirty="0" err="1" smtClean="0"/>
              <a:t>blockquote</a:t>
            </a:r>
            <a:r>
              <a:rPr lang="en-US" i="1" dirty="0" smtClean="0"/>
              <a:t>&gt;.</a:t>
            </a:r>
          </a:p>
          <a:p>
            <a:pPr marL="0" indent="0">
              <a:buNone/>
            </a:pPr>
            <a:r>
              <a:rPr lang="en-US" i="1" dirty="0" smtClean="0"/>
              <a:t>Q: Is everything behaving as expected?</a:t>
            </a:r>
          </a:p>
          <a:p>
            <a:pPr marL="0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492405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1503" y="2133600"/>
            <a:ext cx="6915457" cy="151384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HTML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Ordered and unordered lists can be created using &lt;</a:t>
            </a:r>
            <a:r>
              <a:rPr lang="en-US" dirty="0" err="1" smtClean="0"/>
              <a:t>ol</a:t>
            </a:r>
            <a:r>
              <a:rPr lang="en-US" dirty="0" smtClean="0"/>
              <a:t>&gt; and &lt;</a:t>
            </a:r>
            <a:r>
              <a:rPr lang="en-US" dirty="0" err="1" smtClean="0"/>
              <a:t>ul</a:t>
            </a:r>
            <a:r>
              <a:rPr lang="en-US" dirty="0" smtClean="0"/>
              <a:t>&gt;. </a:t>
            </a:r>
          </a:p>
          <a:p>
            <a:pPr marL="0" indent="0">
              <a:buNone/>
            </a:pPr>
            <a:r>
              <a:rPr lang="en-US" dirty="0" smtClean="0"/>
              <a:t>Each list item must be encapsulated with &lt;li&gt; … &lt;/li&gt;.</a:t>
            </a:r>
          </a:p>
          <a:p>
            <a:pPr marL="0" indent="0">
              <a:buNone/>
            </a:pPr>
            <a:r>
              <a:rPr lang="en-US" i="1" dirty="0" smtClean="0"/>
              <a:t>Show example 4.</a:t>
            </a:r>
          </a:p>
          <a:p>
            <a:pPr marL="0" indent="0">
              <a:buNone/>
            </a:pPr>
            <a:r>
              <a:rPr lang="en-US" i="1" dirty="0" smtClean="0"/>
              <a:t>Task: Format the quotes as an unordered list.</a:t>
            </a:r>
          </a:p>
        </p:txBody>
      </p:sp>
    </p:spTree>
    <p:extLst>
      <p:ext uri="{BB962C8B-B14F-4D97-AF65-F5344CB8AC3E}">
        <p14:creationId xmlns:p14="http://schemas.microsoft.com/office/powerpoint/2010/main" val="2562199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692</TotalTime>
  <Words>1650</Words>
  <Application>Microsoft Macintosh PowerPoint</Application>
  <PresentationFormat>On-screen Show (4:3)</PresentationFormat>
  <Paragraphs>194</Paragraphs>
  <Slides>42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Spectrum</vt:lpstr>
      <vt:lpstr>Document</vt:lpstr>
      <vt:lpstr>Web Design MCOSS2WED</vt:lpstr>
      <vt:lpstr>Are we using Brackets?</vt:lpstr>
      <vt:lpstr>Anatomy of an HTML document</vt:lpstr>
      <vt:lpstr>Anatomy of an HTML document</vt:lpstr>
      <vt:lpstr>Anatomy of an HTML document</vt:lpstr>
      <vt:lpstr>Anatomy of an HTML document</vt:lpstr>
      <vt:lpstr>Anatomy of an HTML document</vt:lpstr>
      <vt:lpstr>Anatomy of an HTML document</vt:lpstr>
      <vt:lpstr>Anatomy of an HTML document</vt:lpstr>
      <vt:lpstr>Anatomy of an HTML document</vt:lpstr>
      <vt:lpstr>Styling</vt:lpstr>
      <vt:lpstr>Styling</vt:lpstr>
      <vt:lpstr>Styling</vt:lpstr>
      <vt:lpstr>Styling</vt:lpstr>
      <vt:lpstr>Styling</vt:lpstr>
      <vt:lpstr>Styling</vt:lpstr>
      <vt:lpstr>Styling</vt:lpstr>
      <vt:lpstr>Styling</vt:lpstr>
      <vt:lpstr>Styling – extended tasks</vt:lpstr>
      <vt:lpstr>Styling</vt:lpstr>
      <vt:lpstr>Styling</vt:lpstr>
      <vt:lpstr>Styling</vt:lpstr>
      <vt:lpstr>Styling</vt:lpstr>
      <vt:lpstr>Styling</vt:lpstr>
      <vt:lpstr>Styling</vt:lpstr>
      <vt:lpstr>Styling</vt:lpstr>
      <vt:lpstr>Styling</vt:lpstr>
      <vt:lpstr>Styling</vt:lpstr>
      <vt:lpstr>Styling</vt:lpstr>
      <vt:lpstr>Styling</vt:lpstr>
      <vt:lpstr>Styling</vt:lpstr>
      <vt:lpstr>Styling – extended tasks 3</vt:lpstr>
      <vt:lpstr>Styling – Material Design</vt:lpstr>
      <vt:lpstr>Styling – Material Design</vt:lpstr>
      <vt:lpstr>Styling – Material Design Example</vt:lpstr>
      <vt:lpstr>Styling – Material Design Example</vt:lpstr>
      <vt:lpstr>Styling – Material Design Example</vt:lpstr>
      <vt:lpstr>Styling – Material Design Example</vt:lpstr>
      <vt:lpstr>Styling – Material Design Example</vt:lpstr>
      <vt:lpstr>Styling – Material Design Example</vt:lpstr>
      <vt:lpstr>Styling – extended task 5</vt:lpstr>
      <vt:lpstr>Styling – extended task 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MCOSS2WED</dc:title>
  <dc:creator>David Caldwell</dc:creator>
  <cp:lastModifiedBy>David Caldwell</cp:lastModifiedBy>
  <cp:revision>186</cp:revision>
  <dcterms:created xsi:type="dcterms:W3CDTF">2016-09-21T11:48:38Z</dcterms:created>
  <dcterms:modified xsi:type="dcterms:W3CDTF">2016-09-30T16:21:13Z</dcterms:modified>
</cp:coreProperties>
</file>