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8" r:id="rId14"/>
    <p:sldId id="269" r:id="rId15"/>
    <p:sldId id="270" r:id="rId16"/>
    <p:sldId id="267" r:id="rId17"/>
    <p:sldId id="27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MCOSS2WED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CSS: Duotone emulation</a:t>
            </a:r>
            <a:endParaRPr lang="en-US" dirty="0"/>
          </a:p>
        </p:txBody>
      </p:sp>
      <p:pic>
        <p:nvPicPr>
          <p:cNvPr id="6" name="Picture 5" descr="Screen Shot 2016-11-26 at 12.37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11" y="2017059"/>
            <a:ext cx="5288549" cy="42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7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picture for ID pic1 in CSS: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48609" y="6438348"/>
            <a:ext cx="389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Duo-example3.css</a:t>
            </a:r>
            <a:endParaRPr lang="en-US" dirty="0"/>
          </a:p>
        </p:txBody>
      </p:sp>
      <p:pic>
        <p:nvPicPr>
          <p:cNvPr id="5" name="Picture 4" descr="Screen Shot 2016-11-26 at 14.08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5" y="3098800"/>
            <a:ext cx="7526756" cy="83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2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for the </a:t>
            </a:r>
            <a:r>
              <a:rPr lang="en-US" dirty="0" err="1" smtClean="0"/>
              <a:t>colour</a:t>
            </a:r>
            <a:r>
              <a:rPr lang="en-US" dirty="0" smtClean="0"/>
              <a:t> overlay.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8609" y="6438348"/>
            <a:ext cx="389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Duo-example4.css</a:t>
            </a:r>
            <a:endParaRPr lang="en-US" dirty="0"/>
          </a:p>
        </p:txBody>
      </p:sp>
      <p:pic>
        <p:nvPicPr>
          <p:cNvPr id="8" name="Picture 7" descr="Screen Shot 2016-11-26 at 14.44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5" y="2544990"/>
            <a:ext cx="7224092" cy="38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6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double colon (</a:t>
            </a:r>
            <a:r>
              <a:rPr lang="en-US" b="1" dirty="0" smtClean="0"/>
              <a:t>:</a:t>
            </a:r>
            <a:r>
              <a:rPr lang="en-US" b="1" dirty="0" smtClean="0">
                <a:sym typeface="Wingdings"/>
              </a:rPr>
              <a:t>:</a:t>
            </a:r>
            <a:r>
              <a:rPr lang="en-US" dirty="0" smtClean="0">
                <a:sym typeface="Wingdings"/>
              </a:rPr>
              <a:t>) is the new way in CSS3 to select a </a:t>
            </a:r>
            <a:r>
              <a:rPr lang="en-US" i="1" dirty="0" smtClean="0">
                <a:sym typeface="Wingdings"/>
              </a:rPr>
              <a:t>pseudo-element </a:t>
            </a:r>
            <a:r>
              <a:rPr lang="en-US" dirty="0" smtClean="0">
                <a:sym typeface="Wingdings"/>
              </a:rPr>
              <a:t>such as </a:t>
            </a:r>
            <a:r>
              <a:rPr lang="en-US" b="1" dirty="0" smtClean="0">
                <a:sym typeface="Wingdings"/>
              </a:rPr>
              <a:t>before</a:t>
            </a:r>
            <a:r>
              <a:rPr lang="en-US" dirty="0" smtClean="0">
                <a:sym typeface="Wingdings"/>
              </a:rPr>
              <a:t> and </a:t>
            </a:r>
            <a:r>
              <a:rPr lang="en-US" b="1" dirty="0" smtClean="0">
                <a:sym typeface="Wingdings"/>
              </a:rPr>
              <a:t>after</a:t>
            </a:r>
            <a:r>
              <a:rPr lang="en-US" dirty="0" smtClean="0">
                <a:sym typeface="Wingdings"/>
              </a:rPr>
              <a:t>.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A pseudo-element is a state or condition that the element can be in.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1511" y="5947162"/>
            <a:ext cx="702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See https://</a:t>
            </a:r>
            <a:r>
              <a:rPr lang="en-US" i="1" dirty="0" err="1"/>
              <a:t>developer.mozilla.org</a:t>
            </a:r>
            <a:r>
              <a:rPr lang="en-US" i="1" dirty="0"/>
              <a:t>/en-US/docs/Web/CSS/Pseudo-elements</a:t>
            </a:r>
          </a:p>
        </p:txBody>
      </p:sp>
      <p:pic>
        <p:nvPicPr>
          <p:cNvPr id="8" name="Picture 7" descr="Screen Shot 2016-11-26 at 14.44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44"/>
          <a:stretch/>
        </p:blipFill>
        <p:spPr>
          <a:xfrm>
            <a:off x="977322" y="3721760"/>
            <a:ext cx="7224092" cy="6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13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</a:t>
            </a:r>
            <a:r>
              <a:rPr lang="en-US" b="1" dirty="0" smtClean="0"/>
              <a:t>before</a:t>
            </a:r>
            <a:r>
              <a:rPr lang="en-US" dirty="0" smtClean="0"/>
              <a:t> property of the </a:t>
            </a:r>
            <a:r>
              <a:rPr lang="en-US" b="1" dirty="0" smtClean="0"/>
              <a:t>.tone1 </a:t>
            </a:r>
            <a:r>
              <a:rPr lang="en-US" dirty="0" smtClean="0"/>
              <a:t>selector.</a:t>
            </a:r>
          </a:p>
          <a:p>
            <a:r>
              <a:rPr lang="en-US" dirty="0" smtClean="0"/>
              <a:t>This will ensure that our </a:t>
            </a:r>
            <a:r>
              <a:rPr lang="en-US" dirty="0" err="1" smtClean="0"/>
              <a:t>colour</a:t>
            </a:r>
            <a:r>
              <a:rPr lang="en-US" dirty="0" smtClean="0"/>
              <a:t> overlay gets placed in the </a:t>
            </a:r>
            <a:r>
              <a:rPr lang="en-US" b="1" dirty="0" smtClean="0"/>
              <a:t>div</a:t>
            </a:r>
            <a:r>
              <a:rPr lang="en-US" dirty="0" smtClean="0"/>
              <a:t> element before anything else.</a:t>
            </a:r>
          </a:p>
          <a:p>
            <a:r>
              <a:rPr lang="en-US" dirty="0" smtClean="0"/>
              <a:t>Without this, the overlay would be hidden or out of place.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8609" y="6438348"/>
            <a:ext cx="389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Duo-example4.css</a:t>
            </a:r>
            <a:endParaRPr lang="en-US" dirty="0"/>
          </a:p>
        </p:txBody>
      </p:sp>
      <p:pic>
        <p:nvPicPr>
          <p:cNvPr id="8" name="Picture 7" descr="Screen Shot 2016-11-26 at 14.44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44"/>
          <a:stretch/>
        </p:blipFill>
        <p:spPr>
          <a:xfrm>
            <a:off x="977322" y="5025886"/>
            <a:ext cx="7224092" cy="6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content</a:t>
            </a:r>
            <a:r>
              <a:rPr lang="en-US" dirty="0" smtClean="0"/>
              <a:t> property can be blank (or just a space between the quotes.)</a:t>
            </a:r>
          </a:p>
          <a:p>
            <a:r>
              <a:rPr lang="en-US" dirty="0" smtClean="0"/>
              <a:t>However, it needs to be present for our example to work.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8609" y="6438348"/>
            <a:ext cx="389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Duo-example4.css</a:t>
            </a:r>
            <a:endParaRPr lang="en-US" dirty="0"/>
          </a:p>
        </p:txBody>
      </p:sp>
      <p:pic>
        <p:nvPicPr>
          <p:cNvPr id="8" name="Picture 7" descr="Screen Shot 2016-11-26 at 14.44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7" b="66918"/>
          <a:stretch/>
        </p:blipFill>
        <p:spPr>
          <a:xfrm>
            <a:off x="1061181" y="4263924"/>
            <a:ext cx="7224092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7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line ensures that the whole element is filled with whatever the style for ‘</a:t>
            </a:r>
            <a:r>
              <a:rPr lang="en-US" b="1" dirty="0" smtClean="0"/>
              <a:t>.tone1</a:t>
            </a:r>
            <a:r>
              <a:rPr lang="en-US" dirty="0" smtClean="0"/>
              <a:t>’ is.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8609" y="6438348"/>
            <a:ext cx="389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Duo-example4.css</a:t>
            </a:r>
            <a:endParaRPr lang="en-US" dirty="0"/>
          </a:p>
        </p:txBody>
      </p:sp>
      <p:pic>
        <p:nvPicPr>
          <p:cNvPr id="8" name="Picture 7" descr="Screen Shot 2016-11-26 at 14.44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4" b="24101"/>
          <a:stretch/>
        </p:blipFill>
        <p:spPr>
          <a:xfrm>
            <a:off x="1061181" y="3436087"/>
            <a:ext cx="7224092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4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can, of course, add hover styling.</a:t>
            </a:r>
          </a:p>
          <a:p>
            <a:r>
              <a:rPr lang="en-US" dirty="0" smtClean="0"/>
              <a:t>In this case, we are just decreasing opacity of the background </a:t>
            </a:r>
            <a:r>
              <a:rPr lang="en-US" dirty="0" err="1" smtClean="0"/>
              <a:t>colour</a:t>
            </a:r>
            <a:r>
              <a:rPr lang="en-US" dirty="0" smtClean="0"/>
              <a:t> to 0.</a:t>
            </a:r>
            <a:endParaRPr lang="en-US" dirty="0"/>
          </a:p>
        </p:txBody>
      </p:sp>
      <p:pic>
        <p:nvPicPr>
          <p:cNvPr id="4" name="Picture 3" descr="Screen Shot 2016-11-26 at 14.22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91" y="3616634"/>
            <a:ext cx="5363649" cy="2899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8609" y="6438348"/>
            <a:ext cx="389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Duo-</a:t>
            </a:r>
            <a:r>
              <a:rPr lang="en-US" dirty="0" smtClean="0"/>
              <a:t>example5.html </a:t>
            </a:r>
            <a:r>
              <a:rPr lang="en-US" dirty="0" smtClean="0"/>
              <a:t>&amp;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846957" y="3252199"/>
            <a:ext cx="485913" cy="72887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1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133600"/>
            <a:ext cx="3368984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Rather than making the </a:t>
            </a:r>
            <a:r>
              <a:rPr lang="en-US" dirty="0" err="1" smtClean="0"/>
              <a:t>colour</a:t>
            </a:r>
            <a:r>
              <a:rPr lang="en-US" dirty="0" smtClean="0"/>
              <a:t> block transparent on hover, you could do the opposite by changing the opacity to 1 instead of 0.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48609" y="6438348"/>
            <a:ext cx="389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Duo-</a:t>
            </a:r>
            <a:r>
              <a:rPr lang="en-US" dirty="0" smtClean="0"/>
              <a:t>example6.html </a:t>
            </a:r>
            <a:r>
              <a:rPr lang="en-US" dirty="0" smtClean="0"/>
              <a:t>&amp; </a:t>
            </a:r>
            <a:r>
              <a:rPr lang="en-US" dirty="0" err="1" smtClean="0"/>
              <a:t>css</a:t>
            </a:r>
            <a:endParaRPr lang="en-US" dirty="0"/>
          </a:p>
        </p:txBody>
      </p:sp>
      <p:pic>
        <p:nvPicPr>
          <p:cNvPr id="6" name="Picture 5" descr="Screen Shot 2016-12-04 at 11.35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84" y="1722783"/>
            <a:ext cx="5489266" cy="2341217"/>
          </a:xfrm>
          <a:prstGeom prst="rect">
            <a:avLst/>
          </a:prstGeom>
        </p:spPr>
      </p:pic>
      <p:pic>
        <p:nvPicPr>
          <p:cNvPr id="7" name="Picture 6" descr="Screen Shot 2016-12-04 at 11.35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85" y="4064000"/>
            <a:ext cx="5489266" cy="2344042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5742609" y="3335130"/>
            <a:ext cx="640521" cy="11264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fake a duotone image using a block of </a:t>
            </a:r>
            <a:r>
              <a:rPr lang="en-US" dirty="0" err="1" smtClean="0"/>
              <a:t>colour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was achieved by: 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/>
              <a:t>before</a:t>
            </a:r>
            <a:r>
              <a:rPr lang="en-US" dirty="0" smtClean="0"/>
              <a:t> </a:t>
            </a:r>
            <a:r>
              <a:rPr lang="en-US" i="1" dirty="0" smtClean="0"/>
              <a:t>pseudo-element</a:t>
            </a:r>
            <a:r>
              <a:rPr lang="en-US" dirty="0" smtClean="0"/>
              <a:t>, and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isplaying the </a:t>
            </a:r>
            <a:r>
              <a:rPr lang="en-US" b="1" dirty="0" smtClean="0"/>
              <a:t>content</a:t>
            </a:r>
            <a:r>
              <a:rPr lang="en-US" dirty="0" smtClean="0"/>
              <a:t> of the element as a </a:t>
            </a:r>
            <a:r>
              <a:rPr lang="en-US" b="1" dirty="0" smtClean="0"/>
              <a:t>block</a:t>
            </a:r>
            <a:r>
              <a:rPr lang="en-US" dirty="0" smtClean="0"/>
              <a:t> with a semi-transparent </a:t>
            </a:r>
            <a:r>
              <a:rPr lang="en-US" b="1" dirty="0" smtClean="0"/>
              <a:t>background</a:t>
            </a:r>
            <a:r>
              <a:rPr lang="en-US" b="1" smtClean="0"/>
              <a:t>-color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510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Duotone is a combination of an image (traditionally B+W or </a:t>
            </a:r>
            <a:r>
              <a:rPr lang="en-US" dirty="0" err="1" smtClean="0"/>
              <a:t>greyscale</a:t>
            </a:r>
            <a:r>
              <a:rPr lang="en-US" dirty="0" smtClean="0"/>
              <a:t>) with a semi-transparent block of a single </a:t>
            </a:r>
            <a:r>
              <a:rPr lang="en-US" dirty="0" err="1" smtClean="0"/>
              <a:t>colour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12422080664_661a76a129_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2" y="3478696"/>
            <a:ext cx="3668341" cy="3070086"/>
          </a:xfrm>
          <a:prstGeom prst="rect">
            <a:avLst/>
          </a:prstGeom>
        </p:spPr>
      </p:pic>
      <p:pic>
        <p:nvPicPr>
          <p:cNvPr id="5" name="Picture 4" descr="Screen Shot 2016-11-26 at 12.53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783" y="3478697"/>
            <a:ext cx="3875324" cy="306935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049893" y="4814957"/>
            <a:ext cx="974890" cy="26504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Duotone has become increasingly popular over the last couple of years.</a:t>
            </a:r>
            <a:endParaRPr lang="en-US" dirty="0"/>
          </a:p>
        </p:txBody>
      </p:sp>
      <p:pic>
        <p:nvPicPr>
          <p:cNvPr id="7" name="Picture 6" descr="IaPw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71" y="4545496"/>
            <a:ext cx="3452199" cy="2312504"/>
          </a:xfrm>
          <a:prstGeom prst="rect">
            <a:avLst/>
          </a:prstGeom>
        </p:spPr>
      </p:pic>
      <p:pic>
        <p:nvPicPr>
          <p:cNvPr id="8" name="Picture 7" descr="duotone-web-design-examples-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5496"/>
            <a:ext cx="4533033" cy="2312504"/>
          </a:xfrm>
          <a:prstGeom prst="rect">
            <a:avLst/>
          </a:prstGeom>
        </p:spPr>
      </p:pic>
      <p:pic>
        <p:nvPicPr>
          <p:cNvPr id="9" name="Picture 8" descr="9-mailchim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09" y="2584284"/>
            <a:ext cx="3909390" cy="1961211"/>
          </a:xfrm>
          <a:prstGeom prst="rect">
            <a:avLst/>
          </a:prstGeom>
        </p:spPr>
      </p:pic>
      <p:pic>
        <p:nvPicPr>
          <p:cNvPr id="10" name="Picture 9" descr="2-Adidas-Football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5" y="2938412"/>
            <a:ext cx="3235739" cy="1607084"/>
          </a:xfrm>
          <a:prstGeom prst="rect">
            <a:avLst/>
          </a:prstGeom>
        </p:spPr>
      </p:pic>
      <p:pic>
        <p:nvPicPr>
          <p:cNvPr id="11" name="Picture 10" descr="duotone-1024x68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10" y="3389244"/>
            <a:ext cx="3477246" cy="23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3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391" y="2133600"/>
            <a:ext cx="7742859" cy="3992563"/>
          </a:xfrm>
        </p:spPr>
        <p:txBody>
          <a:bodyPr/>
          <a:lstStyle/>
          <a:p>
            <a:r>
              <a:rPr lang="en-US" dirty="0" smtClean="0"/>
              <a:t>We are going to emulate duotone processing using CSS.</a:t>
            </a:r>
          </a:p>
          <a:p>
            <a:r>
              <a:rPr lang="en-US" dirty="0" smtClean="0"/>
              <a:t>No image manipulation is involved in Photoshop, </a:t>
            </a:r>
            <a:r>
              <a:rPr lang="en-US" dirty="0" smtClean="0"/>
              <a:t>etc…</a:t>
            </a:r>
          </a:p>
          <a:p>
            <a:pPr marL="457200" lvl="1" indent="0">
              <a:buNone/>
            </a:pPr>
            <a:r>
              <a:rPr lang="en-US" dirty="0" smtClean="0"/>
              <a:t>…unless you want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2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HTML page</a:t>
            </a:r>
          </a:p>
          <a:p>
            <a:r>
              <a:rPr lang="en-US" dirty="0" smtClean="0"/>
              <a:t>Create a CSS directory and file</a:t>
            </a:r>
          </a:p>
          <a:p>
            <a:r>
              <a:rPr lang="en-US" dirty="0" smtClean="0"/>
              <a:t>Create an images directory</a:t>
            </a:r>
          </a:p>
          <a:p>
            <a:r>
              <a:rPr lang="en-US" dirty="0" smtClean="0"/>
              <a:t>Download 4-6 images and copy into </a:t>
            </a:r>
            <a:r>
              <a:rPr lang="en-US" dirty="0" smtClean="0"/>
              <a:t>your newly-created images </a:t>
            </a:r>
            <a:r>
              <a:rPr lang="en-US" dirty="0" smtClean="0"/>
              <a:t>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8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HTML structure using DIVs: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48609" y="6438348"/>
            <a:ext cx="389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Duo-example1.html</a:t>
            </a:r>
            <a:endParaRPr lang="en-US" dirty="0"/>
          </a:p>
        </p:txBody>
      </p:sp>
      <p:pic>
        <p:nvPicPr>
          <p:cNvPr id="9" name="Picture 8" descr="Screen Shot 2016-11-26 at 14.40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79" y="2658165"/>
            <a:ext cx="7125504" cy="3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0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close attention to the </a:t>
            </a:r>
            <a:r>
              <a:rPr lang="en-US" b="1" dirty="0" smtClean="0"/>
              <a:t>classes</a:t>
            </a:r>
            <a:r>
              <a:rPr lang="en-US" dirty="0" smtClean="0"/>
              <a:t> and </a:t>
            </a:r>
            <a:r>
              <a:rPr lang="en-US" b="1" dirty="0" smtClean="0"/>
              <a:t>ID</a:t>
            </a:r>
            <a:r>
              <a:rPr lang="en-US" dirty="0" smtClean="0"/>
              <a:t>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48609" y="6438348"/>
            <a:ext cx="389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Duo-example1.html</a:t>
            </a:r>
            <a:endParaRPr lang="en-US" dirty="0"/>
          </a:p>
        </p:txBody>
      </p:sp>
      <p:pic>
        <p:nvPicPr>
          <p:cNvPr id="10" name="Picture 9" descr="Screen Shot 2016-11-26 at 14.40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79" y="2658165"/>
            <a:ext cx="7125504" cy="34679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09558" y="4662997"/>
            <a:ext cx="6051825" cy="326008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1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some sections to your CSS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48609" y="6438348"/>
            <a:ext cx="389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Duo-example2.css</a:t>
            </a:r>
            <a:endParaRPr lang="en-US" dirty="0"/>
          </a:p>
        </p:txBody>
      </p:sp>
      <p:pic>
        <p:nvPicPr>
          <p:cNvPr id="13" name="Picture 12" descr="Screen Shot 2016-11-26 at 14.15.4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37"/>
          <a:stretch/>
        </p:blipFill>
        <p:spPr>
          <a:xfrm>
            <a:off x="2504385" y="3125304"/>
            <a:ext cx="4342572" cy="23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8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the picture </a:t>
            </a:r>
            <a:r>
              <a:rPr lang="en-US" dirty="0" smtClean="0"/>
              <a:t>container in CSS: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48609" y="6438348"/>
            <a:ext cx="389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Duo-example3.css</a:t>
            </a:r>
            <a:endParaRPr lang="en-US" dirty="0"/>
          </a:p>
        </p:txBody>
      </p:sp>
      <p:pic>
        <p:nvPicPr>
          <p:cNvPr id="4" name="Picture 3" descr="Screen Shot 2016-11-26 at 14.06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79" y="2937399"/>
            <a:ext cx="5161261" cy="221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5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162</TotalTime>
  <Words>470</Words>
  <Application>Microsoft Macintosh PowerPoint</Application>
  <PresentationFormat>On-screen Show (4:3)</PresentationFormat>
  <Paragraphs>63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Spectrum</vt:lpstr>
      <vt:lpstr>MCOSS2WED</vt:lpstr>
      <vt:lpstr>Overview</vt:lpstr>
      <vt:lpstr>Overview</vt:lpstr>
      <vt:lpstr>Objective</vt:lpstr>
      <vt:lpstr>Preparation</vt:lpstr>
      <vt:lpstr>HTML structure</vt:lpstr>
      <vt:lpstr>HTML structure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MCOSS2WED</dc:title>
  <dc:creator>David Caldwell</dc:creator>
  <cp:lastModifiedBy>David Caldwell</cp:lastModifiedBy>
  <cp:revision>47</cp:revision>
  <dcterms:created xsi:type="dcterms:W3CDTF">2016-11-26T12:35:39Z</dcterms:created>
  <dcterms:modified xsi:type="dcterms:W3CDTF">2016-12-04T11:37:13Z</dcterms:modified>
</cp:coreProperties>
</file>