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1" r:id="rId8"/>
    <p:sldId id="260" r:id="rId9"/>
    <p:sldId id="262" r:id="rId10"/>
    <p:sldId id="268" r:id="rId11"/>
    <p:sldId id="264" r:id="rId12"/>
    <p:sldId id="265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daoinsights.com/chinese-user-experience-how-we-read-on-the-web/" TargetMode="External"/><Relationship Id="rId5" Type="http://schemas.openxmlformats.org/officeDocument/2006/relationships/hyperlink" Target="http://uxmovement.com/buttons/why-users-click-right-call-to-actions-more-than-left-on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lukew.com/pageheirarchy_lukew_03192008.pdf" TargetMode="External"/><Relationship Id="rId4" Type="http://schemas.openxmlformats.org/officeDocument/2006/relationships/hyperlink" Target="http://vanseodesign.com/web-design/3-design-layouts/" TargetMode="External"/><Relationship Id="rId5" Type="http://schemas.openxmlformats.org/officeDocument/2006/relationships/hyperlink" Target="http://people.sunyit.edu/~lepres/thesis/principles/119_pdfsam_POD.pdf" TargetMode="External"/><Relationship Id="rId6" Type="http://schemas.openxmlformats.org/officeDocument/2006/relationships/hyperlink" Target="https://www.nngroup.com/articles/f-shaped-pattern-reading-web-content/" TargetMode="External"/><Relationship Id="rId7" Type="http://schemas.openxmlformats.org/officeDocument/2006/relationships/hyperlink" Target="http://conversionxl.com/10-useful-findings-about-how-people-view-websites/" TargetMode="External"/><Relationship Id="rId8" Type="http://schemas.openxmlformats.org/officeDocument/2006/relationships/hyperlink" Target="https://webdesign.tutsplus.com/articles/understanding-the-z-layout-in-web-design--webdesign-28" TargetMode="External"/><Relationship Id="rId9" Type="http://schemas.openxmlformats.org/officeDocument/2006/relationships/hyperlink" Target="https://www.smashingmagazine.com/2015/04/design-principles-compositional-flow-and-rhythm/" TargetMode="External"/><Relationship Id="rId10" Type="http://schemas.openxmlformats.org/officeDocument/2006/relationships/hyperlink" Target="https://medium.com/@kurren/designing-experience-design-24b18a670cbc%23.fsqm7ccc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eativebloq.com/ux/how-human-eye-reads-website-1114134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Considerations 1: Content Layout</a:t>
            </a:r>
          </a:p>
        </p:txBody>
      </p:sp>
      <p:pic>
        <p:nvPicPr>
          <p:cNvPr id="4" name="Picture 3" descr="Vassily_Kandinsky,_1913_-_Color_Study,_Squares_with_Concentric_Circ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54" y="2049768"/>
            <a:ext cx="5537860" cy="4174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31" y="6545903"/>
            <a:ext cx="862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https://</a:t>
            </a:r>
            <a:r>
              <a:rPr lang="en-US" sz="1200" i="1" dirty="0" err="1"/>
              <a:t>commons.wikimedia.org</a:t>
            </a:r>
            <a:r>
              <a:rPr lang="en-US" sz="1200" i="1" dirty="0"/>
              <a:t>/wiki/File:Vassily_Kandinsky,_1913_-_Color_Study,_Squares_with_Concentric_Circles.jpg</a:t>
            </a:r>
          </a:p>
        </p:txBody>
      </p:sp>
    </p:spTree>
    <p:extLst>
      <p:ext uri="{BB962C8B-B14F-4D97-AF65-F5344CB8AC3E}">
        <p14:creationId xmlns:p14="http://schemas.microsoft.com/office/powerpoint/2010/main" val="63779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4568074" cy="4687888"/>
          </a:xfrm>
        </p:spPr>
        <p:txBody>
          <a:bodyPr>
            <a:normAutofit/>
          </a:bodyPr>
          <a:lstStyle/>
          <a:p>
            <a:r>
              <a:rPr lang="en-US" dirty="0" smtClean="0"/>
              <a:t>Again, our journey through the page starts top-left and finishes bottom-right.</a:t>
            </a:r>
          </a:p>
          <a:p>
            <a:r>
              <a:rPr lang="en-US" dirty="0" smtClean="0"/>
              <a:t>Along the way, our eyes can perform multiple “Z” shapes or </a:t>
            </a:r>
            <a:r>
              <a:rPr lang="en-US" dirty="0" err="1" smtClean="0"/>
              <a:t>zig-zags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really effective for pages with less dense content and long-form pages.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3460" y="1888867"/>
            <a:ext cx="1606544" cy="75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1008" y="5417768"/>
            <a:ext cx="1877061" cy="868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6694" y="2268812"/>
            <a:ext cx="803272" cy="75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ritz-patte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57" y="1736891"/>
            <a:ext cx="3618793" cy="2757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8" descr="writzig-zag-patte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56" y="4591902"/>
            <a:ext cx="3618793" cy="22660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478479" y="6463856"/>
            <a:ext cx="46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http://</a:t>
            </a:r>
            <a:r>
              <a:rPr lang="en-US" sz="1200" i="1" dirty="0" err="1"/>
              <a:t>vanseodesign.com</a:t>
            </a:r>
            <a:r>
              <a:rPr lang="en-US" sz="1200" i="1" dirty="0"/>
              <a:t>/web-design/3-design-layouts/</a:t>
            </a:r>
          </a:p>
        </p:txBody>
      </p:sp>
    </p:spTree>
    <p:extLst>
      <p:ext uri="{BB962C8B-B14F-4D97-AF65-F5344CB8AC3E}">
        <p14:creationId xmlns:p14="http://schemas.microsoft.com/office/powerpoint/2010/main" val="175847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pattern example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4209816" cy="4687888"/>
          </a:xfrm>
        </p:spPr>
        <p:txBody>
          <a:bodyPr/>
          <a:lstStyle/>
          <a:p>
            <a:r>
              <a:rPr lang="en-US" dirty="0" smtClean="0"/>
              <a:t>Key elements are placed appropriately.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Often, a call to action button is placed in the terminal area.</a:t>
            </a:r>
            <a:endParaRPr lang="en-US" dirty="0"/>
          </a:p>
        </p:txBody>
      </p:sp>
      <p:pic>
        <p:nvPicPr>
          <p:cNvPr id="4" name="Picture 3" descr="diagram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80" y="1736890"/>
            <a:ext cx="4364270" cy="2778748"/>
          </a:xfrm>
          <a:prstGeom prst="rect">
            <a:avLst/>
          </a:prstGeom>
        </p:spPr>
      </p:pic>
      <p:pic>
        <p:nvPicPr>
          <p:cNvPr id="5" name="Picture 4" descr="terminal_are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0"/>
          <a:stretch/>
        </p:blipFill>
        <p:spPr>
          <a:xfrm>
            <a:off x="4493980" y="4641264"/>
            <a:ext cx="4364270" cy="178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2697" y="6404531"/>
            <a:ext cx="682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</a:t>
            </a:r>
            <a:r>
              <a:rPr lang="en-US" sz="1200" i="1" dirty="0" smtClean="0"/>
              <a:t>sources: </a:t>
            </a:r>
            <a:r>
              <a:rPr lang="en-US" sz="1200" i="1" dirty="0">
                <a:hlinkClick r:id="rId4"/>
              </a:rPr>
              <a:t>http://daoinsights.com/chinese-user-experience-how-we-read-on-the-web</a:t>
            </a:r>
            <a:r>
              <a:rPr lang="en-US" sz="1200" i="1" dirty="0" smtClean="0">
                <a:hlinkClick r:id="rId4"/>
              </a:rPr>
              <a:t>/</a:t>
            </a:r>
            <a:r>
              <a:rPr lang="en-US" sz="1200" i="1" dirty="0" smtClean="0"/>
              <a:t> (top) and </a:t>
            </a:r>
            <a:r>
              <a:rPr lang="en-US" sz="1200" i="1" dirty="0">
                <a:hlinkClick r:id="rId5"/>
              </a:rPr>
              <a:t>http://uxmovement.com/buttons/why-users-click-right-call-to-actions-more-than-left-ones</a:t>
            </a:r>
            <a:r>
              <a:rPr lang="en-US" sz="1200" i="1" dirty="0" smtClean="0">
                <a:hlinkClick r:id="rId5"/>
              </a:rPr>
              <a:t>/</a:t>
            </a:r>
            <a:r>
              <a:rPr lang="en-US" sz="1200" i="1" dirty="0" smtClean="0"/>
              <a:t> (bottom)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09390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8574086" cy="4687888"/>
          </a:xfrm>
        </p:spPr>
        <p:txBody>
          <a:bodyPr>
            <a:normAutofit/>
          </a:bodyPr>
          <a:lstStyle/>
          <a:p>
            <a:r>
              <a:rPr lang="en-US" dirty="0" smtClean="0"/>
              <a:t>Research carried out by </a:t>
            </a:r>
            <a:r>
              <a:rPr lang="en-US" dirty="0" err="1" smtClean="0"/>
              <a:t>Jakob</a:t>
            </a:r>
            <a:r>
              <a:rPr lang="en-US" dirty="0" smtClean="0"/>
              <a:t> Nielsen tracked readers’ eye movements.</a:t>
            </a:r>
          </a:p>
          <a:p>
            <a:r>
              <a:rPr lang="en-US" dirty="0" smtClean="0"/>
              <a:t>The red areas are where their eyes rested the most.</a:t>
            </a:r>
          </a:p>
          <a:p>
            <a:r>
              <a:rPr lang="en-US" dirty="0" smtClean="0"/>
              <a:t>The pattern created looks roughly like a capital letter “F”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1008" y="5417768"/>
            <a:ext cx="1877061" cy="868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_reading_pattern_eyetrac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2" y="3875431"/>
            <a:ext cx="7085705" cy="291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3445" y="6583533"/>
            <a:ext cx="576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https://</a:t>
            </a:r>
            <a:r>
              <a:rPr lang="en-US" sz="1200" i="1" dirty="0" err="1"/>
              <a:t>www.nngroup.com</a:t>
            </a:r>
            <a:r>
              <a:rPr lang="en-US" sz="1200" i="1" dirty="0"/>
              <a:t>/articles/f-shaped-pattern-reading-web-content/</a:t>
            </a:r>
          </a:p>
        </p:txBody>
      </p:sp>
    </p:spTree>
    <p:extLst>
      <p:ext uri="{BB962C8B-B14F-4D97-AF65-F5344CB8AC3E}">
        <p14:creationId xmlns:p14="http://schemas.microsoft.com/office/powerpoint/2010/main" val="270124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5767998" cy="4687888"/>
          </a:xfrm>
        </p:spPr>
        <p:txBody>
          <a:bodyPr>
            <a:normAutofit/>
          </a:bodyPr>
          <a:lstStyle/>
          <a:p>
            <a:r>
              <a:rPr lang="en-US" dirty="0" smtClean="0"/>
              <a:t>The F pattern shows us that when a user is presented with a lot of content, they will </a:t>
            </a:r>
            <a:r>
              <a:rPr lang="en-US" dirty="0" smtClean="0"/>
              <a:t>very often </a:t>
            </a:r>
            <a:r>
              <a:rPr lang="en-US" dirty="0" smtClean="0"/>
              <a:t>not read it 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also shows us that depending upon the layout, certain content may not </a:t>
            </a:r>
            <a:r>
              <a:rPr lang="en-US" smtClean="0"/>
              <a:t>be viewed at all.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081008" y="5417768"/>
            <a:ext cx="1877061" cy="868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62" y="1736890"/>
            <a:ext cx="2806088" cy="5121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1116" y="6064099"/>
            <a:ext cx="313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https://</a:t>
            </a:r>
            <a:r>
              <a:rPr lang="en-US" sz="1200" i="1" dirty="0" err="1"/>
              <a:t>medium.com</a:t>
            </a:r>
            <a:r>
              <a:rPr lang="en-US" sz="1200" i="1" dirty="0"/>
              <a:t>/@</a:t>
            </a:r>
            <a:r>
              <a:rPr lang="en-US" sz="1200" i="1" dirty="0" err="1"/>
              <a:t>kurren</a:t>
            </a:r>
            <a:r>
              <a:rPr lang="en-US" sz="1200" i="1" dirty="0"/>
              <a:t>/designing-experience-design-24b18a670cbc#.fsqm7cccb</a:t>
            </a:r>
          </a:p>
        </p:txBody>
      </p:sp>
    </p:spTree>
    <p:extLst>
      <p:ext uri="{BB962C8B-B14F-4D97-AF65-F5344CB8AC3E}">
        <p14:creationId xmlns:p14="http://schemas.microsoft.com/office/powerpoint/2010/main" val="269393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4324"/>
            <a:ext cx="9143999" cy="17694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 pattern can be taken advantage of.</a:t>
            </a:r>
          </a:p>
          <a:p>
            <a:r>
              <a:rPr lang="en-US" dirty="0" smtClean="0"/>
              <a:t>It </a:t>
            </a:r>
            <a:r>
              <a:rPr lang="en-US" dirty="0"/>
              <a:t>shows us where we could be placing content for best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warns us against overly-wordy content (unless that is the purpose of your site or page and therefore the reason the reader is there).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638f8ae47e9508290bc86ec6079575d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42" y="3473780"/>
            <a:ext cx="5449108" cy="3384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8851" y="5842336"/>
            <a:ext cx="1795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http://</a:t>
            </a:r>
            <a:r>
              <a:rPr lang="en-US" sz="1200" i="1" dirty="0" err="1"/>
              <a:t>www.creativebloq.com</a:t>
            </a:r>
            <a:r>
              <a:rPr lang="en-US" sz="1200" i="1" dirty="0"/>
              <a:t>/</a:t>
            </a:r>
            <a:r>
              <a:rPr lang="en-US" sz="1200" i="1" dirty="0" err="1"/>
              <a:t>ux</a:t>
            </a:r>
            <a:r>
              <a:rPr lang="en-US" sz="1200" i="1" dirty="0"/>
              <a:t>/how-human-eye-reads-website-111413463</a:t>
            </a:r>
          </a:p>
        </p:txBody>
      </p:sp>
    </p:spTree>
    <p:extLst>
      <p:ext uri="{BB962C8B-B14F-4D97-AF65-F5344CB8AC3E}">
        <p14:creationId xmlns:p14="http://schemas.microsoft.com/office/powerpoint/2010/main" val="415713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5178"/>
            <a:ext cx="9143999" cy="12483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one of the three patterns in your layout can have considerable engagement benefits.</a:t>
            </a:r>
          </a:p>
          <a:p>
            <a:r>
              <a:rPr lang="en-US" dirty="0" smtClean="0"/>
              <a:t>Using design, we can leverage the user experience on the page.</a:t>
            </a:r>
            <a:endParaRPr lang="en-US" dirty="0"/>
          </a:p>
        </p:txBody>
      </p:sp>
      <p:pic>
        <p:nvPicPr>
          <p:cNvPr id="4" name="Picture 3" descr="Screen Shot 2016-11-07 at 10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36112"/>
            <a:ext cx="3180522" cy="3721888"/>
          </a:xfrm>
          <a:prstGeom prst="rect">
            <a:avLst/>
          </a:prstGeom>
        </p:spPr>
      </p:pic>
      <p:pic>
        <p:nvPicPr>
          <p:cNvPr id="5" name="Picture 4" descr="writz-patte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4" y="3604047"/>
            <a:ext cx="2898290" cy="2757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5" descr="638f8ae47e9508290bc86ec6079575d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67" y="3695884"/>
            <a:ext cx="3038132" cy="25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8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http://www.creativebloq.com/ux/how-human-eye-reads-website-</a:t>
            </a:r>
            <a:r>
              <a:rPr lang="en-US" dirty="0" smtClean="0">
                <a:hlinkClick r:id="rId2"/>
              </a:rPr>
              <a:t>111413463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http://static.lukew.com/pageheirarchy_lukew_03192008.</a:t>
            </a:r>
            <a:r>
              <a:rPr lang="en-US" dirty="0" smtClean="0">
                <a:hlinkClick r:id="rId3"/>
              </a:rPr>
              <a:t>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http://vanseodesign.com/web-design/3-design-layouts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http://people.sunyit.edu/~lepres/thesis/principles/</a:t>
            </a:r>
            <a:r>
              <a:rPr lang="en-US" dirty="0" smtClean="0">
                <a:hlinkClick r:id="rId5"/>
              </a:rPr>
              <a:t>119_pdfsam_POD.pdf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https://www.nngroup.com/articles/f-shaped-pattern-reading-web-content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http://conversionxl.com/10-useful-findings-about-how-people-view-websites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https://webdesign.tutsplus.com/articles/understanding-the-z-layout-in-web-design--webdesign-</a:t>
            </a:r>
            <a:r>
              <a:rPr lang="en-US" dirty="0" smtClean="0">
                <a:hlinkClick r:id="rId8"/>
              </a:rPr>
              <a:t>28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https://www.smashingmagazine.com/2015/04/design-principles-compositional-flow-and-rhythm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https://medium.com/@kurren/designing-experience-design-24b18a670cbc#.</a:t>
            </a:r>
            <a:r>
              <a:rPr lang="en-US" dirty="0" smtClean="0">
                <a:hlinkClick r:id="rId10"/>
              </a:rPr>
              <a:t>fsqm7cccb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8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eye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take in a page, our eyes are subject to a natural flow</a:t>
            </a:r>
          </a:p>
          <a:p>
            <a:r>
              <a:rPr lang="en-US" dirty="0" smtClean="0"/>
              <a:t>Studies have been made about where on a page or display we focus</a:t>
            </a:r>
          </a:p>
          <a:p>
            <a:r>
              <a:rPr lang="en-US" dirty="0" smtClean="0"/>
              <a:t>We can use this information to </a:t>
            </a:r>
            <a:r>
              <a:rPr lang="en-US" dirty="0" err="1" smtClean="0"/>
              <a:t>optimise</a:t>
            </a:r>
            <a:r>
              <a:rPr lang="en-US" dirty="0" smtClean="0"/>
              <a:t> our design, layout 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eye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appears to be three main patterns that our eyes prefer to follow on a page:</a:t>
            </a:r>
          </a:p>
          <a:p>
            <a:pPr lvl="1"/>
            <a:r>
              <a:rPr lang="en-US" dirty="0" smtClean="0"/>
              <a:t>Gutenberg</a:t>
            </a:r>
          </a:p>
          <a:p>
            <a:pPr lvl="1"/>
            <a:r>
              <a:rPr lang="en-US" dirty="0" smtClean="0"/>
              <a:t>Z or </a:t>
            </a:r>
            <a:r>
              <a:rPr lang="en-US" dirty="0" err="1" smtClean="0"/>
              <a:t>zig-zag</a:t>
            </a:r>
            <a:r>
              <a:rPr lang="en-US" dirty="0" smtClean="0"/>
              <a:t> pattern</a:t>
            </a:r>
          </a:p>
          <a:p>
            <a:pPr lvl="1"/>
            <a:r>
              <a:rPr lang="en-US" dirty="0" smtClean="0"/>
              <a:t>F-shaped pattern</a:t>
            </a:r>
          </a:p>
        </p:txBody>
      </p:sp>
    </p:spTree>
    <p:extLst>
      <p:ext uri="{BB962C8B-B14F-4D97-AF65-F5344CB8AC3E}">
        <p14:creationId xmlns:p14="http://schemas.microsoft.com/office/powerpoint/2010/main" val="254467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eye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design with this natural eye movement in mind.</a:t>
            </a:r>
          </a:p>
          <a:p>
            <a:r>
              <a:rPr lang="en-US" dirty="0" smtClean="0"/>
              <a:t>The readers’ eyes -- and therefore journey -- through a web page can be aided and influenced by using design and layout.</a:t>
            </a:r>
          </a:p>
        </p:txBody>
      </p:sp>
    </p:spTree>
    <p:extLst>
      <p:ext uri="{BB962C8B-B14F-4D97-AF65-F5344CB8AC3E}">
        <p14:creationId xmlns:p14="http://schemas.microsoft.com/office/powerpoint/2010/main" val="79214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Gutenberg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8574086" cy="4687888"/>
          </a:xfrm>
        </p:spPr>
        <p:txBody>
          <a:bodyPr>
            <a:normAutofit/>
          </a:bodyPr>
          <a:lstStyle/>
          <a:p>
            <a:r>
              <a:rPr lang="en-US" b="1" dirty="0" smtClean="0"/>
              <a:t>Gutenberg pattern</a:t>
            </a:r>
          </a:p>
          <a:p>
            <a:pPr lvl="1"/>
            <a:r>
              <a:rPr lang="en-US" dirty="0" smtClean="0"/>
              <a:t>Also known as ‘diagonal balance’</a:t>
            </a:r>
          </a:p>
          <a:p>
            <a:pPr lvl="1"/>
            <a:r>
              <a:rPr lang="en-US" dirty="0" smtClean="0"/>
              <a:t>Concept comes from Johannes Gutenberg (the inventor of movable type printing)</a:t>
            </a:r>
          </a:p>
          <a:p>
            <a:pPr lvl="1"/>
            <a:r>
              <a:rPr lang="en-US" dirty="0" smtClean="0"/>
              <a:t>Applies most strongly to text-heavy content</a:t>
            </a:r>
          </a:p>
        </p:txBody>
      </p:sp>
      <p:pic>
        <p:nvPicPr>
          <p:cNvPr id="6" name="Picture 5" descr="img_gutenberg_big-720x4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21" y="3778792"/>
            <a:ext cx="4819630" cy="3079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4651" y="6211669"/>
            <a:ext cx="222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http://</a:t>
            </a:r>
            <a:r>
              <a:rPr lang="en-US" sz="1200" i="1" dirty="0" err="1"/>
              <a:t>thecrowncollege.com</a:t>
            </a:r>
            <a:r>
              <a:rPr lang="en-US" sz="1200" i="1" dirty="0"/>
              <a:t>/tag/</a:t>
            </a:r>
            <a:r>
              <a:rPr lang="en-US" sz="1200" i="1" dirty="0" err="1"/>
              <a:t>johannes-gutenberg</a:t>
            </a:r>
            <a:r>
              <a:rPr lang="en-US" sz="12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796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Gutenberg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4568074" cy="4687888"/>
          </a:xfrm>
        </p:spPr>
        <p:txBody>
          <a:bodyPr>
            <a:normAutofit/>
          </a:bodyPr>
          <a:lstStyle/>
          <a:p>
            <a:r>
              <a:rPr lang="en-US" dirty="0" smtClean="0"/>
              <a:t>Our eyes start at the top-left </a:t>
            </a:r>
            <a:r>
              <a:rPr lang="en-US" b="1" i="1" dirty="0" smtClean="0"/>
              <a:t>primary area </a:t>
            </a:r>
            <a:r>
              <a:rPr lang="en-US" dirty="0" smtClean="0"/>
              <a:t>of the page and naturally gravitate towards the bottom-right </a:t>
            </a:r>
            <a:r>
              <a:rPr lang="en-US" b="1" i="1" dirty="0" smtClean="0"/>
              <a:t>terminal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axis of orientation </a:t>
            </a:r>
            <a:r>
              <a:rPr lang="en-US" dirty="0" smtClean="0"/>
              <a:t>is the natural drift from left to right of our eyes.</a:t>
            </a:r>
          </a:p>
        </p:txBody>
      </p:sp>
      <p:pic>
        <p:nvPicPr>
          <p:cNvPr id="4" name="Picture 3" descr="Screen Shot 2016-11-07 at 10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37" y="1736890"/>
            <a:ext cx="4006013" cy="46878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53460" y="1888867"/>
            <a:ext cx="1606544" cy="75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1008" y="5417768"/>
            <a:ext cx="1877061" cy="868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6694" y="2268812"/>
            <a:ext cx="803272" cy="75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80299" y="6303645"/>
            <a:ext cx="397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http://</a:t>
            </a:r>
            <a:r>
              <a:rPr lang="en-US" sz="1200" i="1" dirty="0" err="1"/>
              <a:t>people.sunyit.edu</a:t>
            </a:r>
            <a:r>
              <a:rPr lang="en-US" sz="1200" i="1" dirty="0"/>
              <a:t>/~</a:t>
            </a:r>
            <a:r>
              <a:rPr lang="en-US" sz="1200" i="1" dirty="0" err="1"/>
              <a:t>lepres</a:t>
            </a:r>
            <a:r>
              <a:rPr lang="en-US" sz="1200" i="1" dirty="0"/>
              <a:t>/thesis/principles/119_pdfsam_POD.pdf</a:t>
            </a:r>
          </a:p>
        </p:txBody>
      </p:sp>
    </p:spTree>
    <p:extLst>
      <p:ext uri="{BB962C8B-B14F-4D97-AF65-F5344CB8AC3E}">
        <p14:creationId xmlns:p14="http://schemas.microsoft.com/office/powerpoint/2010/main" val="266170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Gutenberg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4568074" cy="4687888"/>
          </a:xfrm>
        </p:spPr>
        <p:txBody>
          <a:bodyPr>
            <a:normAutofit/>
          </a:bodyPr>
          <a:lstStyle/>
          <a:p>
            <a:r>
              <a:rPr lang="en-US" dirty="0"/>
              <a:t>The fallow areas are where the </a:t>
            </a:r>
            <a:r>
              <a:rPr lang="en-US" dirty="0" smtClean="0"/>
              <a:t>eyes </a:t>
            </a:r>
            <a:r>
              <a:rPr lang="en-US" dirty="0"/>
              <a:t>rest less often compared to the primary and terminal </a:t>
            </a:r>
            <a:r>
              <a:rPr lang="en-US" dirty="0" smtClean="0"/>
              <a:t>areas.</a:t>
            </a:r>
            <a:endParaRPr lang="en-US" dirty="0"/>
          </a:p>
          <a:p>
            <a:r>
              <a:rPr lang="en-US" dirty="0"/>
              <a:t>The weak fallow area is where our eyes rest the </a:t>
            </a:r>
            <a:r>
              <a:rPr lang="en-US" dirty="0" smtClean="0"/>
              <a:t>least.</a:t>
            </a:r>
            <a:endParaRPr lang="en-US" dirty="0"/>
          </a:p>
          <a:p>
            <a:r>
              <a:rPr lang="en-US" dirty="0"/>
              <a:t>The terminal area is where our eyes </a:t>
            </a:r>
            <a:r>
              <a:rPr lang="en-US" dirty="0" smtClean="0"/>
              <a:t>finish.</a:t>
            </a:r>
            <a:endParaRPr lang="en-US" dirty="0"/>
          </a:p>
        </p:txBody>
      </p:sp>
      <p:pic>
        <p:nvPicPr>
          <p:cNvPr id="4" name="Picture 3" descr="Screen Shot 2016-11-07 at 10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37" y="1736890"/>
            <a:ext cx="4006013" cy="4687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0299" y="6303645"/>
            <a:ext cx="397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http://</a:t>
            </a:r>
            <a:r>
              <a:rPr lang="en-US" sz="1200" i="1" dirty="0" err="1"/>
              <a:t>people.sunyit.edu</a:t>
            </a:r>
            <a:r>
              <a:rPr lang="en-US" sz="1200" i="1" dirty="0"/>
              <a:t>/~</a:t>
            </a:r>
            <a:r>
              <a:rPr lang="en-US" sz="1200" i="1" dirty="0" err="1"/>
              <a:t>lepres</a:t>
            </a:r>
            <a:r>
              <a:rPr lang="en-US" sz="1200" i="1" dirty="0"/>
              <a:t>/thesis/principles/119_pdfsam_POD.pdf</a:t>
            </a:r>
          </a:p>
        </p:txBody>
      </p:sp>
    </p:spTree>
    <p:extLst>
      <p:ext uri="{BB962C8B-B14F-4D97-AF65-F5344CB8AC3E}">
        <p14:creationId xmlns:p14="http://schemas.microsoft.com/office/powerpoint/2010/main" val="79448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Gutenberg example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8574086" cy="4687888"/>
          </a:xfrm>
        </p:spPr>
        <p:txBody>
          <a:bodyPr/>
          <a:lstStyle/>
          <a:p>
            <a:r>
              <a:rPr lang="en-US" dirty="0" smtClean="0"/>
              <a:t>We can use the Gutenberg pattern to assist in our page layout and design.</a:t>
            </a:r>
            <a:endParaRPr lang="en-US" dirty="0"/>
          </a:p>
        </p:txBody>
      </p:sp>
      <p:pic>
        <p:nvPicPr>
          <p:cNvPr id="6" name="Picture 5" descr="1-HmvPEwjyUikGszt9654W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38" y="2538842"/>
            <a:ext cx="6788460" cy="4319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1949" y="5283944"/>
            <a:ext cx="1302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https://</a:t>
            </a:r>
            <a:r>
              <a:rPr lang="en-US" sz="1200" i="1" dirty="0" err="1"/>
              <a:t>medium.com</a:t>
            </a:r>
            <a:r>
              <a:rPr lang="en-US" sz="1200" i="1" dirty="0"/>
              <a:t>/@</a:t>
            </a:r>
            <a:r>
              <a:rPr lang="en-US" sz="1200" i="1" dirty="0" err="1"/>
              <a:t>kurren</a:t>
            </a:r>
            <a:r>
              <a:rPr lang="en-US" sz="1200" i="1" dirty="0"/>
              <a:t>/designing-experience-design-24b18a670cbc#.fsqm7cccb</a:t>
            </a:r>
          </a:p>
        </p:txBody>
      </p:sp>
    </p:spTree>
    <p:extLst>
      <p:ext uri="{BB962C8B-B14F-4D97-AF65-F5344CB8AC3E}">
        <p14:creationId xmlns:p14="http://schemas.microsoft.com/office/powerpoint/2010/main" val="3097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36890"/>
            <a:ext cx="4568074" cy="4687888"/>
          </a:xfrm>
        </p:spPr>
        <p:txBody>
          <a:bodyPr>
            <a:normAutofit/>
          </a:bodyPr>
          <a:lstStyle/>
          <a:p>
            <a:r>
              <a:rPr lang="en-US" dirty="0" smtClean="0"/>
              <a:t>The Z pattern is used for many web pages.</a:t>
            </a:r>
          </a:p>
          <a:p>
            <a:r>
              <a:rPr lang="en-US" dirty="0" smtClean="0"/>
              <a:t>We can place important content at the key areas of the pattern for maximum effect.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3460" y="1888867"/>
            <a:ext cx="1606544" cy="75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1008" y="5417768"/>
            <a:ext cx="1877061" cy="868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6694" y="2268812"/>
            <a:ext cx="803272" cy="75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ritz-patte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57" y="1736891"/>
            <a:ext cx="3618793" cy="2757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5081008" y="4765591"/>
            <a:ext cx="390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source: http://</a:t>
            </a:r>
            <a:r>
              <a:rPr lang="en-US" sz="1200" i="1" dirty="0" err="1"/>
              <a:t>vanseodesign.com</a:t>
            </a:r>
            <a:r>
              <a:rPr lang="en-US" sz="1200" i="1" dirty="0"/>
              <a:t>/web-design/3-design-layouts/</a:t>
            </a:r>
          </a:p>
        </p:txBody>
      </p:sp>
    </p:spTree>
    <p:extLst>
      <p:ext uri="{BB962C8B-B14F-4D97-AF65-F5344CB8AC3E}">
        <p14:creationId xmlns:p14="http://schemas.microsoft.com/office/powerpoint/2010/main" val="282028357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232</TotalTime>
  <Words>948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MCOSS2WED</vt:lpstr>
      <vt:lpstr>Natural eye movement</vt:lpstr>
      <vt:lpstr>Natural eye movement</vt:lpstr>
      <vt:lpstr>Natural eye movement</vt:lpstr>
      <vt:lpstr>Gutenberg</vt:lpstr>
      <vt:lpstr>Gutenberg</vt:lpstr>
      <vt:lpstr>Gutenberg</vt:lpstr>
      <vt:lpstr>Gutenberg example page</vt:lpstr>
      <vt:lpstr>Z pattern</vt:lpstr>
      <vt:lpstr>Z pattern</vt:lpstr>
      <vt:lpstr>Z pattern example page</vt:lpstr>
      <vt:lpstr>F pattern</vt:lpstr>
      <vt:lpstr>F pattern</vt:lpstr>
      <vt:lpstr>F pattern</vt:lpstr>
      <vt:lpstr>Summary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MCOSS2WED</dc:title>
  <dc:creator>David Caldwell</dc:creator>
  <cp:lastModifiedBy>David Caldwell</cp:lastModifiedBy>
  <cp:revision>70</cp:revision>
  <dcterms:created xsi:type="dcterms:W3CDTF">2016-11-07T09:50:07Z</dcterms:created>
  <dcterms:modified xsi:type="dcterms:W3CDTF">2016-11-07T13:46:04Z</dcterms:modified>
</cp:coreProperties>
</file>