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2" r:id="rId8"/>
    <p:sldId id="268" r:id="rId9"/>
    <p:sldId id="266" r:id="rId10"/>
    <p:sldId id="263" r:id="rId11"/>
    <p:sldId id="288" r:id="rId12"/>
    <p:sldId id="261" r:id="rId13"/>
    <p:sldId id="270" r:id="rId14"/>
    <p:sldId id="289" r:id="rId15"/>
    <p:sldId id="269" r:id="rId16"/>
    <p:sldId id="276" r:id="rId17"/>
    <p:sldId id="275" r:id="rId18"/>
    <p:sldId id="277" r:id="rId19"/>
    <p:sldId id="279" r:id="rId20"/>
    <p:sldId id="278" r:id="rId21"/>
    <p:sldId id="280" r:id="rId22"/>
    <p:sldId id="281" r:id="rId23"/>
    <p:sldId id="267" r:id="rId24"/>
    <p:sldId id="271" r:id="rId25"/>
    <p:sldId id="272" r:id="rId26"/>
    <p:sldId id="284" r:id="rId27"/>
    <p:sldId id="286" r:id="rId28"/>
    <p:sldId id="283" r:id="rId29"/>
    <p:sldId id="285" r:id="rId30"/>
    <p:sldId id="287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masters.googleblog.com/2015/02/finding-more-mobile-friendly-search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eachit.net/reference" TargetMode="Externa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yf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w3schools.com/bootstrap/bootstrap_grid_basic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w3schools.com/bootstrap/bootstrap_grid_basic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MCOSS2WED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pic>
        <p:nvPicPr>
          <p:cNvPr id="4" name="Picture 3" descr="Bootstrap-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2"/>
          <a:stretch/>
        </p:blipFill>
        <p:spPr>
          <a:xfrm>
            <a:off x="1034643" y="2756623"/>
            <a:ext cx="7080738" cy="27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columns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99352" y="4026526"/>
            <a:ext cx="961750" cy="309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781503" y="1844516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Columns can automatically be re-arranged when pages are viewed at different </a:t>
            </a:r>
            <a:r>
              <a:rPr lang="en-US" dirty="0" smtClean="0"/>
              <a:t>widths (breakpoints):</a:t>
            </a:r>
            <a:endParaRPr lang="en-US" dirty="0"/>
          </a:p>
        </p:txBody>
      </p:sp>
      <p:pic>
        <p:nvPicPr>
          <p:cNvPr id="4" name="Content Placeholder 3" descr="Screen Shot 2016-10-17 at 13.36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0" r="-303"/>
          <a:stretch/>
        </p:blipFill>
        <p:spPr>
          <a:xfrm>
            <a:off x="1" y="2796141"/>
            <a:ext cx="5699350" cy="3080235"/>
          </a:xfrm>
        </p:spPr>
      </p:pic>
      <p:pic>
        <p:nvPicPr>
          <p:cNvPr id="5" name="Picture 4" descr="Screen Shot 2016-10-17 at 13.3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01" y="2796141"/>
            <a:ext cx="2482899" cy="30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columns</a:t>
            </a: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1781503" y="1844516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can be achieved using multiple classes for a column class:</a:t>
            </a:r>
          </a:p>
          <a:p>
            <a:endParaRPr lang="en-US" dirty="0"/>
          </a:p>
        </p:txBody>
      </p:sp>
      <p:pic>
        <p:nvPicPr>
          <p:cNvPr id="4" name="Picture 3" descr="Screen Shot 2016-10-17 at 13.40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798842"/>
            <a:ext cx="6756400" cy="153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0325" y="3551603"/>
            <a:ext cx="2880651" cy="165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30759" y="5451297"/>
            <a:ext cx="67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bs-example1.1.html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85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</a:t>
            </a:r>
            <a:r>
              <a:rPr lang="en-US" dirty="0" smtClean="0"/>
              <a:t>also adjust </a:t>
            </a:r>
            <a:r>
              <a:rPr lang="en-US" dirty="0" smtClean="0"/>
              <a:t>page content and </a:t>
            </a:r>
            <a:r>
              <a:rPr lang="en-US" dirty="0" smtClean="0"/>
              <a:t>layout </a:t>
            </a:r>
            <a:r>
              <a:rPr lang="en-US" dirty="0" smtClean="0"/>
              <a:t>using </a:t>
            </a:r>
            <a:r>
              <a:rPr lang="en-US" b="1" i="1" dirty="0" smtClean="0"/>
              <a:t>media queries.</a:t>
            </a:r>
          </a:p>
          <a:p>
            <a:r>
              <a:rPr lang="en-US" dirty="0" smtClean="0"/>
              <a:t>Media queries are used in CSS to allow certain portions of code to be executed if logical conditions are </a:t>
            </a:r>
            <a:r>
              <a:rPr lang="en-US" dirty="0" smtClean="0"/>
              <a:t>met such as viewport width.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8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can be shown and hidden depending upon media query </a:t>
            </a:r>
            <a:r>
              <a:rPr lang="en-US" dirty="0" smtClean="0"/>
              <a:t>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Remember: to hide an element, use </a:t>
            </a:r>
            <a:r>
              <a:rPr lang="en-US" sz="1800" dirty="0" smtClean="0">
                <a:latin typeface="Courier"/>
                <a:cs typeface="Courier"/>
              </a:rPr>
              <a:t>display: none</a:t>
            </a:r>
            <a:r>
              <a:rPr lang="en-US" dirty="0" smtClean="0"/>
              <a:t> is your CSS.</a:t>
            </a:r>
            <a:endParaRPr lang="en-US" dirty="0" smtClean="0"/>
          </a:p>
          <a:p>
            <a:r>
              <a:rPr lang="en-US" i="1" dirty="0" smtClean="0"/>
              <a:t>See bs-</a:t>
            </a:r>
            <a:r>
              <a:rPr lang="en-US" i="1" dirty="0" smtClean="0"/>
              <a:t>example2.html </a:t>
            </a:r>
            <a:r>
              <a:rPr lang="en-US" i="1" dirty="0" smtClean="0"/>
              <a:t>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179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bs-example2</a:t>
            </a:r>
            <a:r>
              <a:rPr lang="en-US" dirty="0" smtClean="0"/>
              <a:t>.css the following code hides the &lt;h1&gt; elements when the browser is resized below 800px.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503" y="3376087"/>
            <a:ext cx="460961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@media (min-width: 800px){</a:t>
            </a:r>
          </a:p>
          <a:p>
            <a:r>
              <a:rPr lang="en-US" dirty="0">
                <a:latin typeface="Courier"/>
                <a:cs typeface="Courier"/>
              </a:rPr>
              <a:t>    h1 {</a:t>
            </a:r>
          </a:p>
          <a:p>
            <a:r>
              <a:rPr lang="en-US" dirty="0">
                <a:latin typeface="Courier"/>
                <a:cs typeface="Courier"/>
              </a:rPr>
              <a:t>        color: grey;</a:t>
            </a:r>
          </a:p>
          <a:p>
            <a:r>
              <a:rPr lang="en-US" dirty="0">
                <a:latin typeface="Courier"/>
                <a:cs typeface="Courier"/>
              </a:rPr>
              <a:t>        text-align: center;</a:t>
            </a:r>
          </a:p>
          <a:p>
            <a:r>
              <a:rPr lang="en-US" dirty="0">
                <a:latin typeface="Courier"/>
                <a:cs typeface="Courier"/>
              </a:rPr>
              <a:t>        display: block;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5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another example. It uses media queries to hide whole div rows including the content depending upon the browser width.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See bs-example3.html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24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pic>
        <p:nvPicPr>
          <p:cNvPr id="4" name="Picture 3" descr="Screen Shot 2016-10-17 at 11.0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153512"/>
            <a:ext cx="2751361" cy="470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1642" y="2153512"/>
            <a:ext cx="49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sections of HTML here divided into two rows.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39352" y="2787598"/>
            <a:ext cx="1125414" cy="330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035524" y="4774341"/>
            <a:ext cx="1039294" cy="11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4766" y="4687289"/>
            <a:ext cx="47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bottom </a:t>
            </a:r>
            <a:r>
              <a:rPr lang="en-US" dirty="0" smtClean="0"/>
              <a:t>one has </a:t>
            </a:r>
            <a:r>
              <a:rPr lang="en-US" dirty="0"/>
              <a:t>a class ‘</a:t>
            </a:r>
            <a:r>
              <a:rPr lang="en-US" dirty="0">
                <a:latin typeface="Courier"/>
                <a:cs typeface="Courier"/>
              </a:rPr>
              <a:t>column-narrow</a:t>
            </a:r>
            <a:r>
              <a:rPr lang="en-US" dirty="0"/>
              <a:t>.’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1642" y="2994084"/>
            <a:ext cx="49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one has a class of ‘</a:t>
            </a:r>
            <a:r>
              <a:rPr lang="en-US" dirty="0">
                <a:latin typeface="Courier"/>
                <a:cs typeface="Courier"/>
              </a:rPr>
              <a:t>columns-wide</a:t>
            </a:r>
            <a:r>
              <a:rPr lang="en-US" dirty="0"/>
              <a:t>.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0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pic>
        <p:nvPicPr>
          <p:cNvPr id="4" name="Picture 3" descr="Screen Shot 2016-10-17 at 11.0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153512"/>
            <a:ext cx="2751361" cy="470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9224" y="2153512"/>
            <a:ext cx="568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media queries in CSS, these classes are hidden using </a:t>
            </a:r>
            <a:r>
              <a:rPr lang="en-US" sz="1400" b="1" dirty="0" smtClean="0">
                <a:latin typeface="Courier"/>
                <a:cs typeface="Courier"/>
              </a:rPr>
              <a:t>display: none</a:t>
            </a:r>
            <a:r>
              <a:rPr lang="en-US" sz="1400" b="1" dirty="0" smtClean="0"/>
              <a:t> </a:t>
            </a:r>
            <a:r>
              <a:rPr lang="en-US" dirty="0" smtClean="0"/>
              <a:t>at specific viewport widths.</a:t>
            </a:r>
          </a:p>
          <a:p>
            <a:endParaRPr lang="en-US" dirty="0"/>
          </a:p>
        </p:txBody>
      </p:sp>
      <p:pic>
        <p:nvPicPr>
          <p:cNvPr id="15" name="Picture 14" descr="Screen Shot 2016-10-17 at 11.08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03" y="3429000"/>
            <a:ext cx="2946400" cy="2082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890975" y="2787595"/>
            <a:ext cx="3242023" cy="641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69224" y="3200572"/>
            <a:ext cx="2292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‘columns-wide’ class is hidden whilst the viewport width is below a maximum threshold of 599px.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9224" y="4850080"/>
            <a:ext cx="2292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‘column-narrow’ class is hidden whilst the viewport width is above a minimum threshold of 600px.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35524" y="4696439"/>
            <a:ext cx="3097475" cy="7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5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pic>
        <p:nvPicPr>
          <p:cNvPr id="4" name="Picture 3" descr="Screen Shot 2016-10-17 at 11.0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153512"/>
            <a:ext cx="2751361" cy="470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9224" y="2153512"/>
            <a:ext cx="548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Hiding the div class hides that entire section of HTML.</a:t>
            </a:r>
          </a:p>
          <a:p>
            <a:endParaRPr lang="en-US" dirty="0"/>
          </a:p>
        </p:txBody>
      </p:sp>
      <p:pic>
        <p:nvPicPr>
          <p:cNvPr id="15" name="Picture 14" descr="Screen Shot 2016-10-17 at 11.08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03" y="3429000"/>
            <a:ext cx="2946400" cy="208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3" y="2632729"/>
            <a:ext cx="2751361" cy="192034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1003" y="4533668"/>
            <a:ext cx="2946400" cy="958881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3700" y="2799843"/>
            <a:ext cx="31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this media query is true…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062240" y="3169175"/>
            <a:ext cx="557545" cy="2598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93069" y="3169175"/>
            <a:ext cx="15487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…this div class is hidden (because </a:t>
            </a:r>
            <a:r>
              <a:rPr lang="en-US" sz="1400" b="1" dirty="0" smtClean="0">
                <a:latin typeface="Courier"/>
                <a:cs typeface="Courier"/>
              </a:rPr>
              <a:t>display: none </a:t>
            </a:r>
            <a:r>
              <a:rPr lang="en-US" dirty="0" smtClean="0"/>
              <a:t>becomes active)...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035524" y="3429000"/>
            <a:ext cx="454296" cy="3613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45469" y="5025529"/>
            <a:ext cx="154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…leaving this div to be displayed.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138773" y="5473191"/>
            <a:ext cx="454296" cy="3613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8" grpId="0" animBg="1"/>
      <p:bldP spid="9" grpId="0"/>
      <p:bldP spid="10" grpId="0" animBg="1"/>
      <p:bldP spid="21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pic>
        <p:nvPicPr>
          <p:cNvPr id="4" name="Picture 3" descr="Screen Shot 2016-10-17 at 11.35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4" y="3063893"/>
            <a:ext cx="7594600" cy="367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1842" y="1938645"/>
            <a:ext cx="148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1503" y="3117977"/>
            <a:ext cx="6953372" cy="2271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up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devices represent a rapidly growing method of consuming Internet content:</a:t>
            </a:r>
          </a:p>
          <a:p>
            <a:pPr marL="0" indent="0">
              <a:buNone/>
            </a:pPr>
            <a:r>
              <a:rPr lang="en-US" i="1" dirty="0"/>
              <a:t>Starting April </a:t>
            </a:r>
            <a:r>
              <a:rPr lang="en-US" i="1" dirty="0" smtClean="0"/>
              <a:t>21 [2015], </a:t>
            </a:r>
            <a:r>
              <a:rPr lang="en-US" i="1" dirty="0"/>
              <a:t>we will be expanding our use of mobile-friendliness as a ranking signal. This change will affect mobile searches in all languages worldwide and will have a significant impact in our search results. Consequently, users will find it easier to get relevant, high quality search results that are optimized for their devices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Taken from: </a:t>
            </a:r>
            <a:r>
              <a:rPr lang="en-US" sz="1300" dirty="0">
                <a:hlinkClick r:id="rId2"/>
              </a:rPr>
              <a:t>https://webmasters.googleblog.com/2015/02/finding-more-mobile-friendly-</a:t>
            </a:r>
            <a:r>
              <a:rPr lang="en-US" sz="1300" dirty="0" smtClean="0">
                <a:hlinkClick r:id="rId2"/>
              </a:rPr>
              <a:t>search.html</a:t>
            </a:r>
            <a:r>
              <a:rPr lang="en-US" sz="1300" dirty="0" smtClean="0"/>
              <a:t> [accessed 02/10/2016]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4319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pic>
        <p:nvPicPr>
          <p:cNvPr id="4" name="Picture 3" descr="Screen Shot 2016-10-17 at 11.0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153512"/>
            <a:ext cx="2751361" cy="4704488"/>
          </a:xfrm>
          <a:prstGeom prst="rect">
            <a:avLst/>
          </a:prstGeom>
        </p:spPr>
      </p:pic>
      <p:pic>
        <p:nvPicPr>
          <p:cNvPr id="15" name="Picture 14" descr="Screen Shot 2016-10-17 at 11.08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03" y="3429000"/>
            <a:ext cx="2946400" cy="208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3" y="4697614"/>
            <a:ext cx="2751361" cy="192034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93700" y="3429000"/>
            <a:ext cx="2946400" cy="958881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3700" y="2799843"/>
            <a:ext cx="31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this media query is true…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062240" y="3169175"/>
            <a:ext cx="557545" cy="13838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93069" y="4850763"/>
            <a:ext cx="15487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…this div class is hidden (because </a:t>
            </a:r>
            <a:r>
              <a:rPr lang="en-US" sz="1400" b="1" dirty="0" smtClean="0">
                <a:latin typeface="Courier"/>
                <a:cs typeface="Courier"/>
              </a:rPr>
              <a:t>display: none </a:t>
            </a:r>
            <a:r>
              <a:rPr lang="en-US" dirty="0" smtClean="0"/>
              <a:t>becomes active)...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035524" y="5331122"/>
            <a:ext cx="454296" cy="3613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89820" y="2799843"/>
            <a:ext cx="154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…leaving this div to be displayed as normal.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35524" y="3169175"/>
            <a:ext cx="454296" cy="3613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8" grpId="0" animBg="1"/>
      <p:bldP spid="9" grpId="0"/>
      <p:bldP spid="10" grpId="0" animBg="1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1842" y="1938645"/>
            <a:ext cx="148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3" name="Picture 2" descr="Screen Shot 2016-10-17 at 11.35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232"/>
            <a:ext cx="9144000" cy="2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us to change content and layout depending upon the viewport width.</a:t>
            </a:r>
          </a:p>
          <a:p>
            <a:r>
              <a:rPr lang="en-US" dirty="0" smtClean="0"/>
              <a:t>This is especially useful if we want to hide a large element such as a graphic when it is viewed on a small mobile device.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4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enable the Bootstrap framework in a couple of ways:</a:t>
            </a:r>
          </a:p>
          <a:p>
            <a:pPr lvl="1"/>
            <a:r>
              <a:rPr lang="en-US" dirty="0" smtClean="0"/>
              <a:t>Download the framework (</a:t>
            </a:r>
            <a:r>
              <a:rPr lang="en-US" dirty="0" err="1" smtClean="0"/>
              <a:t>www.getbootstrap.com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Or, link </a:t>
            </a:r>
            <a:r>
              <a:rPr lang="en-US" dirty="0" smtClean="0"/>
              <a:t>to an online repository in our HTML: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Screen Shot 2016-10-02 at 22.2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967"/>
            <a:ext cx="9144000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www.iteachit.net/reference</a:t>
            </a:r>
            <a:r>
              <a:rPr lang="en-US" dirty="0" smtClean="0"/>
              <a:t> and download the Bootstrap page template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template already has links to a remote Bootstrap library to save us some time.</a:t>
            </a:r>
            <a:endParaRPr lang="en-US" dirty="0"/>
          </a:p>
        </p:txBody>
      </p:sp>
      <p:pic>
        <p:nvPicPr>
          <p:cNvPr id="4" name="Picture 3" descr="Screen Shot 2016-10-17 at 11.4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81" y="3964579"/>
            <a:ext cx="4594586" cy="2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8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21" y="2130044"/>
            <a:ext cx="4717960" cy="3992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new Bootstrap </a:t>
            </a:r>
            <a:r>
              <a:rPr lang="en-US" dirty="0" smtClean="0"/>
              <a:t>HTML page using the template. 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four div </a:t>
            </a:r>
            <a:r>
              <a:rPr lang="en-US" dirty="0" smtClean="0"/>
              <a:t>columns using a span of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for each.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Give </a:t>
            </a:r>
            <a:r>
              <a:rPr lang="en-US" dirty="0" smtClean="0"/>
              <a:t>each a unique </a:t>
            </a:r>
            <a:r>
              <a:rPr lang="en-US" dirty="0" err="1" smtClean="0"/>
              <a:t>colour</a:t>
            </a:r>
            <a:r>
              <a:rPr lang="en-US" dirty="0" smtClean="0"/>
              <a:t> using a new CSS file. 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a paragraph in each saying ‘Column 1’ etc.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78701" y="2219752"/>
            <a:ext cx="296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an HTML code snippet to get you started: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90671" y="2219753"/>
            <a:ext cx="3767884" cy="2477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6-10-17 at 12.32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71" y="2866083"/>
            <a:ext cx="3714610" cy="18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pic>
        <p:nvPicPr>
          <p:cNvPr id="6" name="Picture 5" descr="Screen Shot 2016-10-17 at 12.5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159274"/>
            <a:ext cx="4238499" cy="3450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3033" y="1879046"/>
            <a:ext cx="52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solution:</a:t>
            </a:r>
            <a:endParaRPr lang="en-US" dirty="0"/>
          </a:p>
        </p:txBody>
      </p:sp>
      <p:pic>
        <p:nvPicPr>
          <p:cNvPr id="10" name="Picture 9" descr="Screen Shot 2016-10-17 at 12.5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28714"/>
            <a:ext cx="3746500" cy="438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8809" y="2789942"/>
            <a:ext cx="11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8647" y="1859382"/>
            <a:ext cx="11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pic>
        <p:nvPicPr>
          <p:cNvPr id="4" name="Picture 3" descr="Screen Shot 2016-10-17 at 12.5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0"/>
            <a:ext cx="9144000" cy="356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799" y="2041889"/>
            <a:ext cx="29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(bs-challenge1.html):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20" y="2130044"/>
            <a:ext cx="8208305" cy="3992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Change each column’s span so that:</a:t>
            </a:r>
          </a:p>
          <a:p>
            <a:pPr marL="917575" lvl="1">
              <a:buAutoNum type="arabicPeriod"/>
            </a:pPr>
            <a:r>
              <a:rPr lang="en-US" dirty="0" smtClean="0"/>
              <a:t>Viewport XS = column span of 12</a:t>
            </a:r>
          </a:p>
          <a:p>
            <a:pPr marL="917575" lvl="1">
              <a:buAutoNum type="arabicPeriod"/>
            </a:pPr>
            <a:r>
              <a:rPr lang="en-US" dirty="0" smtClean="0"/>
              <a:t>Viewport SM = column span of 6</a:t>
            </a:r>
          </a:p>
          <a:p>
            <a:pPr marL="917575" lvl="1">
              <a:buAutoNum type="arabicPeriod"/>
            </a:pPr>
            <a:r>
              <a:rPr lang="en-US" dirty="0" smtClean="0"/>
              <a:t>MD and above = column span of 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6-10-17 at 12.4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613330"/>
            <a:ext cx="3474875" cy="1062493"/>
          </a:xfrm>
          <a:prstGeom prst="rect">
            <a:avLst/>
          </a:prstGeom>
        </p:spPr>
      </p:pic>
      <p:pic>
        <p:nvPicPr>
          <p:cNvPr id="8" name="Picture 7" descr="Screen Shot 2016-10-17 at 12.4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66" y="4925674"/>
            <a:ext cx="5065660" cy="410366"/>
          </a:xfrm>
          <a:prstGeom prst="rect">
            <a:avLst/>
          </a:prstGeom>
        </p:spPr>
      </p:pic>
      <p:pic>
        <p:nvPicPr>
          <p:cNvPr id="10" name="Picture 9" descr="Screen Shot 2016-10-17 at 12.42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" y="6122607"/>
            <a:ext cx="8999452" cy="308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2250" y="4109122"/>
            <a:ext cx="62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105" y="5675823"/>
            <a:ext cx="8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5390" y="4375669"/>
            <a:ext cx="62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274" y="4109122"/>
            <a:ext cx="8999452" cy="24572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033" y="1879046"/>
            <a:ext cx="52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solution:</a:t>
            </a:r>
            <a:endParaRPr lang="en-US" dirty="0"/>
          </a:p>
        </p:txBody>
      </p:sp>
      <p:pic>
        <p:nvPicPr>
          <p:cNvPr id="3" name="Picture 2" descr="Screen Shot 2016-10-17 at 12.5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" y="3407061"/>
            <a:ext cx="5008125" cy="2803143"/>
          </a:xfrm>
          <a:prstGeom prst="rect">
            <a:avLst/>
          </a:prstGeom>
        </p:spPr>
      </p:pic>
      <p:pic>
        <p:nvPicPr>
          <p:cNvPr id="4" name="Picture 3" descr="Screen Shot 2016-10-17 at 12.5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50" y="2248378"/>
            <a:ext cx="3708400" cy="440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3033" y="2974608"/>
            <a:ext cx="11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2276" y="1859382"/>
            <a:ext cx="306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(same as previous)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8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Bootstrap is a CSS framework released by Twitter in 2011</a:t>
            </a:r>
          </a:p>
          <a:p>
            <a:r>
              <a:rPr lang="en-US" dirty="0"/>
              <a:t>It is open source – anyone can use it for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It gives access to pre-defined CSS classes</a:t>
            </a:r>
          </a:p>
          <a:p>
            <a:r>
              <a:rPr lang="en-US" dirty="0" smtClean="0"/>
              <a:t>It allows for a flexible grid system to be implemented</a:t>
            </a:r>
          </a:p>
          <a:p>
            <a:r>
              <a:rPr lang="en-US" dirty="0" smtClean="0"/>
              <a:t>It promotes a mobile first/responsive web design approach</a:t>
            </a:r>
          </a:p>
          <a:p>
            <a:r>
              <a:rPr lang="en-US" dirty="0" smtClean="0"/>
              <a:t>It’s not the only responsive framework but it is most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9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7799" y="2041889"/>
            <a:ext cx="373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– see </a:t>
            </a:r>
            <a:r>
              <a:rPr lang="en-US" i="1" dirty="0" smtClean="0"/>
              <a:t>bs-challenge2.html </a:t>
            </a:r>
            <a:r>
              <a:rPr lang="en-US" dirty="0" smtClean="0"/>
              <a:t>&amp;</a:t>
            </a:r>
            <a:r>
              <a:rPr lang="en-US" i="1" dirty="0" smtClean="0"/>
              <a:t> .</a:t>
            </a:r>
            <a:r>
              <a:rPr lang="en-US" i="1" dirty="0" err="1" smtClean="0"/>
              <a:t>css</a:t>
            </a:r>
            <a:endParaRPr lang="en-US" i="1" dirty="0"/>
          </a:p>
        </p:txBody>
      </p:sp>
      <p:pic>
        <p:nvPicPr>
          <p:cNvPr id="6" name="Picture 5" descr="Screen Shot 2016-10-17 at 12.4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613330"/>
            <a:ext cx="3474875" cy="1062493"/>
          </a:xfrm>
          <a:prstGeom prst="rect">
            <a:avLst/>
          </a:prstGeom>
        </p:spPr>
      </p:pic>
      <p:pic>
        <p:nvPicPr>
          <p:cNvPr id="7" name="Picture 6" descr="Screen Shot 2016-10-17 at 12.4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66" y="4925674"/>
            <a:ext cx="5065660" cy="410366"/>
          </a:xfrm>
          <a:prstGeom prst="rect">
            <a:avLst/>
          </a:prstGeom>
        </p:spPr>
      </p:pic>
      <p:pic>
        <p:nvPicPr>
          <p:cNvPr id="8" name="Picture 7" descr="Screen Shot 2016-10-17 at 12.42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" y="6122607"/>
            <a:ext cx="8999452" cy="308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274" y="4109122"/>
            <a:ext cx="8999452" cy="24572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20" y="2130044"/>
            <a:ext cx="8208305" cy="3992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Add some random text content in each column.</a:t>
            </a:r>
          </a:p>
          <a:p>
            <a:pPr marL="457200" indent="-457200">
              <a:buAutoNum type="arabicPeriod"/>
            </a:pPr>
            <a:r>
              <a:rPr lang="en-US" dirty="0" smtClean="0"/>
              <a:t>Change the font size progressively:</a:t>
            </a:r>
            <a:endParaRPr lang="en-US" dirty="0" smtClean="0"/>
          </a:p>
          <a:p>
            <a:pPr marL="917575" lvl="1">
              <a:buAutoNum type="arabicPeriod"/>
            </a:pPr>
            <a:r>
              <a:rPr lang="en-US" dirty="0" smtClean="0"/>
              <a:t>Viewport &lt;= 600px – font size 8px</a:t>
            </a:r>
          </a:p>
          <a:p>
            <a:pPr marL="917575" lvl="1">
              <a:buAutoNum type="arabicPeriod"/>
            </a:pPr>
            <a:r>
              <a:rPr lang="en-US" dirty="0" smtClean="0"/>
              <a:t>Viewport 601 to 800px – font size 14px</a:t>
            </a:r>
          </a:p>
          <a:p>
            <a:pPr marL="917575" lvl="1">
              <a:buAutoNum type="arabicPeriod"/>
            </a:pPr>
            <a:r>
              <a:rPr lang="en-US" dirty="0" smtClean="0"/>
              <a:t>Viewport &gt; 800 – font size 26px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1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</a:t>
            </a:r>
            <a:endParaRPr lang="en-US" dirty="0"/>
          </a:p>
        </p:txBody>
      </p:sp>
      <p:pic>
        <p:nvPicPr>
          <p:cNvPr id="5" name="Picture 4" descr="Screen Shot 2016-10-17 at 15.3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5" y="3416477"/>
            <a:ext cx="3505634" cy="1953960"/>
          </a:xfrm>
          <a:prstGeom prst="rect">
            <a:avLst/>
          </a:prstGeom>
        </p:spPr>
      </p:pic>
      <p:pic>
        <p:nvPicPr>
          <p:cNvPr id="6" name="Picture 5" descr="Screen Shot 2016-10-17 at 15.36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08" y="3416477"/>
            <a:ext cx="4991100" cy="328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6246" y="1982290"/>
            <a:ext cx="216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solution: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922" y="2844609"/>
            <a:ext cx="287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(same as previous)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3286" y="2844609"/>
            <a:ext cx="287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(additional part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2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https://www.lyft.com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Scroll through the site to get a feel for it.</a:t>
            </a:r>
          </a:p>
          <a:p>
            <a:r>
              <a:rPr lang="en-US" dirty="0" smtClean="0"/>
              <a:t>Stop on the ‘How </a:t>
            </a:r>
            <a:r>
              <a:rPr lang="en-US" dirty="0" err="1" smtClean="0"/>
              <a:t>Lyft</a:t>
            </a:r>
            <a:r>
              <a:rPr lang="en-US" dirty="0" smtClean="0"/>
              <a:t> Works’ section. </a:t>
            </a:r>
          </a:p>
          <a:p>
            <a:r>
              <a:rPr lang="en-US" dirty="0" smtClean="0"/>
              <a:t>What happens when you resize your browser in this section?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2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17 at 10.0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40499"/>
            <a:ext cx="5174923" cy="4880039"/>
          </a:xfrm>
          <a:prstGeom prst="rect">
            <a:avLst/>
          </a:prstGeom>
        </p:spPr>
      </p:pic>
      <p:pic>
        <p:nvPicPr>
          <p:cNvPr id="5" name="Picture 4" descr="Screen Shot 2016-10-17 at 10.09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04" y="1740498"/>
            <a:ext cx="1798846" cy="48800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24405" y="4625343"/>
            <a:ext cx="1548737" cy="5988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59404" y="1740499"/>
            <a:ext cx="291933" cy="32438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9086" y="5265458"/>
            <a:ext cx="154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become stacked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2600" y="1979824"/>
            <a:ext cx="15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collapses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76969" y="1979825"/>
            <a:ext cx="482435" cy="281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6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&amp; div</a:t>
            </a:r>
            <a:endParaRPr lang="en-US" dirty="0"/>
          </a:p>
        </p:txBody>
      </p:sp>
      <p:pic>
        <p:nvPicPr>
          <p:cNvPr id="4" name="Picture 3" descr="Screen Shot 2016-10-02 at 21.0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2381"/>
            <a:ext cx="9144000" cy="263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163" y="6421793"/>
            <a:ext cx="8574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Bootstrap grid image </a:t>
            </a:r>
            <a:r>
              <a:rPr lang="en-US" sz="1200" dirty="0"/>
              <a:t>taken from: </a:t>
            </a:r>
            <a:r>
              <a:rPr lang="en-US" sz="1200" dirty="0">
                <a:hlinkClick r:id="rId3"/>
              </a:rPr>
              <a:t>http://www.w3schools.com/bootstrap/</a:t>
            </a:r>
            <a:r>
              <a:rPr lang="en-US" sz="1200" dirty="0" smtClean="0">
                <a:hlinkClick r:id="rId3"/>
              </a:rPr>
              <a:t>bootstrap_grid_basic.asp</a:t>
            </a:r>
            <a:r>
              <a:rPr lang="en-US" sz="1200" dirty="0" smtClean="0"/>
              <a:t> [accessed 02/10/2016]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2023588"/>
            <a:ext cx="857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Utilising</a:t>
            </a:r>
            <a:r>
              <a:rPr lang="en-US" dirty="0" smtClean="0"/>
              <a:t> Bootstrap, the page can be divided into a maximum of 12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column can be 1 to 12 spans wide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olumns </a:t>
            </a:r>
            <a:r>
              <a:rPr lang="en-US" dirty="0" smtClean="0"/>
              <a:t>can </a:t>
            </a:r>
            <a:r>
              <a:rPr lang="en-US" dirty="0" smtClean="0"/>
              <a:t>also be set to “fluid”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72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54908" y="3662381"/>
            <a:ext cx="7707116" cy="2266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&amp; div</a:t>
            </a:r>
            <a:endParaRPr lang="en-US" dirty="0"/>
          </a:p>
        </p:txBody>
      </p:sp>
      <p:pic>
        <p:nvPicPr>
          <p:cNvPr id="4" name="Picture 3" descr="Screen Shot 2016-10-02 at 21.0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64" y="3662381"/>
            <a:ext cx="7692059" cy="226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163" y="6421793"/>
            <a:ext cx="8574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Bootstrap grid image </a:t>
            </a:r>
            <a:r>
              <a:rPr lang="en-US" sz="1200" dirty="0"/>
              <a:t>taken from: </a:t>
            </a:r>
            <a:r>
              <a:rPr lang="en-US" sz="1200" dirty="0">
                <a:hlinkClick r:id="rId3"/>
              </a:rPr>
              <a:t>http://www.w3schools.com/bootstrap/</a:t>
            </a:r>
            <a:r>
              <a:rPr lang="en-US" sz="1200" dirty="0" smtClean="0">
                <a:hlinkClick r:id="rId3"/>
              </a:rPr>
              <a:t>bootstrap_grid_basic.asp</a:t>
            </a:r>
            <a:r>
              <a:rPr lang="en-US" sz="1200" dirty="0" smtClean="0"/>
              <a:t> [accessed 02/10/2016]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2023588"/>
            <a:ext cx="857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row of columns exists in a &lt;div class=‘row’&gt;.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collection of rows resides in a &lt;div class=‘container’&gt;.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page can have multiple containers.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Containers can be nested.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441" y="3837046"/>
            <a:ext cx="10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41" y="4331445"/>
            <a:ext cx="10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441" y="4716539"/>
            <a:ext cx="10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441" y="5167651"/>
            <a:ext cx="10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441" y="5559521"/>
            <a:ext cx="10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5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87942" y="3949441"/>
            <a:ext cx="366965" cy="149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87942" y="4492518"/>
            <a:ext cx="366965" cy="149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02999" y="4842733"/>
            <a:ext cx="366965" cy="149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02999" y="5304866"/>
            <a:ext cx="366965" cy="149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02999" y="5694728"/>
            <a:ext cx="366965" cy="149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4550" y="3039251"/>
            <a:ext cx="213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308521" y="3356963"/>
            <a:ext cx="175524" cy="2537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&amp;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See bs-example1.html. </a:t>
            </a:r>
          </a:p>
          <a:p>
            <a:r>
              <a:rPr lang="en-US" dirty="0" smtClean="0"/>
              <a:t>Take a look at the way the </a:t>
            </a:r>
            <a:r>
              <a:rPr lang="en-US" dirty="0" err="1" smtClean="0"/>
              <a:t>divs</a:t>
            </a:r>
            <a:r>
              <a:rPr lang="en-US" dirty="0" smtClean="0"/>
              <a:t> are used to carve up the page into a grid structure.</a:t>
            </a:r>
          </a:p>
          <a:p>
            <a:r>
              <a:rPr lang="en-US" b="1" dirty="0" smtClean="0"/>
              <a:t>One column</a:t>
            </a:r>
            <a:r>
              <a:rPr lang="en-US" b="1" dirty="0" smtClean="0"/>
              <a:t> </a:t>
            </a:r>
            <a:r>
              <a:rPr lang="en-US" b="1" dirty="0" smtClean="0"/>
              <a:t>span </a:t>
            </a:r>
            <a:r>
              <a:rPr lang="en-US" b="1" dirty="0" smtClean="0"/>
              <a:t>is roughly 1/12</a:t>
            </a:r>
            <a:r>
              <a:rPr lang="en-US" b="1" baseline="30000" dirty="0" smtClean="0"/>
              <a:t>th</a:t>
            </a:r>
            <a:r>
              <a:rPr lang="en-US" b="1" dirty="0" smtClean="0"/>
              <a:t> of the relative browser width.</a:t>
            </a:r>
          </a:p>
        </p:txBody>
      </p:sp>
    </p:spTree>
    <p:extLst>
      <p:ext uri="{BB962C8B-B14F-4D97-AF65-F5344CB8AC3E}">
        <p14:creationId xmlns:p14="http://schemas.microsoft.com/office/powerpoint/2010/main" val="405009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Bootstrap </a:t>
            </a:r>
            <a:r>
              <a:rPr lang="en-US" dirty="0"/>
              <a:t>defines </a:t>
            </a:r>
            <a:r>
              <a:rPr lang="en-US" dirty="0" smtClean="0"/>
              <a:t>four classes of browser </a:t>
            </a:r>
            <a:r>
              <a:rPr lang="en-US" dirty="0"/>
              <a:t>widths:</a:t>
            </a:r>
          </a:p>
          <a:p>
            <a:pPr lvl="1"/>
            <a:r>
              <a:rPr lang="en-US" dirty="0"/>
              <a:t>XS (</a:t>
            </a:r>
            <a:r>
              <a:rPr lang="en-US" dirty="0" smtClean="0"/>
              <a:t>phones &lt; 768px)</a:t>
            </a:r>
            <a:endParaRPr lang="en-US" dirty="0"/>
          </a:p>
          <a:p>
            <a:pPr lvl="1"/>
            <a:r>
              <a:rPr lang="en-US" dirty="0"/>
              <a:t>SM (</a:t>
            </a:r>
            <a:r>
              <a:rPr lang="en-US" dirty="0" smtClean="0"/>
              <a:t>tablets &gt;= 768px)</a:t>
            </a:r>
            <a:endParaRPr lang="en-US" dirty="0"/>
          </a:p>
          <a:p>
            <a:pPr lvl="1"/>
            <a:r>
              <a:rPr lang="en-US" dirty="0"/>
              <a:t>MD (</a:t>
            </a:r>
            <a:r>
              <a:rPr lang="en-US" dirty="0" smtClean="0"/>
              <a:t>desktops &gt;= 992px)</a:t>
            </a:r>
            <a:endParaRPr lang="en-US" dirty="0"/>
          </a:p>
          <a:p>
            <a:pPr lvl="1"/>
            <a:r>
              <a:rPr lang="en-US" dirty="0"/>
              <a:t>LG (large </a:t>
            </a:r>
            <a:r>
              <a:rPr lang="en-US" dirty="0" smtClean="0"/>
              <a:t>desktops &gt;= 1200px)</a:t>
            </a:r>
            <a:endParaRPr lang="en-US" dirty="0" smtClean="0"/>
          </a:p>
          <a:p>
            <a:r>
              <a:rPr lang="en-US" b="1" dirty="0" smtClean="0"/>
              <a:t>XS </a:t>
            </a:r>
            <a:r>
              <a:rPr lang="en-US" b="1" dirty="0" smtClean="0"/>
              <a:t>is the </a:t>
            </a:r>
            <a:r>
              <a:rPr lang="en-US" b="1" i="1" dirty="0" smtClean="0"/>
              <a:t>default</a:t>
            </a:r>
            <a:r>
              <a:rPr lang="en-US" b="1" dirty="0" smtClean="0"/>
              <a:t> and does </a:t>
            </a:r>
            <a:r>
              <a:rPr lang="en-US" b="1" dirty="0" smtClean="0"/>
              <a:t>not always </a:t>
            </a:r>
            <a:r>
              <a:rPr lang="en-US" b="1" dirty="0" smtClean="0"/>
              <a:t>need to be specified – this promotes a </a:t>
            </a:r>
            <a:r>
              <a:rPr lang="en-US" b="1" i="1" dirty="0" smtClean="0"/>
              <a:t>mobile-up</a:t>
            </a:r>
            <a:r>
              <a:rPr lang="en-US" b="1" dirty="0" smtClean="0"/>
              <a:t> design ethic</a:t>
            </a:r>
          </a:p>
          <a:p>
            <a:r>
              <a:rPr lang="en-US" dirty="0" smtClean="0"/>
              <a:t>Width in pixels can also be </a:t>
            </a:r>
            <a:r>
              <a:rPr lang="en-US" dirty="0" smtClean="0"/>
              <a:t>specified if needed</a:t>
            </a:r>
          </a:p>
          <a:p>
            <a:r>
              <a:rPr lang="en-US" dirty="0" smtClean="0"/>
              <a:t>These viewport widths </a:t>
            </a:r>
            <a:r>
              <a:rPr lang="en-US" dirty="0" smtClean="0"/>
              <a:t>are called </a:t>
            </a:r>
            <a:r>
              <a:rPr lang="en-US" b="1" i="1" dirty="0" smtClean="0"/>
              <a:t>breakpoints</a:t>
            </a:r>
            <a:endParaRPr lang="en-US" b="1" i="1" dirty="0"/>
          </a:p>
        </p:txBody>
      </p:sp>
      <p:pic>
        <p:nvPicPr>
          <p:cNvPr id="4" name="Picture 3" descr="Bootstrap-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2"/>
          <a:stretch/>
        </p:blipFill>
        <p:spPr>
          <a:xfrm>
            <a:off x="3609633" y="5861572"/>
            <a:ext cx="2285892" cy="8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8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662</TotalTime>
  <Words>1181</Words>
  <Application>Microsoft Macintosh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Spectrum</vt:lpstr>
      <vt:lpstr>Web Design MCOSS2WED</vt:lpstr>
      <vt:lpstr>Mobile up design</vt:lpstr>
      <vt:lpstr>Bootstrap</vt:lpstr>
      <vt:lpstr>Bootstrap</vt:lpstr>
      <vt:lpstr>PowerPoint Presentation</vt:lpstr>
      <vt:lpstr>Grid system &amp; div</vt:lpstr>
      <vt:lpstr>Grid system &amp; div</vt:lpstr>
      <vt:lpstr>Grid system &amp; div</vt:lpstr>
      <vt:lpstr>Breakpoints</vt:lpstr>
      <vt:lpstr>Responsive columns</vt:lpstr>
      <vt:lpstr>Responsive columns</vt:lpstr>
      <vt:lpstr>Media Queries</vt:lpstr>
      <vt:lpstr>Media Queries</vt:lpstr>
      <vt:lpstr>Media Queries</vt:lpstr>
      <vt:lpstr>Media Queries</vt:lpstr>
      <vt:lpstr>Example breakdown</vt:lpstr>
      <vt:lpstr>Example breakdown</vt:lpstr>
      <vt:lpstr>Example breakdown</vt:lpstr>
      <vt:lpstr>Example breakdown</vt:lpstr>
      <vt:lpstr>Example breakdown</vt:lpstr>
      <vt:lpstr>Example breakdown</vt:lpstr>
      <vt:lpstr>Example breakdown</vt:lpstr>
      <vt:lpstr>Enabling Bootstrap</vt:lpstr>
      <vt:lpstr>Enabling Bootstrap</vt:lpstr>
      <vt:lpstr>Challenge 1</vt:lpstr>
      <vt:lpstr>Challenge 1</vt:lpstr>
      <vt:lpstr>Challenge 1</vt:lpstr>
      <vt:lpstr>Challenge 2</vt:lpstr>
      <vt:lpstr>Challenge 2</vt:lpstr>
      <vt:lpstr>Challenge 2 </vt:lpstr>
      <vt:lpstr>Challenge 3</vt:lpstr>
      <vt:lpstr>Challenge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MCOSS2WED</dc:title>
  <dc:creator>David Caldwell</dc:creator>
  <cp:lastModifiedBy>David Caldwell</cp:lastModifiedBy>
  <cp:revision>180</cp:revision>
  <dcterms:created xsi:type="dcterms:W3CDTF">2016-10-02T18:57:42Z</dcterms:created>
  <dcterms:modified xsi:type="dcterms:W3CDTF">2016-10-17T14:37:58Z</dcterms:modified>
</cp:coreProperties>
</file>