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6" r:id="rId5"/>
    <p:sldId id="260" r:id="rId6"/>
    <p:sldId id="261" r:id="rId7"/>
    <p:sldId id="265" r:id="rId8"/>
    <p:sldId id="278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eachit.net/reference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nts.googl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eativebloq.com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MCOSS2WED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Fonts</a:t>
            </a:r>
            <a:endParaRPr lang="en-US" dirty="0"/>
          </a:p>
        </p:txBody>
      </p:sp>
      <p:pic>
        <p:nvPicPr>
          <p:cNvPr id="5" name="Picture 4" descr="Photo 23-12-2015, 19 22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30" y="2017059"/>
            <a:ext cx="2861851" cy="4225975"/>
          </a:xfrm>
          <a:prstGeom prst="rect">
            <a:avLst/>
          </a:prstGeom>
        </p:spPr>
      </p:pic>
      <p:pic>
        <p:nvPicPr>
          <p:cNvPr id="6" name="Picture 5" descr="Photo 23-12-2015, 19 04 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81" y="2017059"/>
            <a:ext cx="3375010" cy="42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6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‘The 23 best free cursive fonts’</a:t>
            </a:r>
          </a:p>
        </p:txBody>
      </p:sp>
      <p:pic>
        <p:nvPicPr>
          <p:cNvPr id="4" name="Picture 3" descr="Screen Shot 2016-10-29 at 16.44.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0"/>
          <a:stretch/>
        </p:blipFill>
        <p:spPr>
          <a:xfrm>
            <a:off x="680256" y="2771352"/>
            <a:ext cx="7975600" cy="22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font you like</a:t>
            </a:r>
          </a:p>
          <a:p>
            <a:r>
              <a:rPr lang="en-US" dirty="0" smtClean="0"/>
              <a:t>Unzip it and copy it into a folder called ‘fonts’ in your web root</a:t>
            </a:r>
          </a:p>
          <a:p>
            <a:r>
              <a:rPr lang="en-US" dirty="0" smtClean="0"/>
              <a:t>In your CSS file, add a section called @font-face: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E795E"/>
                </a:solidFill>
                <a:latin typeface="Courier"/>
                <a:cs typeface="Courier"/>
              </a:rPr>
              <a:t>@font-face {</a:t>
            </a:r>
          </a:p>
          <a:p>
            <a:pPr marL="0" indent="0">
              <a:buNone/>
            </a:pPr>
            <a:r>
              <a:rPr lang="en-US" dirty="0">
                <a:solidFill>
                  <a:srgbClr val="8E795E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57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font-family and the location of the font file: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E795E"/>
                </a:solidFill>
                <a:latin typeface="Courier"/>
                <a:cs typeface="Courier"/>
              </a:rPr>
              <a:t>@font-face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E795E"/>
                </a:solidFill>
                <a:latin typeface="Courier"/>
                <a:cs typeface="Courier"/>
              </a:rPr>
              <a:t>font-family: ‘</a:t>
            </a:r>
            <a:r>
              <a:rPr lang="en-US" dirty="0" err="1" smtClean="0">
                <a:solidFill>
                  <a:srgbClr val="8E795E"/>
                </a:solidFill>
                <a:latin typeface="Courier"/>
                <a:cs typeface="Courier"/>
              </a:rPr>
              <a:t>KingBasil</a:t>
            </a:r>
            <a:r>
              <a:rPr lang="en-US" dirty="0" smtClean="0">
                <a:solidFill>
                  <a:srgbClr val="8E795E"/>
                </a:solidFill>
                <a:latin typeface="Courier"/>
                <a:cs typeface="Courier"/>
              </a:rPr>
              <a:t>’;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8E795E"/>
                </a:solidFill>
                <a:latin typeface="Courier"/>
                <a:cs typeface="Courier"/>
              </a:rPr>
              <a:t>s</a:t>
            </a:r>
            <a:r>
              <a:rPr lang="en-US" dirty="0" err="1" smtClean="0">
                <a:solidFill>
                  <a:srgbClr val="8E795E"/>
                </a:solidFill>
                <a:latin typeface="Courier"/>
                <a:cs typeface="Courier"/>
              </a:rPr>
              <a:t>rc</a:t>
            </a:r>
            <a:r>
              <a:rPr lang="en-US" dirty="0" smtClean="0">
                <a:solidFill>
                  <a:srgbClr val="8E795E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rgbClr val="8E795E"/>
                </a:solidFill>
                <a:latin typeface="Courier"/>
                <a:cs typeface="Courier"/>
              </a:rPr>
              <a:t>url</a:t>
            </a:r>
            <a:r>
              <a:rPr lang="en-US" dirty="0" smtClean="0">
                <a:solidFill>
                  <a:srgbClr val="8E795E"/>
                </a:solidFill>
                <a:latin typeface="Courier"/>
                <a:cs typeface="Courier"/>
              </a:rPr>
              <a:t>(‘/fonts/King-Basil-</a:t>
            </a:r>
            <a:r>
              <a:rPr lang="en-US" dirty="0" err="1" smtClean="0">
                <a:solidFill>
                  <a:srgbClr val="8E795E"/>
                </a:solidFill>
                <a:latin typeface="Courier"/>
                <a:cs typeface="Courier"/>
              </a:rPr>
              <a:t>Lite.otf</a:t>
            </a:r>
            <a:r>
              <a:rPr lang="en-US" dirty="0" smtClean="0">
                <a:solidFill>
                  <a:srgbClr val="8E795E"/>
                </a:solidFill>
                <a:latin typeface="Courier"/>
                <a:cs typeface="Courier"/>
              </a:rPr>
              <a:t>’);</a:t>
            </a:r>
          </a:p>
          <a:p>
            <a:pPr marL="0" indent="0">
              <a:buNone/>
            </a:pPr>
            <a:r>
              <a:rPr lang="en-US" dirty="0">
                <a:solidFill>
                  <a:srgbClr val="8E795E"/>
                </a:solidFill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8E795E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807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specify the format of font (but if this stops your font working, remove this part):</a:t>
            </a:r>
          </a:p>
          <a:p>
            <a:pPr marL="0" indent="0">
              <a:buNone/>
            </a:pPr>
            <a:r>
              <a:rPr lang="en-US" dirty="0">
                <a:solidFill>
                  <a:srgbClr val="8E795E"/>
                </a:solidFill>
                <a:latin typeface="Courier"/>
                <a:cs typeface="Courier"/>
              </a:rPr>
              <a:t>@font-face {</a:t>
            </a:r>
          </a:p>
          <a:p>
            <a:pPr marL="0" indent="0">
              <a:buNone/>
            </a:pPr>
            <a:r>
              <a:rPr lang="en-US" dirty="0">
                <a:solidFill>
                  <a:srgbClr val="8E795E"/>
                </a:solidFill>
                <a:latin typeface="Courier"/>
                <a:cs typeface="Courier"/>
              </a:rPr>
              <a:t>font-family: ‘</a:t>
            </a:r>
            <a:r>
              <a:rPr lang="en-US" dirty="0" err="1">
                <a:solidFill>
                  <a:srgbClr val="8E795E"/>
                </a:solidFill>
                <a:latin typeface="Courier"/>
                <a:cs typeface="Courier"/>
              </a:rPr>
              <a:t>KingBasil</a:t>
            </a:r>
            <a:r>
              <a:rPr lang="en-US" dirty="0">
                <a:solidFill>
                  <a:srgbClr val="8E795E"/>
                </a:solidFill>
                <a:latin typeface="Courier"/>
                <a:cs typeface="Courier"/>
              </a:rPr>
              <a:t>’;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8E795E"/>
                </a:solidFill>
                <a:latin typeface="Courier"/>
                <a:cs typeface="Courier"/>
              </a:rPr>
              <a:t>src</a:t>
            </a:r>
            <a:r>
              <a:rPr lang="en-US" dirty="0">
                <a:solidFill>
                  <a:srgbClr val="8E795E"/>
                </a:solidFill>
                <a:latin typeface="Courier"/>
                <a:cs typeface="Courier"/>
              </a:rPr>
              <a:t>: </a:t>
            </a:r>
            <a:r>
              <a:rPr lang="en-US" dirty="0" err="1">
                <a:solidFill>
                  <a:srgbClr val="8E795E"/>
                </a:solidFill>
                <a:latin typeface="Courier"/>
                <a:cs typeface="Courier"/>
              </a:rPr>
              <a:t>url</a:t>
            </a:r>
            <a:r>
              <a:rPr lang="en-US" dirty="0">
                <a:solidFill>
                  <a:srgbClr val="8E795E"/>
                </a:solidFill>
                <a:latin typeface="Courier"/>
                <a:cs typeface="Courier"/>
              </a:rPr>
              <a:t>(‘/fonts/King-Basil-</a:t>
            </a:r>
            <a:r>
              <a:rPr lang="en-US" dirty="0" err="1">
                <a:solidFill>
                  <a:srgbClr val="8E795E"/>
                </a:solidFill>
                <a:latin typeface="Courier"/>
                <a:cs typeface="Courier"/>
              </a:rPr>
              <a:t>Lite.otf</a:t>
            </a:r>
            <a:r>
              <a:rPr lang="en-US" dirty="0">
                <a:solidFill>
                  <a:srgbClr val="8E795E"/>
                </a:solidFill>
                <a:latin typeface="Courier"/>
                <a:cs typeface="Courier"/>
              </a:rPr>
              <a:t>’</a:t>
            </a:r>
            <a:r>
              <a:rPr lang="en-US" dirty="0" smtClean="0">
                <a:solidFill>
                  <a:srgbClr val="8E795E"/>
                </a:solidFill>
                <a:latin typeface="Courier"/>
                <a:cs typeface="Courier"/>
              </a:rPr>
              <a:t>) format(‘</a:t>
            </a:r>
            <a:r>
              <a:rPr lang="en-US" dirty="0" err="1" smtClean="0">
                <a:solidFill>
                  <a:srgbClr val="8E795E"/>
                </a:solidFill>
                <a:latin typeface="Courier"/>
                <a:cs typeface="Courier"/>
              </a:rPr>
              <a:t>truetype</a:t>
            </a:r>
            <a:r>
              <a:rPr lang="en-US" dirty="0" smtClean="0">
                <a:solidFill>
                  <a:srgbClr val="8E795E"/>
                </a:solidFill>
                <a:latin typeface="Courier"/>
                <a:cs typeface="Courier"/>
              </a:rPr>
              <a:t>’);</a:t>
            </a:r>
            <a:endParaRPr lang="en-US" dirty="0">
              <a:solidFill>
                <a:srgbClr val="8E795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E795E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font-face section is added, you can use the font in your code:</a:t>
            </a:r>
            <a:endParaRPr lang="en-US" dirty="0"/>
          </a:p>
        </p:txBody>
      </p:sp>
      <p:pic>
        <p:nvPicPr>
          <p:cNvPr id="4" name="Picture 3" descr="Screen Shot 2016-10-29 at 16.52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41" y="3422650"/>
            <a:ext cx="5816600" cy="1003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Picture 4" descr="Screen Shot 2016-10-29 at 17.01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41" y="4607372"/>
            <a:ext cx="2781300" cy="1041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384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have noticed that the font size can be specified in pixels and ‘</a:t>
            </a:r>
            <a:r>
              <a:rPr lang="en-US" dirty="0" err="1" smtClean="0"/>
              <a:t>em’s</a:t>
            </a:r>
            <a:endParaRPr lang="en-US" dirty="0" smtClean="0"/>
          </a:p>
          <a:p>
            <a:r>
              <a:rPr lang="en-US" dirty="0" smtClean="0"/>
              <a:t>What is an ‘</a:t>
            </a:r>
            <a:r>
              <a:rPr lang="en-US" dirty="0" err="1" smtClean="0"/>
              <a:t>em</a:t>
            </a:r>
            <a:r>
              <a:rPr lang="en-US" dirty="0" smtClean="0"/>
              <a:t>’?</a:t>
            </a:r>
          </a:p>
        </p:txBody>
      </p:sp>
    </p:spTree>
    <p:extLst>
      <p:ext uri="{BB962C8B-B14F-4D97-AF65-F5344CB8AC3E}">
        <p14:creationId xmlns:p14="http://schemas.microsoft.com/office/powerpoint/2010/main" val="427477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em</a:t>
            </a:r>
            <a:r>
              <a:rPr lang="en-US" dirty="0" smtClean="0"/>
              <a:t> is a unit of measurement used in design and typesetting 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em</a:t>
            </a:r>
            <a:r>
              <a:rPr lang="en-US" dirty="0" smtClean="0"/>
              <a:t>’ refers to the dimensions of the letter ‘M’</a:t>
            </a:r>
          </a:p>
          <a:p>
            <a:r>
              <a:rPr lang="en-US" dirty="0" smtClean="0"/>
              <a:t>It is commonly used in web design to specify relative font sizes </a:t>
            </a:r>
          </a:p>
        </p:txBody>
      </p:sp>
    </p:spTree>
    <p:extLst>
      <p:ext uri="{BB962C8B-B14F-4D97-AF65-F5344CB8AC3E}">
        <p14:creationId xmlns:p14="http://schemas.microsoft.com/office/powerpoint/2010/main" val="226821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body section to your CSS</a:t>
            </a:r>
          </a:p>
          <a:p>
            <a:r>
              <a:rPr lang="en-US" dirty="0" smtClean="0"/>
              <a:t>Add font-size: 20 to the body section</a:t>
            </a:r>
          </a:p>
          <a:p>
            <a:r>
              <a:rPr lang="en-US" dirty="0" smtClean="0"/>
              <a:t>Choose a font if you like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0-29 at 17.1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87" y="4164699"/>
            <a:ext cx="4851016" cy="14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1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these sections to your CSS: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0-29 at 17.18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90" y="2703700"/>
            <a:ext cx="3808295" cy="399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2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a body section and &lt;h1&gt;, &lt;h2&gt;, &lt;h3&gt; and &lt;h4&gt; sections in your HTML file</a:t>
            </a:r>
          </a:p>
        </p:txBody>
      </p:sp>
      <p:pic>
        <p:nvPicPr>
          <p:cNvPr id="5" name="Picture 4" descr="Screen Shot 2016-10-29 at 17.20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58" y="3088224"/>
            <a:ext cx="5176331" cy="23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adding custom fonts:</a:t>
            </a:r>
          </a:p>
          <a:p>
            <a:pPr lvl="1"/>
            <a:r>
              <a:rPr lang="en-US" dirty="0" smtClean="0"/>
              <a:t>Download and reference locally</a:t>
            </a:r>
          </a:p>
          <a:p>
            <a:pPr lvl="1"/>
            <a:r>
              <a:rPr lang="en-US" dirty="0" smtClean="0"/>
              <a:t>Reference a web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3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webpage should look something like this: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0-29 at 17.22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/>
          <a:stretch/>
        </p:blipFill>
        <p:spPr>
          <a:xfrm>
            <a:off x="667055" y="2623491"/>
            <a:ext cx="3340615" cy="3502672"/>
          </a:xfrm>
          <a:prstGeom prst="rect">
            <a:avLst/>
          </a:prstGeom>
        </p:spPr>
      </p:pic>
      <p:pic>
        <p:nvPicPr>
          <p:cNvPr id="5" name="Picture 4" descr="Screen Shot 2016-10-29 at 17.18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93" y="2623491"/>
            <a:ext cx="3808295" cy="399871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4007670" y="3062822"/>
            <a:ext cx="752440" cy="27746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81503" y="5723108"/>
            <a:ext cx="2978607" cy="27746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892354" y="4253386"/>
            <a:ext cx="1867756" cy="27746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changing the font size in the body section of your CSS file. You should see ALL of your element’s font sizes alter proportionately.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53187" y="3414993"/>
            <a:ext cx="5256585" cy="1388932"/>
            <a:chOff x="2353187" y="2997200"/>
            <a:chExt cx="5256585" cy="1388932"/>
          </a:xfrm>
        </p:grpSpPr>
        <p:pic>
          <p:nvPicPr>
            <p:cNvPr id="6" name="Picture 5" descr="Screen Shot 2016-10-29 at 17.17.3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187" y="2997200"/>
              <a:ext cx="4539942" cy="1388932"/>
            </a:xfrm>
            <a:prstGeom prst="rect">
              <a:avLst/>
            </a:prstGeom>
          </p:spPr>
        </p:pic>
        <p:sp>
          <p:nvSpPr>
            <p:cNvPr id="7" name="Left Arrow 6"/>
            <p:cNvSpPr/>
            <p:nvPr/>
          </p:nvSpPr>
          <p:spPr>
            <a:xfrm>
              <a:off x="5421829" y="3414993"/>
              <a:ext cx="2187943" cy="234781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m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using ems, the font size is proportionate to the font size of the parent element (in this case, the body).</a:t>
            </a:r>
          </a:p>
          <a:p>
            <a:r>
              <a:rPr lang="en-US" dirty="0" smtClean="0"/>
              <a:t>If the parent element font-size changes, so will the child sections that are using ‘</a:t>
            </a:r>
            <a:r>
              <a:rPr lang="en-US" dirty="0" err="1" smtClean="0"/>
              <a:t>em</a:t>
            </a:r>
            <a:r>
              <a:rPr lang="en-US" dirty="0" smtClean="0"/>
              <a:t>’ font sizes.</a:t>
            </a:r>
          </a:p>
          <a:p>
            <a:r>
              <a:rPr lang="en-US" dirty="0" smtClean="0"/>
              <a:t>Notice that we </a:t>
            </a:r>
            <a:r>
              <a:rPr lang="en-US" dirty="0" err="1" smtClean="0"/>
              <a:t>didn</a:t>
            </a:r>
            <a:r>
              <a:rPr lang="fr-FR" dirty="0" smtClean="0"/>
              <a:t>’</a:t>
            </a:r>
            <a:r>
              <a:rPr lang="en-US" dirty="0" smtClean="0"/>
              <a:t>t need to specify a font size for &lt;h3&gt;. It was taken from the body as it was set to 1em which will be the </a:t>
            </a:r>
            <a:r>
              <a:rPr lang="en-US" smtClean="0"/>
              <a:t>same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2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11" y="2133600"/>
            <a:ext cx="4588878" cy="3992563"/>
          </a:xfrm>
        </p:spPr>
        <p:txBody>
          <a:bodyPr/>
          <a:lstStyle/>
          <a:p>
            <a:r>
              <a:rPr lang="en-US" dirty="0" smtClean="0"/>
              <a:t>Start a new HTML file using the HTML template - </a:t>
            </a:r>
            <a:r>
              <a:rPr lang="en-US" dirty="0" smtClean="0">
                <a:hlinkClick r:id="rId2"/>
              </a:rPr>
              <a:t>http://www.iteachit.net/reference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a blank CSS file</a:t>
            </a:r>
          </a:p>
          <a:p>
            <a:r>
              <a:rPr lang="en-US" dirty="0"/>
              <a:t>Add some text in an &lt;h1&gt; tag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0-29 at 16.26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88" y="2231786"/>
            <a:ext cx="3052662" cy="19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11" y="2133600"/>
            <a:ext cx="4588878" cy="3992563"/>
          </a:xfrm>
        </p:spPr>
        <p:txBody>
          <a:bodyPr/>
          <a:lstStyle/>
          <a:p>
            <a:r>
              <a:rPr lang="en-US" dirty="0" smtClean="0"/>
              <a:t>Web font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062213" cy="3992563"/>
          </a:xfrm>
        </p:spPr>
        <p:txBody>
          <a:bodyPr>
            <a:normAutofit/>
          </a:bodyPr>
          <a:lstStyle/>
          <a:p>
            <a:r>
              <a:rPr lang="en-US" dirty="0"/>
              <a:t>Browse to </a:t>
            </a:r>
            <a:r>
              <a:rPr lang="en-US" dirty="0">
                <a:hlinkClick r:id="rId2"/>
              </a:rPr>
              <a:t>https://fonts.google.com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Choose a font you like</a:t>
            </a:r>
          </a:p>
          <a:p>
            <a:r>
              <a:rPr lang="en-US" dirty="0" smtClean="0"/>
              <a:t>Add the font link to your HTML file in the &lt;head&gt; section</a:t>
            </a:r>
          </a:p>
          <a:p>
            <a:r>
              <a:rPr lang="en-US" dirty="0" smtClean="0"/>
              <a:t>Specify the font-family in your CSS file for &lt;h1&gt;</a:t>
            </a:r>
          </a:p>
        </p:txBody>
      </p:sp>
      <p:pic>
        <p:nvPicPr>
          <p:cNvPr id="5" name="Picture 4" descr="Screen Shot 2016-10-29 at 16.3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76" y="2883315"/>
            <a:ext cx="4797624" cy="1776283"/>
          </a:xfrm>
          <a:prstGeom prst="rect">
            <a:avLst/>
          </a:prstGeom>
        </p:spPr>
      </p:pic>
      <p:pic>
        <p:nvPicPr>
          <p:cNvPr id="6" name="Picture 5" descr="Screen Shot 2016-10-29 at 16.32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76" y="4882158"/>
            <a:ext cx="4797624" cy="9926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52914" y="4119336"/>
            <a:ext cx="576336" cy="20276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17146" y="5618646"/>
            <a:ext cx="576336" cy="20276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 descr="Screen Shot 2016-10-29 at 16.35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" y="3098800"/>
            <a:ext cx="4724400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921121" y="2340380"/>
            <a:ext cx="8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6" name="Picture 5" descr="Screen Shot 2016-10-29 at 16.37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35" y="3022600"/>
            <a:ext cx="4013200" cy="812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6598828" y="2340380"/>
            <a:ext cx="8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3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custom font</a:t>
            </a:r>
          </a:p>
        </p:txBody>
      </p:sp>
    </p:spTree>
    <p:extLst>
      <p:ext uri="{BB962C8B-B14F-4D97-AF65-F5344CB8AC3E}">
        <p14:creationId xmlns:p14="http://schemas.microsoft.com/office/powerpoint/2010/main" val="129358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another heading (&lt;h2&gt; this time) and type some text</a:t>
            </a:r>
          </a:p>
        </p:txBody>
      </p:sp>
    </p:spTree>
    <p:extLst>
      <p:ext uri="{BB962C8B-B14F-4D97-AF65-F5344CB8AC3E}">
        <p14:creationId xmlns:p14="http://schemas.microsoft.com/office/powerpoint/2010/main" val="292212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http://www.creativebloq.com</a:t>
            </a:r>
            <a:endParaRPr lang="en-US" dirty="0" smtClean="0"/>
          </a:p>
          <a:p>
            <a:r>
              <a:rPr lang="en-US" dirty="0" smtClean="0"/>
              <a:t>Use their search function to find ‘23 cursive fonts’</a:t>
            </a:r>
          </a:p>
          <a:p>
            <a:endParaRPr lang="en-US" dirty="0"/>
          </a:p>
        </p:txBody>
      </p:sp>
      <p:pic>
        <p:nvPicPr>
          <p:cNvPr id="5" name="Picture 4" descr="Screen Shot 2016-10-29 at 16.4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37" y="3612835"/>
            <a:ext cx="6527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1360</TotalTime>
  <Words>582</Words>
  <Application>Microsoft Macintosh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MCOSS2WED</vt:lpstr>
      <vt:lpstr>Custom fonts</vt:lpstr>
      <vt:lpstr>Task 1</vt:lpstr>
      <vt:lpstr>Task 1</vt:lpstr>
      <vt:lpstr>Task 1</vt:lpstr>
      <vt:lpstr>Example code</vt:lpstr>
      <vt:lpstr>Task 2</vt:lpstr>
      <vt:lpstr>Task 2</vt:lpstr>
      <vt:lpstr>Task 2</vt:lpstr>
      <vt:lpstr>Task 2</vt:lpstr>
      <vt:lpstr>Task 2</vt:lpstr>
      <vt:lpstr>Task 2</vt:lpstr>
      <vt:lpstr>Task 2</vt:lpstr>
      <vt:lpstr>Task 2</vt:lpstr>
      <vt:lpstr>What is an em?</vt:lpstr>
      <vt:lpstr>What is an em?</vt:lpstr>
      <vt:lpstr>Task 3</vt:lpstr>
      <vt:lpstr>Task 3</vt:lpstr>
      <vt:lpstr>Task 3</vt:lpstr>
      <vt:lpstr>Task 3</vt:lpstr>
      <vt:lpstr>Task 3</vt:lpstr>
      <vt:lpstr>em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MCOSS2WED</dc:title>
  <dc:creator>David Caldwell</dc:creator>
  <cp:lastModifiedBy>David Caldwell</cp:lastModifiedBy>
  <cp:revision>32</cp:revision>
  <dcterms:created xsi:type="dcterms:W3CDTF">2016-10-29T15:14:14Z</dcterms:created>
  <dcterms:modified xsi:type="dcterms:W3CDTF">2016-10-30T13:54:33Z</dcterms:modified>
</cp:coreProperties>
</file>