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88" r:id="rId9"/>
    <p:sldId id="289" r:id="rId10"/>
    <p:sldId id="263" r:id="rId11"/>
    <p:sldId id="264" r:id="rId12"/>
    <p:sldId id="265" r:id="rId13"/>
    <p:sldId id="266" r:id="rId14"/>
    <p:sldId id="267" r:id="rId15"/>
    <p:sldId id="268" r:id="rId16"/>
    <p:sldId id="276" r:id="rId17"/>
    <p:sldId id="287" r:id="rId18"/>
    <p:sldId id="277" r:id="rId19"/>
    <p:sldId id="290" r:id="rId20"/>
    <p:sldId id="292" r:id="rId21"/>
    <p:sldId id="278" r:id="rId22"/>
    <p:sldId id="279" r:id="rId23"/>
    <p:sldId id="291" r:id="rId24"/>
    <p:sldId id="280" r:id="rId25"/>
    <p:sldId id="281" r:id="rId26"/>
    <p:sldId id="282" r:id="rId27"/>
    <p:sldId id="286" r:id="rId28"/>
    <p:sldId id="283" r:id="rId29"/>
    <p:sldId id="285" r:id="rId30"/>
    <p:sldId id="284" r:id="rId31"/>
    <p:sldId id="269" r:id="rId32"/>
    <p:sldId id="270" r:id="rId33"/>
    <p:sldId id="274" r:id="rId34"/>
    <p:sldId id="272" r:id="rId35"/>
    <p:sldId id="273" r:id="rId36"/>
    <p:sldId id="275" r:id="rId37"/>
    <p:sldId id="29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-39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14/11/2016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14/11/2016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14/11/2016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14/11/2016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14/11/2016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cifiscripts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MCOSS2WED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JavaScript: Displaying text files</a:t>
            </a:r>
            <a:endParaRPr lang="en-US" dirty="0"/>
          </a:p>
        </p:txBody>
      </p:sp>
      <p:pic>
        <p:nvPicPr>
          <p:cNvPr id="4" name="Picture 3" descr="Photo 06-11-2016, 12 02 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768" y="2017058"/>
            <a:ext cx="7421217" cy="422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94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33600"/>
            <a:ext cx="9143999" cy="4569791"/>
          </a:xfrm>
        </p:spPr>
        <p:txBody>
          <a:bodyPr>
            <a:normAutofit/>
          </a:bodyPr>
          <a:lstStyle/>
          <a:p>
            <a:r>
              <a:rPr lang="en-US" dirty="0" smtClean="0"/>
              <a:t>All going well, when you choose a file now, the contents should be displayed:</a:t>
            </a:r>
            <a:endParaRPr lang="en-US" b="1" i="1" dirty="0" smtClean="0"/>
          </a:p>
          <a:p>
            <a:pPr marL="0" indent="0">
              <a:buNone/>
            </a:pPr>
            <a:endParaRPr lang="en-US" b="1" i="1" dirty="0" smtClean="0"/>
          </a:p>
        </p:txBody>
      </p:sp>
      <p:pic>
        <p:nvPicPr>
          <p:cNvPr id="5" name="Picture 4" descr="Screen Shot 2016-11-13 at 14.58.4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55" y="3003826"/>
            <a:ext cx="7913194" cy="36995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867471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Preformatted text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133600"/>
            <a:ext cx="6526696" cy="4569791"/>
          </a:xfrm>
        </p:spPr>
        <p:txBody>
          <a:bodyPr>
            <a:normAutofit/>
          </a:bodyPr>
          <a:lstStyle/>
          <a:p>
            <a:r>
              <a:rPr lang="en-US" dirty="0" smtClean="0"/>
              <a:t>Unless told otherwise, the browser will ignore whitespace formatting.</a:t>
            </a:r>
            <a:endParaRPr lang="en-US" b="1" i="1" dirty="0"/>
          </a:p>
          <a:p>
            <a:r>
              <a:rPr lang="en-US" dirty="0" smtClean="0"/>
              <a:t>To correct this, we can use the </a:t>
            </a:r>
            <a:r>
              <a:rPr lang="en-US" b="1" dirty="0" smtClean="0">
                <a:latin typeface="Courier"/>
                <a:cs typeface="Courier"/>
              </a:rPr>
              <a:t>&lt;pre&gt; </a:t>
            </a:r>
            <a:r>
              <a:rPr lang="en-US" dirty="0" smtClean="0"/>
              <a:t>tag.</a:t>
            </a:r>
          </a:p>
          <a:p>
            <a:r>
              <a:rPr lang="en-US" dirty="0" smtClean="0"/>
              <a:t>In your HTML, change the </a:t>
            </a:r>
            <a:r>
              <a:rPr lang="en-US" b="1" dirty="0" smtClean="0">
                <a:latin typeface="Courier"/>
                <a:cs typeface="Courier"/>
              </a:rPr>
              <a:t>&lt;p&gt; </a:t>
            </a:r>
            <a:r>
              <a:rPr lang="en-US" dirty="0" smtClean="0"/>
              <a:t>tag to </a:t>
            </a:r>
            <a:r>
              <a:rPr lang="en-US" b="1" dirty="0" smtClean="0">
                <a:latin typeface="Courier"/>
                <a:cs typeface="Courier"/>
              </a:rPr>
              <a:t>&lt;pre&gt; </a:t>
            </a:r>
            <a:r>
              <a:rPr lang="en-US" dirty="0" smtClean="0"/>
              <a:t>like this: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</a:t>
            </a:r>
            <a:r>
              <a:rPr lang="en-US" b="1" dirty="0" smtClean="0">
                <a:latin typeface="Courier"/>
                <a:cs typeface="Courier"/>
              </a:rPr>
              <a:t> &lt;</a:t>
            </a:r>
            <a:r>
              <a:rPr lang="en-US" b="1" dirty="0">
                <a:latin typeface="Courier"/>
                <a:cs typeface="Courier"/>
              </a:rPr>
              <a:t>pre </a:t>
            </a:r>
            <a:r>
              <a:rPr lang="en-US" dirty="0">
                <a:latin typeface="Courier"/>
                <a:cs typeface="Courier"/>
              </a:rPr>
              <a:t>id="</a:t>
            </a:r>
            <a:r>
              <a:rPr lang="en-US" dirty="0" err="1">
                <a:latin typeface="Courier"/>
                <a:cs typeface="Courier"/>
              </a:rPr>
              <a:t>showFile</a:t>
            </a:r>
            <a:r>
              <a:rPr lang="en-US" dirty="0">
                <a:latin typeface="Courier"/>
                <a:cs typeface="Courier"/>
              </a:rPr>
              <a:t>"&gt;</a:t>
            </a:r>
            <a:r>
              <a:rPr lang="en-US" b="1" dirty="0">
                <a:latin typeface="Courier"/>
                <a:cs typeface="Courier"/>
              </a:rPr>
              <a:t>&lt;/pre&gt;</a:t>
            </a:r>
            <a:endParaRPr lang="en-US" b="1" dirty="0" smtClean="0">
              <a:latin typeface="Courier"/>
              <a:cs typeface="Courier"/>
            </a:endParaRPr>
          </a:p>
        </p:txBody>
      </p:sp>
      <p:pic>
        <p:nvPicPr>
          <p:cNvPr id="5" name="Picture 4" descr="Screen Shot 2016-11-13 at 14.58.46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51"/>
          <a:stretch/>
        </p:blipFill>
        <p:spPr>
          <a:xfrm>
            <a:off x="6646588" y="2241827"/>
            <a:ext cx="2211662" cy="36995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Rectangle 5"/>
          <p:cNvSpPr/>
          <p:nvPr/>
        </p:nvSpPr>
        <p:spPr>
          <a:xfrm>
            <a:off x="284164" y="4770783"/>
            <a:ext cx="4983575" cy="43069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7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Preformatted text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66348"/>
            <a:ext cx="8574087" cy="4837043"/>
          </a:xfrm>
        </p:spPr>
        <p:txBody>
          <a:bodyPr>
            <a:normAutofit/>
          </a:bodyPr>
          <a:lstStyle/>
          <a:p>
            <a:r>
              <a:rPr lang="en-US" dirty="0" smtClean="0"/>
              <a:t>Now, when you choose a file, it should remain formatted (see </a:t>
            </a:r>
            <a:r>
              <a:rPr lang="en-US" i="1" dirty="0" smtClean="0"/>
              <a:t>fr-example1.html</a:t>
            </a:r>
            <a:r>
              <a:rPr lang="en-US" dirty="0" smtClean="0"/>
              <a:t>).</a:t>
            </a:r>
          </a:p>
        </p:txBody>
      </p:sp>
      <p:pic>
        <p:nvPicPr>
          <p:cNvPr id="7" name="Picture 6" descr="Screen Shot 2016-11-13 at 15.23.35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291"/>
          <a:stretch/>
        </p:blipFill>
        <p:spPr>
          <a:xfrm>
            <a:off x="615439" y="2705420"/>
            <a:ext cx="7910126" cy="40991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73461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area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866348"/>
            <a:ext cx="3835054" cy="4837043"/>
          </a:xfrm>
        </p:spPr>
        <p:txBody>
          <a:bodyPr>
            <a:normAutofit/>
          </a:bodyPr>
          <a:lstStyle/>
          <a:p>
            <a:r>
              <a:rPr lang="en-US" dirty="0" smtClean="0"/>
              <a:t>The contents of the text file covers the entire page which </a:t>
            </a:r>
            <a:r>
              <a:rPr lang="en-US" dirty="0"/>
              <a:t>may not be </a:t>
            </a:r>
            <a:r>
              <a:rPr lang="en-US" dirty="0" smtClean="0"/>
              <a:t>desirable.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To limit the area the text covers, we can use the </a:t>
            </a:r>
            <a:r>
              <a:rPr lang="en-US" b="1" dirty="0" err="1" smtClean="0">
                <a:latin typeface="Courier"/>
                <a:cs typeface="Courier"/>
              </a:rPr>
              <a:t>textarea</a:t>
            </a:r>
            <a:r>
              <a:rPr lang="en-US" dirty="0" smtClean="0"/>
              <a:t> element.</a:t>
            </a:r>
            <a:endParaRPr lang="en-US" dirty="0"/>
          </a:p>
        </p:txBody>
      </p:sp>
      <p:pic>
        <p:nvPicPr>
          <p:cNvPr id="4" name="Picture 3" descr="Screen Shot 2016-11-13 at 15.54.1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965" y="5554869"/>
            <a:ext cx="2222500" cy="749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Picture 4" descr="Screen Shot 2016-11-13 at 15.23.3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965" y="1766957"/>
            <a:ext cx="2222500" cy="316947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Right Arrow 5"/>
          <p:cNvSpPr/>
          <p:nvPr/>
        </p:nvSpPr>
        <p:spPr>
          <a:xfrm>
            <a:off x="4119218" y="2241826"/>
            <a:ext cx="1645478" cy="4527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4119218" y="5599043"/>
            <a:ext cx="1645478" cy="45278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202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area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866348"/>
            <a:ext cx="8574086" cy="483704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To use the </a:t>
            </a:r>
            <a:r>
              <a:rPr lang="en-US" b="1" dirty="0" err="1" smtClean="0">
                <a:latin typeface="Courier"/>
                <a:cs typeface="Courier"/>
              </a:rPr>
              <a:t>textarea</a:t>
            </a:r>
            <a:r>
              <a:rPr lang="en-US" dirty="0" smtClean="0"/>
              <a:t> tag, simply replace the </a:t>
            </a:r>
          </a:p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&lt;pre&gt;…&lt;/pre&gt; </a:t>
            </a:r>
            <a:r>
              <a:rPr lang="en-US" dirty="0" smtClean="0"/>
              <a:t>tags with </a:t>
            </a:r>
            <a:r>
              <a:rPr lang="en-US" b="1" dirty="0" smtClean="0">
                <a:latin typeface="Courier"/>
                <a:cs typeface="Courier"/>
              </a:rPr>
              <a:t>&lt;</a:t>
            </a:r>
            <a:r>
              <a:rPr lang="en-US" b="1" dirty="0" err="1" smtClean="0">
                <a:latin typeface="Courier"/>
                <a:cs typeface="Courier"/>
              </a:rPr>
              <a:t>textarea</a:t>
            </a:r>
            <a:r>
              <a:rPr lang="en-US" b="1" dirty="0" smtClean="0">
                <a:latin typeface="Courier"/>
                <a:cs typeface="Courier"/>
              </a:rPr>
              <a:t>&gt;…&lt;/</a:t>
            </a:r>
            <a:r>
              <a:rPr lang="en-US" b="1" dirty="0" err="1" smtClean="0">
                <a:latin typeface="Courier"/>
                <a:cs typeface="Courier"/>
              </a:rPr>
              <a:t>textarea</a:t>
            </a:r>
            <a:r>
              <a:rPr lang="en-US" b="1" dirty="0" smtClean="0">
                <a:latin typeface="Courier"/>
                <a:cs typeface="Courier"/>
              </a:rPr>
              <a:t>&gt;</a:t>
            </a:r>
            <a:r>
              <a:rPr lang="en-US" dirty="0" smtClean="0">
                <a:latin typeface="Calibri"/>
                <a:cs typeface="Calibri"/>
              </a:rPr>
              <a:t> (you might want to add a </a:t>
            </a:r>
            <a:r>
              <a:rPr lang="en-US" b="1" dirty="0" smtClean="0">
                <a:latin typeface="Courier"/>
                <a:cs typeface="Courier"/>
              </a:rPr>
              <a:t>&lt;</a:t>
            </a:r>
            <a:r>
              <a:rPr lang="en-US" b="1" dirty="0" err="1" smtClean="0">
                <a:latin typeface="Courier"/>
                <a:cs typeface="Courier"/>
              </a:rPr>
              <a:t>br</a:t>
            </a:r>
            <a:r>
              <a:rPr lang="en-US" b="1" dirty="0" smtClean="0">
                <a:latin typeface="Courier"/>
                <a:cs typeface="Courier"/>
              </a:rPr>
              <a:t>&gt; </a:t>
            </a:r>
            <a:r>
              <a:rPr lang="en-US" dirty="0" smtClean="0">
                <a:latin typeface="Calibri"/>
                <a:cs typeface="Calibri"/>
              </a:rPr>
              <a:t>before it as well):</a:t>
            </a:r>
          </a:p>
          <a:p>
            <a:pPr marL="0" indent="0">
              <a:buNone/>
            </a:pPr>
            <a:r>
              <a:rPr lang="en-US" i="1" dirty="0" smtClean="0">
                <a:latin typeface="Calibri"/>
                <a:cs typeface="Calibri"/>
              </a:rPr>
              <a:t>(see fr-example2.html)</a:t>
            </a:r>
            <a:endParaRPr lang="en-US" i="1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&lt;body&gt;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&lt;input type="file" id="</a:t>
            </a:r>
            <a:r>
              <a:rPr lang="en-US" dirty="0" err="1">
                <a:latin typeface="Courier"/>
                <a:cs typeface="Courier"/>
              </a:rPr>
              <a:t>chooseFile</a:t>
            </a:r>
            <a:r>
              <a:rPr lang="en-US" dirty="0">
                <a:latin typeface="Courier"/>
                <a:cs typeface="Courier"/>
              </a:rPr>
              <a:t>" /&gt;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  &lt;</a:t>
            </a:r>
            <a:r>
              <a:rPr lang="en-US" b="1" dirty="0" err="1">
                <a:latin typeface="Courier"/>
                <a:cs typeface="Courier"/>
              </a:rPr>
              <a:t>br</a:t>
            </a:r>
            <a:r>
              <a:rPr lang="en-US" b="1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  &lt;</a:t>
            </a:r>
            <a:r>
              <a:rPr lang="en-US" b="1" dirty="0" err="1">
                <a:latin typeface="Courier"/>
                <a:cs typeface="Courier"/>
              </a:rPr>
              <a:t>textarea</a:t>
            </a:r>
            <a:r>
              <a:rPr lang="en-US" b="1" dirty="0">
                <a:latin typeface="Courier"/>
                <a:cs typeface="Courier"/>
              </a:rPr>
              <a:t> id="</a:t>
            </a:r>
            <a:r>
              <a:rPr lang="en-US" b="1" dirty="0" err="1">
                <a:latin typeface="Courier"/>
                <a:cs typeface="Courier"/>
              </a:rPr>
              <a:t>showFile</a:t>
            </a:r>
            <a:r>
              <a:rPr lang="en-US" b="1" dirty="0">
                <a:latin typeface="Courier"/>
                <a:cs typeface="Courier"/>
              </a:rPr>
              <a:t>"&gt;&lt;/</a:t>
            </a:r>
            <a:r>
              <a:rPr lang="en-US" b="1" dirty="0" err="1">
                <a:latin typeface="Courier"/>
                <a:cs typeface="Courier"/>
              </a:rPr>
              <a:t>textarea</a:t>
            </a:r>
            <a:r>
              <a:rPr lang="en-US" b="1" dirty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  &lt;script type="text/</a:t>
            </a:r>
            <a:r>
              <a:rPr lang="en-US" dirty="0" err="1">
                <a:latin typeface="Courier"/>
                <a:cs typeface="Courier"/>
              </a:rPr>
              <a:t>javascript</a:t>
            </a:r>
            <a:r>
              <a:rPr lang="en-US" dirty="0">
                <a:latin typeface="Courier"/>
                <a:cs typeface="Courier"/>
              </a:rPr>
              <a:t>" </a:t>
            </a:r>
            <a:r>
              <a:rPr lang="en-US" dirty="0" err="1">
                <a:latin typeface="Courier"/>
                <a:cs typeface="Courier"/>
              </a:rPr>
              <a:t>src</a:t>
            </a:r>
            <a:r>
              <a:rPr lang="en-US" dirty="0">
                <a:latin typeface="Courier"/>
                <a:cs typeface="Courier"/>
              </a:rPr>
              <a:t>="</a:t>
            </a:r>
            <a:r>
              <a:rPr lang="en-US" dirty="0" err="1">
                <a:latin typeface="Courier"/>
                <a:cs typeface="Courier"/>
              </a:rPr>
              <a:t>js</a:t>
            </a:r>
            <a:r>
              <a:rPr lang="en-US" dirty="0">
                <a:latin typeface="Courier"/>
                <a:cs typeface="Courier"/>
              </a:rPr>
              <a:t>/</a:t>
            </a:r>
            <a:r>
              <a:rPr lang="en-US" dirty="0" err="1">
                <a:latin typeface="Courier"/>
                <a:cs typeface="Courier"/>
              </a:rPr>
              <a:t>reader.js</a:t>
            </a:r>
            <a:r>
              <a:rPr lang="en-US" dirty="0">
                <a:latin typeface="Courier"/>
                <a:cs typeface="Courier"/>
              </a:rPr>
              <a:t>"&gt;&lt;/script&gt;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&lt;/body&gt;</a:t>
            </a:r>
            <a:endParaRPr lang="en-US" dirty="0" smtClean="0"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4164" y="3611217"/>
            <a:ext cx="6695314" cy="309217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882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 area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1866348"/>
            <a:ext cx="8574086" cy="4837043"/>
          </a:xfrm>
        </p:spPr>
        <p:txBody>
          <a:bodyPr>
            <a:normAutofit/>
          </a:bodyPr>
          <a:lstStyle/>
          <a:p>
            <a:r>
              <a:rPr lang="en-US" dirty="0" smtClean="0"/>
              <a:t>It should look something like this (the text area is resizable):</a:t>
            </a:r>
            <a:endParaRPr lang="en-US" dirty="0" smtClean="0">
              <a:latin typeface="Courier"/>
              <a:cs typeface="Courier"/>
            </a:endParaRPr>
          </a:p>
        </p:txBody>
      </p:sp>
      <p:pic>
        <p:nvPicPr>
          <p:cNvPr id="4" name="Picture 3" descr="Screen Shot 2016-11-13 at 16.03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06" y="2407478"/>
            <a:ext cx="2159000" cy="774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 descr="Screen Shot 2016-11-13 at 16.04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4289" y="2407478"/>
            <a:ext cx="4185525" cy="429591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ight Arrow 5"/>
          <p:cNvSpPr/>
          <p:nvPr/>
        </p:nvSpPr>
        <p:spPr>
          <a:xfrm>
            <a:off x="3103217" y="2672522"/>
            <a:ext cx="806174" cy="28713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59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 the input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8275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default, the file </a:t>
            </a:r>
            <a:r>
              <a:rPr lang="en-US" b="1" dirty="0" smtClean="0">
                <a:latin typeface="Courier"/>
                <a:cs typeface="Courier"/>
              </a:rPr>
              <a:t>input</a:t>
            </a:r>
            <a:r>
              <a:rPr lang="en-US" dirty="0" smtClean="0"/>
              <a:t> element is not very pretty and is difficult to style.</a:t>
            </a:r>
          </a:p>
          <a:p>
            <a:r>
              <a:rPr lang="en-US" dirty="0" smtClean="0"/>
              <a:t>But we can work around this and make it </a:t>
            </a:r>
            <a:r>
              <a:rPr lang="en-US" i="1" dirty="0" smtClean="0"/>
              <a:t>look</a:t>
            </a:r>
            <a:r>
              <a:rPr lang="en-US" dirty="0" smtClean="0"/>
              <a:t> like it is styled with a bit of extra HTML and some CSS.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358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r>
              <a:rPr lang="en-US" dirty="0" smtClean="0"/>
              <a:t>Alter your existing </a:t>
            </a:r>
            <a:r>
              <a:rPr lang="en-US" b="1" dirty="0" smtClean="0">
                <a:latin typeface="Courier"/>
                <a:cs typeface="Courier"/>
              </a:rPr>
              <a:t>body</a:t>
            </a:r>
            <a:r>
              <a:rPr lang="en-US" dirty="0" smtClean="0"/>
              <a:t> section to look like this: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&lt;body&gt;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  &lt;div class="menu"&gt;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      &lt;input type="file" name="file" id="file" /&gt;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      &lt;label for="file" id="file-upload"&gt;Choose a file&lt;/label&gt;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  &lt;/div</a:t>
            </a:r>
            <a:r>
              <a:rPr lang="en-US" sz="1600" b="1" dirty="0" smtClean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"/>
                <a:cs typeface="Courier"/>
              </a:rPr>
              <a:t>&lt;/body&gt;</a:t>
            </a:r>
            <a:endParaRPr lang="en-US" sz="1600" b="1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4163" y="2816087"/>
            <a:ext cx="7987402" cy="274982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678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r>
              <a:rPr lang="en-US" dirty="0"/>
              <a:t>We have added a </a:t>
            </a:r>
            <a:r>
              <a:rPr lang="en-US" b="1" dirty="0">
                <a:latin typeface="Courier"/>
                <a:cs typeface="Courier"/>
              </a:rPr>
              <a:t>label</a:t>
            </a:r>
            <a:r>
              <a:rPr lang="en-US" dirty="0"/>
              <a:t> </a:t>
            </a:r>
            <a:r>
              <a:rPr lang="en-US" dirty="0" smtClean="0"/>
              <a:t>under </a:t>
            </a:r>
            <a:r>
              <a:rPr lang="en-US" dirty="0"/>
              <a:t>the </a:t>
            </a:r>
            <a:r>
              <a:rPr lang="en-US" b="1" dirty="0">
                <a:latin typeface="Courier"/>
                <a:cs typeface="Courier"/>
              </a:rPr>
              <a:t>input</a:t>
            </a:r>
            <a:r>
              <a:rPr lang="en-US" dirty="0"/>
              <a:t> </a:t>
            </a:r>
            <a:r>
              <a:rPr lang="en-US" dirty="0" smtClean="0"/>
              <a:t>element…</a:t>
            </a:r>
            <a:endParaRPr lang="en-US" dirty="0"/>
          </a:p>
          <a:p>
            <a:pPr marL="0" indent="0">
              <a:buNone/>
            </a:pPr>
            <a:r>
              <a:rPr lang="en-US" sz="1600" b="1" dirty="0" smtClean="0">
                <a:latin typeface="Courier"/>
                <a:cs typeface="Courier"/>
              </a:rPr>
              <a:t>&lt;</a:t>
            </a:r>
            <a:r>
              <a:rPr lang="en-US" sz="1600" b="1" dirty="0">
                <a:latin typeface="Courier"/>
                <a:cs typeface="Courier"/>
              </a:rPr>
              <a:t>body&gt;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  &lt;div class="menu"&gt;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      &lt;input type="file" name="file" id="file" /&gt;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      &lt;label for="file" id="file-upload"&gt;Choose a file&lt;/label&gt;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  &lt;/div</a:t>
            </a:r>
            <a:r>
              <a:rPr lang="en-US" sz="1600" b="1" dirty="0" smtClean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"/>
                <a:cs typeface="Courier"/>
              </a:rPr>
              <a:t>&lt;/body&gt;</a:t>
            </a:r>
            <a:endParaRPr lang="en-US" sz="1600" b="1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4163" y="2816087"/>
            <a:ext cx="7987402" cy="274982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3528" y="2852936"/>
            <a:ext cx="6346733" cy="1177934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943652" y="2528957"/>
            <a:ext cx="1535044" cy="18000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23529" y="4571999"/>
            <a:ext cx="1366124" cy="969617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106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isplaying a text file using 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are going to be looking at using JavaScript to display simple text files on a web page.</a:t>
            </a:r>
            <a:endParaRPr lang="en-US" dirty="0"/>
          </a:p>
        </p:txBody>
      </p:sp>
      <p:pic>
        <p:nvPicPr>
          <p:cNvPr id="6" name="Picture 5" descr="Screen Shot 2016-11-13 at 14.00.4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3477325"/>
            <a:ext cx="1993900" cy="736600"/>
          </a:xfrm>
          <a:prstGeom prst="rect">
            <a:avLst/>
          </a:prstGeom>
        </p:spPr>
      </p:pic>
      <p:pic>
        <p:nvPicPr>
          <p:cNvPr id="7" name="Picture 6" descr="Screen Shot 2016-11-13 at 14.01.2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243" y="3477325"/>
            <a:ext cx="4834007" cy="3243735"/>
          </a:xfrm>
          <a:prstGeom prst="rect">
            <a:avLst/>
          </a:prstGeom>
        </p:spPr>
      </p:pic>
      <p:cxnSp>
        <p:nvCxnSpPr>
          <p:cNvPr id="10" name="Curved Connector 9"/>
          <p:cNvCxnSpPr>
            <a:stCxn id="6" idx="3"/>
            <a:endCxn id="7" idx="1"/>
          </p:cNvCxnSpPr>
          <p:nvPr/>
        </p:nvCxnSpPr>
        <p:spPr>
          <a:xfrm>
            <a:off x="2278063" y="3845625"/>
            <a:ext cx="1746180" cy="1253568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133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r>
              <a:rPr lang="en-US" dirty="0" smtClean="0"/>
              <a:t>…and created an association between them.</a:t>
            </a:r>
            <a:endParaRPr lang="en-US" dirty="0"/>
          </a:p>
          <a:p>
            <a:pPr marL="0" indent="0">
              <a:buNone/>
            </a:pPr>
            <a:r>
              <a:rPr lang="en-US" sz="1600" b="1" dirty="0" smtClean="0">
                <a:latin typeface="Courier"/>
                <a:cs typeface="Courier"/>
              </a:rPr>
              <a:t>&lt;</a:t>
            </a:r>
            <a:r>
              <a:rPr lang="en-US" sz="1600" b="1" dirty="0">
                <a:latin typeface="Courier"/>
                <a:cs typeface="Courier"/>
              </a:rPr>
              <a:t>body&gt;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  &lt;div class="menu"&gt;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      &lt;input type="file" name="file" id="file" /&gt;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      &lt;label for="file" id="file-upload"&gt;Choose a file&lt;/label&gt;</a:t>
            </a: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    &lt;/div</a:t>
            </a:r>
            <a:r>
              <a:rPr lang="en-US" sz="1600" b="1" dirty="0" smtClean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1600" b="1" dirty="0" smtClean="0">
                <a:latin typeface="Courier"/>
                <a:cs typeface="Courier"/>
              </a:rPr>
              <a:t>&lt;/body&gt;</a:t>
            </a:r>
            <a:endParaRPr lang="en-US" sz="1600" b="1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4163" y="2816087"/>
            <a:ext cx="7987402" cy="2749826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3528" y="2852936"/>
            <a:ext cx="6346733" cy="714107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3529" y="4571999"/>
            <a:ext cx="1366124" cy="969617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599043" y="3832087"/>
            <a:ext cx="508000" cy="209826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131391" y="4262783"/>
            <a:ext cx="1225825" cy="307007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6"/>
            <a:endCxn id="5" idx="2"/>
          </p:cNvCxnSpPr>
          <p:nvPr/>
        </p:nvCxnSpPr>
        <p:spPr>
          <a:xfrm flipV="1">
            <a:off x="3357216" y="3937000"/>
            <a:ext cx="2241827" cy="47928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853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/>
              <a:t>page should render like this:</a:t>
            </a:r>
          </a:p>
        </p:txBody>
      </p:sp>
      <p:pic>
        <p:nvPicPr>
          <p:cNvPr id="5" name="Picture 4" descr="Screen Shot 2016-11-13 at 16.42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0" y="3251200"/>
            <a:ext cx="4178300" cy="342900"/>
          </a:xfrm>
          <a:prstGeom prst="rect">
            <a:avLst/>
          </a:prstGeom>
          <a:ln>
            <a:solidFill>
              <a:srgbClr val="F8C000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683565" y="4329043"/>
            <a:ext cx="153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element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409096" y="4329043"/>
            <a:ext cx="1535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Label element</a:t>
            </a:r>
            <a:endParaRPr lang="en-US" dirty="0"/>
          </a:p>
        </p:txBody>
      </p:sp>
      <p:cxnSp>
        <p:nvCxnSpPr>
          <p:cNvPr id="8" name="Straight Arrow Connector 7"/>
          <p:cNvCxnSpPr>
            <a:stCxn id="4" idx="0"/>
          </p:cNvCxnSpPr>
          <p:nvPr/>
        </p:nvCxnSpPr>
        <p:spPr>
          <a:xfrm flipV="1">
            <a:off x="3451087" y="3594100"/>
            <a:ext cx="0" cy="734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6154531" y="3594100"/>
            <a:ext cx="0" cy="73494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298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r>
              <a:rPr lang="en-US" dirty="0" smtClean="0"/>
              <a:t>Add another </a:t>
            </a:r>
            <a:r>
              <a:rPr lang="en-US" b="1" dirty="0" smtClean="0">
                <a:latin typeface="Courier"/>
                <a:cs typeface="Courier"/>
              </a:rPr>
              <a:t>&lt;div&gt; </a:t>
            </a:r>
            <a:r>
              <a:rPr lang="en-US" b="1" dirty="0" smtClean="0">
                <a:latin typeface="Courier"/>
                <a:cs typeface="Courier"/>
              </a:rPr>
              <a:t>section </a:t>
            </a:r>
            <a:r>
              <a:rPr lang="en-US" dirty="0" smtClean="0"/>
              <a:t>below </a:t>
            </a:r>
            <a:r>
              <a:rPr lang="en-US" dirty="0" smtClean="0"/>
              <a:t>the one you’ve just created.</a:t>
            </a:r>
          </a:p>
          <a:p>
            <a:r>
              <a:rPr lang="en-US" dirty="0" smtClean="0"/>
              <a:t>Like before, this </a:t>
            </a:r>
            <a:r>
              <a:rPr lang="en-US" dirty="0" smtClean="0"/>
              <a:t>is the element where our text will appear.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&lt;div class="main-container"&gt;        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       &lt;pre id="</a:t>
            </a:r>
            <a:r>
              <a:rPr lang="en-US" sz="1400" b="1" dirty="0" err="1">
                <a:latin typeface="Courier"/>
                <a:cs typeface="Courier"/>
              </a:rPr>
              <a:t>showFile</a:t>
            </a:r>
            <a:r>
              <a:rPr lang="en-US" sz="1400" b="1" dirty="0">
                <a:latin typeface="Courier"/>
                <a:cs typeface="Courier"/>
              </a:rPr>
              <a:t>"&gt;&lt;/pre&gt;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       &lt;script type="text/</a:t>
            </a:r>
            <a:r>
              <a:rPr lang="en-US" sz="1400" b="1" dirty="0" err="1">
                <a:latin typeface="Courier"/>
                <a:cs typeface="Courier"/>
              </a:rPr>
              <a:t>javascript</a:t>
            </a:r>
            <a:r>
              <a:rPr lang="en-US" sz="1400" b="1" dirty="0">
                <a:latin typeface="Courier"/>
                <a:cs typeface="Courier"/>
              </a:rPr>
              <a:t>" </a:t>
            </a:r>
            <a:r>
              <a:rPr lang="en-US" sz="1400" b="1" dirty="0" err="1">
                <a:latin typeface="Courier"/>
                <a:cs typeface="Courier"/>
              </a:rPr>
              <a:t>src</a:t>
            </a:r>
            <a:r>
              <a:rPr lang="en-US" sz="1400" b="1" dirty="0">
                <a:latin typeface="Courier"/>
                <a:cs typeface="Courier"/>
              </a:rPr>
              <a:t>="</a:t>
            </a:r>
            <a:r>
              <a:rPr lang="en-US" sz="1400" b="1" dirty="0" err="1">
                <a:latin typeface="Courier"/>
                <a:cs typeface="Courier"/>
              </a:rPr>
              <a:t>js</a:t>
            </a:r>
            <a:r>
              <a:rPr lang="en-US" sz="1400" b="1" dirty="0" smtClean="0">
                <a:latin typeface="Courier"/>
                <a:cs typeface="Courier"/>
              </a:rPr>
              <a:t>/</a:t>
            </a:r>
            <a:r>
              <a:rPr lang="en-US" sz="1400" b="1" dirty="0" err="1" smtClean="0">
                <a:latin typeface="Courier"/>
                <a:cs typeface="Courier"/>
              </a:rPr>
              <a:t>your_file.js</a:t>
            </a:r>
            <a:r>
              <a:rPr lang="en-US" sz="1400" b="1" dirty="0">
                <a:latin typeface="Courier"/>
                <a:cs typeface="Courier"/>
              </a:rPr>
              <a:t>"&gt;&lt;/script&gt;</a:t>
            </a:r>
          </a:p>
          <a:p>
            <a:pPr marL="0" indent="0">
              <a:buNone/>
            </a:pPr>
            <a:r>
              <a:rPr lang="en-US" sz="1400" b="1" dirty="0">
                <a:latin typeface="Courier"/>
                <a:cs typeface="Courier"/>
              </a:rPr>
              <a:t> </a:t>
            </a:r>
            <a:r>
              <a:rPr lang="en-US" sz="1400" b="1" dirty="0" smtClean="0">
                <a:latin typeface="Courier"/>
                <a:cs typeface="Courier"/>
              </a:rPr>
              <a:t>&lt;</a:t>
            </a:r>
            <a:r>
              <a:rPr lang="en-US" sz="1400" b="1" dirty="0">
                <a:latin typeface="Courier"/>
                <a:cs typeface="Courier"/>
              </a:rPr>
              <a:t>/div&gt;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284163" y="3644336"/>
            <a:ext cx="8384967" cy="185530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74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r>
              <a:rPr lang="en-US" dirty="0" smtClean="0"/>
              <a:t>This is what you should have so far:</a:t>
            </a:r>
            <a:endParaRPr lang="en-US" dirty="0" smtClean="0"/>
          </a:p>
        </p:txBody>
      </p:sp>
      <p:pic>
        <p:nvPicPr>
          <p:cNvPr id="5" name="Picture 4" descr="Screen Shot 2016-11-14 at 09.18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85" y="2724417"/>
            <a:ext cx="8572665" cy="310653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816712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r>
              <a:rPr lang="en-US" dirty="0" smtClean="0"/>
              <a:t>Now we need to hide the original </a:t>
            </a:r>
            <a:r>
              <a:rPr lang="en-US" b="1" dirty="0" smtClean="0">
                <a:latin typeface="Courier"/>
                <a:cs typeface="Courier"/>
              </a:rPr>
              <a:t>input</a:t>
            </a:r>
            <a:r>
              <a:rPr lang="en-US" dirty="0" smtClean="0"/>
              <a:t> element.</a:t>
            </a:r>
          </a:p>
          <a:p>
            <a:r>
              <a:rPr lang="en-US" dirty="0" smtClean="0"/>
              <a:t>Is your CSS file, add: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input[type="file"] {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  display: none;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284163" y="3335133"/>
            <a:ext cx="3857141" cy="174486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16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urier"/>
                <a:cs typeface="Courier"/>
              </a:rPr>
              <a:t>input</a:t>
            </a:r>
            <a:r>
              <a:rPr lang="en-US" dirty="0" smtClean="0"/>
              <a:t> element </a:t>
            </a:r>
            <a:r>
              <a:rPr lang="en-US" dirty="0" smtClean="0"/>
              <a:t>should now </a:t>
            </a:r>
            <a:r>
              <a:rPr lang="en-US" dirty="0" smtClean="0"/>
              <a:t>be hidden on the rendered page leaving just the </a:t>
            </a:r>
            <a:r>
              <a:rPr lang="en-US" b="1" dirty="0" smtClean="0">
                <a:latin typeface="Courier"/>
                <a:cs typeface="Courier"/>
              </a:rPr>
              <a:t>label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Try clicking on it. It should still work as the </a:t>
            </a:r>
            <a:r>
              <a:rPr lang="en-US" b="1" dirty="0" smtClean="0">
                <a:latin typeface="Courier"/>
                <a:cs typeface="Courier"/>
              </a:rPr>
              <a:t>input</a:t>
            </a:r>
            <a:r>
              <a:rPr lang="en-US" dirty="0" smtClean="0"/>
              <a:t> button did and a file you choose should still load.</a:t>
            </a:r>
          </a:p>
        </p:txBody>
      </p:sp>
      <p:pic>
        <p:nvPicPr>
          <p:cNvPr id="5" name="Picture 4" descr="Screen Shot 2016-11-13 at 16.50.2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4038600"/>
            <a:ext cx="1219200" cy="304800"/>
          </a:xfrm>
          <a:prstGeom prst="rect">
            <a:avLst/>
          </a:prstGeom>
          <a:ln>
            <a:solidFill>
              <a:srgbClr val="F8C000"/>
            </a:solidFill>
          </a:ln>
        </p:spPr>
      </p:pic>
    </p:spTree>
    <p:extLst>
      <p:ext uri="{BB962C8B-B14F-4D97-AF65-F5344CB8AC3E}">
        <p14:creationId xmlns:p14="http://schemas.microsoft.com/office/powerpoint/2010/main" val="496361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/>
          </a:bodyPr>
          <a:lstStyle/>
          <a:p>
            <a:r>
              <a:rPr lang="en-US" dirty="0" smtClean="0"/>
              <a:t>Style the </a:t>
            </a:r>
            <a:r>
              <a:rPr lang="en-US" b="1" dirty="0" smtClean="0">
                <a:latin typeface="Courier"/>
                <a:cs typeface="Courier"/>
              </a:rPr>
              <a:t>label</a:t>
            </a:r>
            <a:r>
              <a:rPr lang="en-US" dirty="0" smtClean="0"/>
              <a:t> to look like a button in CSS using its ID </a:t>
            </a:r>
            <a:r>
              <a:rPr lang="en-US" b="1" dirty="0" smtClean="0">
                <a:latin typeface="Courier"/>
                <a:cs typeface="Courier"/>
              </a:rPr>
              <a:t>#file-upload </a:t>
            </a:r>
            <a:r>
              <a:rPr lang="en-US" i="1" dirty="0" smtClean="0">
                <a:latin typeface="Calibri"/>
                <a:cs typeface="Calibri"/>
              </a:rPr>
              <a:t>(see fr-example5a.html)</a:t>
            </a:r>
            <a:r>
              <a:rPr lang="en-US" dirty="0" smtClean="0"/>
              <a:t>:</a:t>
            </a:r>
          </a:p>
          <a:p>
            <a:endParaRPr lang="en-US" dirty="0" smtClean="0"/>
          </a:p>
        </p:txBody>
      </p:sp>
      <p:pic>
        <p:nvPicPr>
          <p:cNvPr id="4" name="Picture 3" descr="Screen Shot 2016-11-13 at 16.55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44136"/>
            <a:ext cx="3733800" cy="2514600"/>
          </a:xfrm>
          <a:prstGeom prst="rect">
            <a:avLst/>
          </a:prstGeom>
        </p:spPr>
      </p:pic>
      <p:pic>
        <p:nvPicPr>
          <p:cNvPr id="6" name="Picture 5" descr="Screen Shot 2016-11-13 at 16.53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248" y="3879022"/>
            <a:ext cx="1333500" cy="6350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704522" y="4006021"/>
            <a:ext cx="1568726" cy="37547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385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The text that appears in the </a:t>
            </a:r>
            <a:r>
              <a:rPr lang="en-US" b="1" dirty="0" smtClean="0">
                <a:latin typeface="Courier"/>
                <a:cs typeface="Courier"/>
              </a:rPr>
              <a:t>pre</a:t>
            </a:r>
            <a:r>
              <a:rPr lang="en-US" dirty="0" smtClean="0"/>
              <a:t> element can also be styled in CSS.</a:t>
            </a:r>
          </a:p>
          <a:p>
            <a:r>
              <a:rPr lang="en-US" dirty="0" smtClean="0"/>
              <a:t>Try changing the </a:t>
            </a:r>
            <a:r>
              <a:rPr lang="en-US" b="1" dirty="0" smtClean="0">
                <a:latin typeface="Courier"/>
                <a:cs typeface="Courier"/>
              </a:rPr>
              <a:t>pre</a:t>
            </a:r>
            <a:r>
              <a:rPr lang="en-US" dirty="0" smtClean="0"/>
              <a:t> style.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pre {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  font-family: </a:t>
            </a:r>
            <a:r>
              <a:rPr lang="en-US" b="1" dirty="0" err="1" smtClean="0">
                <a:latin typeface="Courier"/>
                <a:cs typeface="Courier"/>
              </a:rPr>
              <a:t>monospace</a:t>
            </a:r>
            <a:r>
              <a:rPr lang="en-US" b="1" dirty="0">
                <a:latin typeface="Courier"/>
                <a:cs typeface="Courier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  font-size: 1.2em;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  color: #2e2e2e;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}</a:t>
            </a:r>
            <a:endParaRPr lang="en-US" b="1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284163" y="3324082"/>
            <a:ext cx="5027750" cy="282713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069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133600"/>
            <a:ext cx="3618728" cy="3992563"/>
          </a:xfrm>
        </p:spPr>
        <p:txBody>
          <a:bodyPr/>
          <a:lstStyle/>
          <a:p>
            <a:r>
              <a:rPr lang="en-US" dirty="0" smtClean="0"/>
              <a:t>Can you create a styled menu bar with the </a:t>
            </a:r>
            <a:r>
              <a:rPr lang="en-US" b="1" dirty="0" smtClean="0">
                <a:latin typeface="Courier"/>
                <a:cs typeface="Courier"/>
              </a:rPr>
              <a:t>file input</a:t>
            </a:r>
            <a:r>
              <a:rPr lang="en-US" dirty="0" smtClean="0"/>
              <a:t>/</a:t>
            </a:r>
            <a:r>
              <a:rPr lang="en-US" b="1" dirty="0" smtClean="0">
                <a:latin typeface="Courier"/>
                <a:cs typeface="Courier"/>
              </a:rPr>
              <a:t>label</a:t>
            </a:r>
            <a:r>
              <a:rPr lang="en-US" dirty="0" smtClean="0"/>
              <a:t> combination of elements in it (</a:t>
            </a:r>
            <a:r>
              <a:rPr lang="en-US" i="1" dirty="0" smtClean="0"/>
              <a:t>see </a:t>
            </a:r>
            <a:r>
              <a:rPr lang="en-US" i="1" dirty="0"/>
              <a:t>fr-example5</a:t>
            </a:r>
            <a:r>
              <a:rPr lang="en-US" i="1" dirty="0" smtClean="0"/>
              <a:t>.html)</a:t>
            </a:r>
            <a:r>
              <a:rPr lang="en-US" dirty="0" smtClean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6-11-13 at 17.05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728" y="1947863"/>
            <a:ext cx="5239522" cy="451257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00799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2133600"/>
            <a:ext cx="3618728" cy="3992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Can you make your page responsive – perhaps by altering the font sizes when the viewport width changes (</a:t>
            </a:r>
            <a:r>
              <a:rPr lang="en-US" i="1" dirty="0" smtClean="0"/>
              <a:t>see fr-example5.css</a:t>
            </a:r>
            <a:r>
              <a:rPr lang="en-US" dirty="0" smtClean="0"/>
              <a:t>)? 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/>
              <a:t>(</a:t>
            </a:r>
            <a:r>
              <a:rPr lang="en-US" dirty="0" smtClean="0"/>
              <a:t>If </a:t>
            </a:r>
            <a:r>
              <a:rPr lang="en-US" dirty="0" smtClean="0"/>
              <a:t>you set the </a:t>
            </a:r>
            <a:r>
              <a:rPr lang="en-US" b="1" dirty="0" smtClean="0">
                <a:latin typeface="Courier"/>
                <a:cs typeface="Courier"/>
              </a:rPr>
              <a:t>body</a:t>
            </a:r>
            <a:r>
              <a:rPr lang="en-US" dirty="0" smtClean="0"/>
              <a:t> font size and use </a:t>
            </a:r>
            <a:r>
              <a:rPr lang="en-US" b="1" i="1" u="sng" dirty="0" smtClean="0"/>
              <a:t>em</a:t>
            </a:r>
            <a:r>
              <a:rPr lang="en-US" i="1" dirty="0" smtClean="0"/>
              <a:t>s</a:t>
            </a:r>
            <a:r>
              <a:rPr lang="en-US" dirty="0" smtClean="0"/>
              <a:t> elsewhere this will be easier</a:t>
            </a:r>
            <a:r>
              <a:rPr lang="en-US" dirty="0" smtClean="0"/>
              <a:t>.)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6-11-13 at 17.05.2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728" y="1947863"/>
            <a:ext cx="5239522" cy="451257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5736787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Being able to read and present text files in a web page using JavaScript is useful in many different scenarios:</a:t>
            </a:r>
          </a:p>
          <a:p>
            <a:pPr lvl="1"/>
            <a:r>
              <a:rPr lang="en-US" dirty="0" smtClean="0"/>
              <a:t>Displaying fixed textual content</a:t>
            </a:r>
          </a:p>
          <a:p>
            <a:pPr lvl="1"/>
            <a:r>
              <a:rPr lang="en-US" dirty="0" smtClean="0"/>
              <a:t>Displaying dynamic content (perhaps even HTML)</a:t>
            </a:r>
          </a:p>
          <a:p>
            <a:pPr lvl="1"/>
            <a:r>
              <a:rPr lang="en-US" dirty="0" smtClean="0"/>
              <a:t>Third-party updates (</a:t>
            </a:r>
            <a:r>
              <a:rPr lang="en-US" dirty="0" err="1" smtClean="0"/>
              <a:t>eg</a:t>
            </a:r>
            <a:r>
              <a:rPr lang="en-US" dirty="0" smtClean="0"/>
              <a:t>: sales team)</a:t>
            </a:r>
          </a:p>
          <a:p>
            <a:pPr lvl="1"/>
            <a:r>
              <a:rPr lang="en-US" dirty="0" smtClean="0"/>
              <a:t>Product descriptions</a:t>
            </a:r>
          </a:p>
          <a:p>
            <a:pPr lvl="1"/>
            <a:r>
              <a:rPr lang="en-US" dirty="0" smtClean="0"/>
              <a:t>Item lists</a:t>
            </a:r>
          </a:p>
        </p:txBody>
      </p:sp>
    </p:spTree>
    <p:extLst>
      <p:ext uri="{BB962C8B-B14F-4D97-AF65-F5344CB8AC3E}">
        <p14:creationId xmlns:p14="http://schemas.microsoft.com/office/powerpoint/2010/main" val="4095658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u="sng" dirty="0" smtClean="0"/>
              <a:t>Displaying a static file located on the web server using JavaScript/</a:t>
            </a:r>
            <a:r>
              <a:rPr lang="en-US" sz="3200" b="1" u="sng" dirty="0" err="1" smtClean="0"/>
              <a:t>JQuery</a:t>
            </a:r>
            <a:endParaRPr lang="en-US" sz="3200" b="1" u="sng" dirty="0"/>
          </a:p>
        </p:txBody>
      </p:sp>
    </p:spTree>
    <p:extLst>
      <p:ext uri="{BB962C8B-B14F-4D97-AF65-F5344CB8AC3E}">
        <p14:creationId xmlns:p14="http://schemas.microsoft.com/office/powerpoint/2010/main" val="4590059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 far we have prompted the user to browse for a text file to display.</a:t>
            </a:r>
          </a:p>
          <a:p>
            <a:r>
              <a:rPr lang="en-US" dirty="0" smtClean="0"/>
              <a:t>We can instead display a text file located on our website when the page loads.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589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r>
              <a:rPr lang="en-US" dirty="0" smtClean="0"/>
              <a:t>To achieve this, we are going to use an online </a:t>
            </a:r>
            <a:r>
              <a:rPr lang="en-US" dirty="0" err="1" smtClean="0"/>
              <a:t>JQuery</a:t>
            </a:r>
            <a:r>
              <a:rPr lang="en-US" dirty="0" smtClean="0"/>
              <a:t> library.</a:t>
            </a:r>
          </a:p>
          <a:p>
            <a:r>
              <a:rPr lang="en-US" dirty="0" smtClean="0"/>
              <a:t>Add this line to your HTML page between </a:t>
            </a:r>
            <a:r>
              <a:rPr lang="en-US" b="1" dirty="0" smtClean="0">
                <a:latin typeface="Courier"/>
                <a:cs typeface="Courier"/>
              </a:rPr>
              <a:t>&lt;head&gt;…&lt;/head&gt;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"/>
                <a:cs typeface="Courier"/>
              </a:rPr>
              <a:t>&lt;</a:t>
            </a:r>
            <a:r>
              <a:rPr lang="en-US" sz="2000" b="1" dirty="0">
                <a:latin typeface="Courier"/>
                <a:cs typeface="Courier"/>
              </a:rPr>
              <a:t>script </a:t>
            </a:r>
            <a:r>
              <a:rPr lang="en-US" sz="2000" b="1" dirty="0" err="1">
                <a:latin typeface="Courier"/>
                <a:cs typeface="Courier"/>
              </a:rPr>
              <a:t>src</a:t>
            </a:r>
            <a:r>
              <a:rPr lang="en-US" sz="2000" b="1" dirty="0">
                <a:latin typeface="Courier"/>
                <a:cs typeface="Courier"/>
              </a:rPr>
              <a:t>="https://</a:t>
            </a:r>
            <a:r>
              <a:rPr lang="en-US" sz="2000" b="1" dirty="0" err="1">
                <a:latin typeface="Courier"/>
                <a:cs typeface="Courier"/>
              </a:rPr>
              <a:t>ajax.googleapis.com</a:t>
            </a:r>
            <a:r>
              <a:rPr lang="en-US" sz="2000" b="1" dirty="0">
                <a:latin typeface="Courier"/>
                <a:cs typeface="Courier"/>
              </a:rPr>
              <a:t>/</a:t>
            </a:r>
            <a:r>
              <a:rPr lang="en-US" sz="2000" b="1" dirty="0" err="1">
                <a:latin typeface="Courier"/>
                <a:cs typeface="Courier"/>
              </a:rPr>
              <a:t>ajax</a:t>
            </a:r>
            <a:r>
              <a:rPr lang="en-US" sz="2000" b="1" dirty="0">
                <a:latin typeface="Courier"/>
                <a:cs typeface="Courier"/>
              </a:rPr>
              <a:t>/libs/</a:t>
            </a:r>
            <a:r>
              <a:rPr lang="en-US" sz="2000" b="1" dirty="0" err="1">
                <a:latin typeface="Courier"/>
                <a:cs typeface="Courier"/>
              </a:rPr>
              <a:t>jquery</a:t>
            </a:r>
            <a:r>
              <a:rPr lang="en-US" sz="2000" b="1" dirty="0">
                <a:latin typeface="Courier"/>
                <a:cs typeface="Courier"/>
              </a:rPr>
              <a:t>/3.1.1/</a:t>
            </a:r>
            <a:r>
              <a:rPr lang="en-US" sz="2000" b="1" dirty="0" err="1">
                <a:latin typeface="Courier"/>
                <a:cs typeface="Courier"/>
              </a:rPr>
              <a:t>jquery.min.js</a:t>
            </a:r>
            <a:r>
              <a:rPr lang="en-US" sz="2000" b="1" dirty="0">
                <a:latin typeface="Courier"/>
                <a:cs typeface="Courier"/>
              </a:rPr>
              <a:t>"&gt;&lt;/script&gt;</a:t>
            </a:r>
            <a:endParaRPr lang="en-US" sz="2000" b="1" dirty="0" smtClean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4163" y="3456608"/>
            <a:ext cx="7910098" cy="58530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08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</a:t>
            </a:r>
            <a:r>
              <a:rPr lang="en-US" b="1" dirty="0" smtClean="0">
                <a:latin typeface="Courier"/>
                <a:cs typeface="Courier"/>
              </a:rPr>
              <a:t>files</a:t>
            </a:r>
            <a:r>
              <a:rPr lang="en-US" dirty="0" smtClean="0"/>
              <a:t> folder </a:t>
            </a:r>
          </a:p>
          <a:p>
            <a:r>
              <a:rPr lang="en-US" dirty="0" smtClean="0"/>
              <a:t>Copy a text file into this folder</a:t>
            </a:r>
          </a:p>
          <a:p>
            <a:r>
              <a:rPr lang="en-US" dirty="0" smtClean="0"/>
              <a:t>Note the path and file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95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r>
              <a:rPr lang="en-US" dirty="0" smtClean="0"/>
              <a:t>Change your body section to look like this:</a:t>
            </a:r>
          </a:p>
          <a:p>
            <a:pPr marL="0" indent="0">
              <a:buNone/>
            </a:pPr>
            <a:r>
              <a:rPr lang="en-US" sz="2000" b="1" dirty="0">
                <a:latin typeface="Courier"/>
                <a:cs typeface="Courier"/>
              </a:rPr>
              <a:t>&lt;body </a:t>
            </a:r>
            <a:r>
              <a:rPr lang="en-US" sz="2000" b="1" dirty="0" err="1">
                <a:latin typeface="Courier"/>
                <a:cs typeface="Courier"/>
              </a:rPr>
              <a:t>onload</a:t>
            </a:r>
            <a:r>
              <a:rPr lang="en-US" sz="2000" b="1" dirty="0">
                <a:latin typeface="Courier"/>
                <a:cs typeface="Courier"/>
              </a:rPr>
              <a:t>="read();"&gt;</a:t>
            </a:r>
          </a:p>
          <a:p>
            <a:pPr marL="0" indent="0">
              <a:buNone/>
            </a:pPr>
            <a:r>
              <a:rPr lang="en-US" sz="2000" b="1" dirty="0">
                <a:latin typeface="Courier"/>
                <a:cs typeface="Courier"/>
              </a:rPr>
              <a:t>    &lt;pre id="</a:t>
            </a:r>
            <a:r>
              <a:rPr lang="en-US" sz="2000" b="1" dirty="0" err="1">
                <a:latin typeface="Courier"/>
                <a:cs typeface="Courier"/>
              </a:rPr>
              <a:t>showFile</a:t>
            </a:r>
            <a:r>
              <a:rPr lang="en-US" sz="2000" b="1" dirty="0">
                <a:latin typeface="Courier"/>
                <a:cs typeface="Courier"/>
              </a:rPr>
              <a:t>"&gt;&lt;/pre&gt;</a:t>
            </a:r>
          </a:p>
          <a:p>
            <a:pPr marL="0" indent="0">
              <a:buNone/>
            </a:pPr>
            <a:r>
              <a:rPr lang="en-US" sz="2000" b="1" dirty="0">
                <a:latin typeface="Courier"/>
                <a:cs typeface="Courier"/>
              </a:rPr>
              <a:t>&lt;/body&gt;</a:t>
            </a:r>
            <a:endParaRPr lang="en-US" sz="2000" b="1" dirty="0" smtClean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4163" y="2782957"/>
            <a:ext cx="4597054" cy="150191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448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Create a new JavaScript file in your </a:t>
            </a:r>
            <a:r>
              <a:rPr lang="en-US" b="1" dirty="0" err="1" smtClean="0">
                <a:latin typeface="Courier"/>
                <a:cs typeface="Courier"/>
              </a:rPr>
              <a:t>js</a:t>
            </a:r>
            <a:r>
              <a:rPr lang="en-US" dirty="0" smtClean="0"/>
              <a:t> folder.</a:t>
            </a:r>
          </a:p>
          <a:p>
            <a:r>
              <a:rPr lang="en-US" dirty="0" smtClean="0"/>
              <a:t>Add this to your </a:t>
            </a:r>
            <a:r>
              <a:rPr lang="en-US" dirty="0" smtClean="0"/>
              <a:t>JavaScript </a:t>
            </a:r>
            <a:r>
              <a:rPr lang="en-US" dirty="0" smtClean="0"/>
              <a:t>file replacing </a:t>
            </a:r>
            <a:r>
              <a:rPr lang="en-US" b="1" dirty="0" smtClean="0">
                <a:latin typeface="Courier"/>
                <a:cs typeface="Courier"/>
              </a:rPr>
              <a:t>“</a:t>
            </a:r>
            <a:r>
              <a:rPr lang="en-US" b="1" dirty="0" err="1" smtClean="0">
                <a:latin typeface="Courier"/>
                <a:cs typeface="Courier"/>
              </a:rPr>
              <a:t>your_file_name.txt</a:t>
            </a:r>
            <a:r>
              <a:rPr lang="en-US" b="1" dirty="0" smtClean="0">
                <a:latin typeface="Courier"/>
                <a:cs typeface="Courier"/>
              </a:rPr>
              <a:t>”</a:t>
            </a:r>
            <a:r>
              <a:rPr lang="en-US" b="1" dirty="0" smtClean="0">
                <a:latin typeface="Calibri"/>
                <a:cs typeface="Calibri"/>
              </a:rPr>
              <a:t> </a:t>
            </a:r>
            <a:r>
              <a:rPr lang="en-US" dirty="0" smtClean="0"/>
              <a:t>with the path and name of your text file:</a:t>
            </a:r>
          </a:p>
          <a:p>
            <a:pPr marL="0" indent="0">
              <a:buNone/>
            </a:pPr>
            <a:r>
              <a:rPr lang="en-US" sz="2000" b="1" dirty="0">
                <a:latin typeface="Courier"/>
                <a:cs typeface="Courier"/>
              </a:rPr>
              <a:t>function read() {</a:t>
            </a:r>
          </a:p>
          <a:p>
            <a:pPr marL="0" indent="0">
              <a:buNone/>
            </a:pPr>
            <a:r>
              <a:rPr lang="en-US" sz="2000" b="1" dirty="0">
                <a:latin typeface="Courier"/>
                <a:cs typeface="Courier"/>
              </a:rPr>
              <a:t>    </a:t>
            </a:r>
            <a:r>
              <a:rPr lang="en-US" sz="2000" b="1" dirty="0" err="1">
                <a:latin typeface="Courier"/>
                <a:cs typeface="Courier"/>
              </a:rPr>
              <a:t>jQuery.get</a:t>
            </a:r>
            <a:r>
              <a:rPr lang="en-US" sz="2000" b="1" dirty="0" smtClean="0">
                <a:latin typeface="Courier"/>
                <a:cs typeface="Courier"/>
              </a:rPr>
              <a:t>(”</a:t>
            </a:r>
            <a:r>
              <a:rPr lang="en-US" sz="2000" b="1" dirty="0" err="1" smtClean="0">
                <a:latin typeface="Courier"/>
                <a:cs typeface="Courier"/>
              </a:rPr>
              <a:t>your_file_name.txt</a:t>
            </a:r>
            <a:r>
              <a:rPr lang="en-US" sz="2000" b="1" dirty="0">
                <a:latin typeface="Courier"/>
                <a:cs typeface="Courier"/>
              </a:rPr>
              <a:t>", function(txt) {</a:t>
            </a:r>
          </a:p>
          <a:p>
            <a:pPr marL="0" indent="0">
              <a:buNone/>
            </a:pPr>
            <a:r>
              <a:rPr lang="en-US" sz="2000" b="1" dirty="0">
                <a:latin typeface="Courier"/>
                <a:cs typeface="Courier"/>
              </a:rPr>
              <a:t>               $("#</a:t>
            </a:r>
            <a:r>
              <a:rPr lang="en-US" sz="2000" b="1" dirty="0" err="1">
                <a:latin typeface="Courier"/>
                <a:cs typeface="Courier"/>
              </a:rPr>
              <a:t>showFile</a:t>
            </a:r>
            <a:r>
              <a:rPr lang="en-US" sz="2000" b="1" dirty="0">
                <a:latin typeface="Courier"/>
                <a:cs typeface="Courier"/>
              </a:rPr>
              <a:t>").text(txt);</a:t>
            </a:r>
          </a:p>
          <a:p>
            <a:pPr marL="0" indent="0">
              <a:buNone/>
            </a:pPr>
            <a:r>
              <a:rPr lang="en-US" sz="2000" b="1" dirty="0">
                <a:latin typeface="Courier"/>
                <a:cs typeface="Courier"/>
              </a:rPr>
              <a:t>               });</a:t>
            </a:r>
          </a:p>
          <a:p>
            <a:pPr marL="0" indent="0">
              <a:buNone/>
            </a:pPr>
            <a:r>
              <a:rPr lang="en-US" sz="2000" b="1" dirty="0">
                <a:latin typeface="Courier"/>
                <a:cs typeface="Courier"/>
              </a:rPr>
              <a:t>}</a:t>
            </a:r>
            <a:endParaRPr lang="en-US" sz="2000" b="1" dirty="0" smtClean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4162" y="3497816"/>
            <a:ext cx="8186185" cy="2628348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56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2133600"/>
            <a:ext cx="4188446" cy="3992563"/>
          </a:xfrm>
        </p:spPr>
        <p:txBody>
          <a:bodyPr/>
          <a:lstStyle/>
          <a:p>
            <a:r>
              <a:rPr lang="en-US" dirty="0" smtClean="0"/>
              <a:t>When you reload the web page, your text file should automatically be displayed </a:t>
            </a:r>
            <a:r>
              <a:rPr lang="en-US" i="1" dirty="0" smtClean="0"/>
              <a:t>(see fr-example4.html)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 descr="Screen Shot 2016-11-13 at 16.28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610" y="2133600"/>
            <a:ext cx="4527826" cy="408823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63642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looked at displaying a text file using two different methods:</a:t>
            </a:r>
          </a:p>
          <a:p>
            <a:pPr lvl="1"/>
            <a:r>
              <a:rPr lang="en-US" dirty="0" smtClean="0"/>
              <a:t>Using the </a:t>
            </a:r>
            <a:r>
              <a:rPr lang="en-US" b="1" dirty="0" smtClean="0">
                <a:latin typeface="Courier"/>
                <a:cs typeface="Courier"/>
              </a:rPr>
              <a:t>input file</a:t>
            </a:r>
            <a:r>
              <a:rPr lang="en-US" b="1" dirty="0" smtClean="0">
                <a:latin typeface="Calibri"/>
                <a:cs typeface="Calibri"/>
              </a:rPr>
              <a:t> </a:t>
            </a:r>
            <a:r>
              <a:rPr lang="en-US" dirty="0" smtClean="0"/>
              <a:t>element to allow the user to choose a file and JavaScript to display it.</a:t>
            </a:r>
          </a:p>
          <a:p>
            <a:pPr lvl="1"/>
            <a:r>
              <a:rPr lang="en-US" dirty="0" smtClean="0"/>
              <a:t>Using a </a:t>
            </a:r>
            <a:r>
              <a:rPr lang="en-US" dirty="0" err="1" smtClean="0"/>
              <a:t>JQuery</a:t>
            </a:r>
            <a:r>
              <a:rPr lang="en-US" dirty="0" smtClean="0"/>
              <a:t> routine to auto-display a pre-determined file.</a:t>
            </a:r>
            <a:endParaRPr lang="en-US" dirty="0"/>
          </a:p>
          <a:p>
            <a:r>
              <a:rPr lang="en-US" dirty="0" smtClean="0"/>
              <a:t>We have also looked at styling the </a:t>
            </a:r>
            <a:r>
              <a:rPr lang="en-US" b="1" dirty="0" smtClean="0">
                <a:latin typeface="Courier"/>
                <a:cs typeface="Courier"/>
              </a:rPr>
              <a:t>input file </a:t>
            </a:r>
            <a:r>
              <a:rPr lang="en-US" dirty="0" smtClean="0"/>
              <a:t>element which involves hiding the </a:t>
            </a:r>
            <a:r>
              <a:rPr lang="en-US" b="1" dirty="0" smtClean="0">
                <a:latin typeface="Courier"/>
                <a:cs typeface="Courier"/>
              </a:rPr>
              <a:t>input</a:t>
            </a:r>
            <a:r>
              <a:rPr lang="en-US" dirty="0" smtClean="0"/>
              <a:t> element and displaying a styled </a:t>
            </a:r>
            <a:r>
              <a:rPr lang="en-US" b="1" dirty="0" smtClean="0">
                <a:latin typeface="Courier"/>
                <a:cs typeface="Courier"/>
              </a:rPr>
              <a:t>label</a:t>
            </a:r>
            <a:r>
              <a:rPr lang="en-US" dirty="0" smtClean="0"/>
              <a:t> element in its place.</a:t>
            </a:r>
          </a:p>
        </p:txBody>
      </p:sp>
    </p:spTree>
    <p:extLst>
      <p:ext uri="{BB962C8B-B14F-4D97-AF65-F5344CB8AC3E}">
        <p14:creationId xmlns:p14="http://schemas.microsoft.com/office/powerpoint/2010/main" val="2946869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/>
          <a:p>
            <a:r>
              <a:rPr lang="en-US" dirty="0" smtClean="0"/>
              <a:t>Create a new HTML file</a:t>
            </a:r>
          </a:p>
          <a:p>
            <a:r>
              <a:rPr lang="en-US" dirty="0" smtClean="0"/>
              <a:t>Create a new CSS file</a:t>
            </a:r>
          </a:p>
          <a:p>
            <a:r>
              <a:rPr lang="en-US" dirty="0" smtClean="0"/>
              <a:t>Create a new JavaScript file</a:t>
            </a:r>
          </a:p>
          <a:p>
            <a:r>
              <a:rPr lang="en-US" dirty="0" smtClean="0"/>
              <a:t>Download </a:t>
            </a:r>
            <a:r>
              <a:rPr lang="en-US" dirty="0" smtClean="0"/>
              <a:t>3 or 4 </a:t>
            </a:r>
            <a:r>
              <a:rPr lang="en-US" dirty="0" smtClean="0"/>
              <a:t>text files: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www.scifiscripts.com</a:t>
            </a:r>
            <a:endParaRPr lang="en-US" dirty="0"/>
          </a:p>
        </p:txBody>
      </p:sp>
      <p:grpSp>
        <p:nvGrpSpPr>
          <p:cNvPr id="59" name="Group 58"/>
          <p:cNvGrpSpPr/>
          <p:nvPr/>
        </p:nvGrpSpPr>
        <p:grpSpPr>
          <a:xfrm>
            <a:off x="4340087" y="2133600"/>
            <a:ext cx="4566411" cy="4333460"/>
            <a:chOff x="4340087" y="2133600"/>
            <a:chExt cx="4566411" cy="4333460"/>
          </a:xfrm>
        </p:grpSpPr>
        <p:sp>
          <p:nvSpPr>
            <p:cNvPr id="8" name="Process 7"/>
            <p:cNvSpPr/>
            <p:nvPr/>
          </p:nvSpPr>
          <p:spPr>
            <a:xfrm>
              <a:off x="7625456" y="3443357"/>
              <a:ext cx="1281042" cy="916608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</a:t>
              </a:r>
              <a:r>
                <a:rPr lang="en-US" dirty="0" err="1" smtClean="0"/>
                <a:t>ndex.html</a:t>
              </a:r>
              <a:endParaRPr lang="en-US" dirty="0"/>
            </a:p>
          </p:txBody>
        </p:sp>
        <p:sp>
          <p:nvSpPr>
            <p:cNvPr id="9" name="Multidocument 8"/>
            <p:cNvSpPr/>
            <p:nvPr/>
          </p:nvSpPr>
          <p:spPr>
            <a:xfrm>
              <a:off x="6491356" y="4359965"/>
              <a:ext cx="1049130" cy="736946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js</a:t>
              </a:r>
              <a:endParaRPr lang="en-US" dirty="0"/>
            </a:p>
          </p:txBody>
        </p:sp>
        <p:sp>
          <p:nvSpPr>
            <p:cNvPr id="10" name="Multidocument 9"/>
            <p:cNvSpPr/>
            <p:nvPr/>
          </p:nvSpPr>
          <p:spPr>
            <a:xfrm>
              <a:off x="5147760" y="4359965"/>
              <a:ext cx="1049130" cy="736946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css</a:t>
              </a:r>
              <a:endParaRPr lang="en-US" dirty="0"/>
            </a:p>
          </p:txBody>
        </p:sp>
        <p:sp>
          <p:nvSpPr>
            <p:cNvPr id="11" name="Multidocument 10"/>
            <p:cNvSpPr/>
            <p:nvPr/>
          </p:nvSpPr>
          <p:spPr>
            <a:xfrm>
              <a:off x="7173844" y="2133600"/>
              <a:ext cx="1049130" cy="736946"/>
            </a:xfrm>
            <a:prstGeom prst="flowChartMultidocumen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www</a:t>
              </a:r>
              <a:endParaRPr lang="en-US" dirty="0"/>
            </a:p>
          </p:txBody>
        </p:sp>
        <p:sp>
          <p:nvSpPr>
            <p:cNvPr id="12" name="Process 11"/>
            <p:cNvSpPr/>
            <p:nvPr/>
          </p:nvSpPr>
          <p:spPr>
            <a:xfrm>
              <a:off x="6596203" y="5550452"/>
              <a:ext cx="1377188" cy="916608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/>
                <a:t>script.js</a:t>
              </a:r>
              <a:endParaRPr lang="en-US" dirty="0"/>
            </a:p>
          </p:txBody>
        </p:sp>
        <p:sp>
          <p:nvSpPr>
            <p:cNvPr id="13" name="Process 12"/>
            <p:cNvSpPr/>
            <p:nvPr/>
          </p:nvSpPr>
          <p:spPr>
            <a:xfrm>
              <a:off x="4340087" y="5550452"/>
              <a:ext cx="1404415" cy="916608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</a:t>
              </a:r>
              <a:r>
                <a:rPr lang="en-US" dirty="0" err="1" smtClean="0"/>
                <a:t>tyle.css</a:t>
              </a:r>
              <a:endParaRPr lang="en-US" dirty="0"/>
            </a:p>
          </p:txBody>
        </p:sp>
        <p:cxnSp>
          <p:nvCxnSpPr>
            <p:cNvPr id="15" name="Straight Connector 14"/>
            <p:cNvCxnSpPr>
              <a:stCxn id="11" idx="2"/>
              <a:endCxn id="8" idx="0"/>
            </p:cNvCxnSpPr>
            <p:nvPr/>
          </p:nvCxnSpPr>
          <p:spPr>
            <a:xfrm>
              <a:off x="7625456" y="2842638"/>
              <a:ext cx="640521" cy="60071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1" idx="2"/>
              <a:endCxn id="10" idx="0"/>
            </p:cNvCxnSpPr>
            <p:nvPr/>
          </p:nvCxnSpPr>
          <p:spPr>
            <a:xfrm flipH="1">
              <a:off x="5744501" y="2842638"/>
              <a:ext cx="1880955" cy="15173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1" idx="2"/>
              <a:endCxn id="9" idx="0"/>
            </p:cNvCxnSpPr>
            <p:nvPr/>
          </p:nvCxnSpPr>
          <p:spPr>
            <a:xfrm flipH="1">
              <a:off x="7088097" y="2842638"/>
              <a:ext cx="537359" cy="15173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" idx="2"/>
              <a:endCxn id="13" idx="0"/>
            </p:cNvCxnSpPr>
            <p:nvPr/>
          </p:nvCxnSpPr>
          <p:spPr>
            <a:xfrm flipH="1">
              <a:off x="5042295" y="5069003"/>
              <a:ext cx="557077" cy="4814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9" idx="2"/>
              <a:endCxn id="12" idx="0"/>
            </p:cNvCxnSpPr>
            <p:nvPr/>
          </p:nvCxnSpPr>
          <p:spPr>
            <a:xfrm>
              <a:off x="6942968" y="5069003"/>
              <a:ext cx="341829" cy="4814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Process 54"/>
            <p:cNvSpPr/>
            <p:nvPr/>
          </p:nvSpPr>
          <p:spPr>
            <a:xfrm>
              <a:off x="4915848" y="3065623"/>
              <a:ext cx="1281042" cy="916608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</a:t>
              </a:r>
              <a:r>
                <a:rPr lang="en-US" dirty="0" err="1" smtClean="0"/>
                <a:t>ome.txt</a:t>
              </a:r>
              <a:endParaRPr lang="en-US" dirty="0"/>
            </a:p>
          </p:txBody>
        </p:sp>
        <p:cxnSp>
          <p:nvCxnSpPr>
            <p:cNvPr id="56" name="Straight Connector 55"/>
            <p:cNvCxnSpPr>
              <a:stCxn id="11" idx="2"/>
              <a:endCxn id="55" idx="0"/>
            </p:cNvCxnSpPr>
            <p:nvPr/>
          </p:nvCxnSpPr>
          <p:spPr>
            <a:xfrm flipH="1">
              <a:off x="5556369" y="2842638"/>
              <a:ext cx="2069087" cy="2229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28157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4164" y="4461565"/>
            <a:ext cx="7004532" cy="142460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file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2133600"/>
            <a:ext cx="8574088" cy="3992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Calibri"/>
                <a:cs typeface="Calibri"/>
              </a:rPr>
              <a:t>Start by creating a </a:t>
            </a:r>
            <a:r>
              <a:rPr lang="en-US" b="1" dirty="0" smtClean="0">
                <a:latin typeface="Courier"/>
                <a:cs typeface="Courier"/>
              </a:rPr>
              <a:t>file input </a:t>
            </a:r>
            <a:r>
              <a:rPr lang="en-US" b="1" dirty="0" smtClean="0">
                <a:latin typeface="Courier"/>
                <a:cs typeface="Courier"/>
              </a:rPr>
              <a:t>element </a:t>
            </a:r>
            <a:r>
              <a:rPr lang="en-US" dirty="0" smtClean="0">
                <a:latin typeface="Calibri"/>
                <a:cs typeface="Calibri"/>
              </a:rPr>
              <a:t>within </a:t>
            </a:r>
            <a:r>
              <a:rPr lang="en-US" dirty="0" smtClean="0">
                <a:latin typeface="Calibri"/>
                <a:cs typeface="Calibri"/>
              </a:rPr>
              <a:t>your </a:t>
            </a:r>
            <a:r>
              <a:rPr lang="en-US" b="1" dirty="0" smtClean="0">
                <a:latin typeface="Courier"/>
                <a:cs typeface="Courier"/>
              </a:rPr>
              <a:t>&lt;body&gt;…&lt;/body&gt;</a:t>
            </a:r>
            <a:r>
              <a:rPr lang="en-US" b="1" dirty="0" smtClean="0">
                <a:latin typeface="Calibri"/>
                <a:cs typeface="Calibri"/>
              </a:rPr>
              <a:t> </a:t>
            </a:r>
            <a:r>
              <a:rPr lang="en-US" dirty="0" smtClean="0">
                <a:latin typeface="Calibri"/>
                <a:cs typeface="Calibri"/>
              </a:rPr>
              <a:t>tags.</a:t>
            </a:r>
          </a:p>
          <a:p>
            <a:r>
              <a:rPr lang="en-US" dirty="0" smtClean="0">
                <a:latin typeface="Calibri"/>
                <a:cs typeface="Calibri"/>
              </a:rPr>
              <a:t>The </a:t>
            </a:r>
            <a:r>
              <a:rPr lang="en-US" b="1" dirty="0" smtClean="0">
                <a:latin typeface="Courier"/>
                <a:cs typeface="Courier"/>
              </a:rPr>
              <a:t>id</a:t>
            </a:r>
            <a:r>
              <a:rPr lang="en-US" dirty="0" smtClean="0">
                <a:latin typeface="Calibri"/>
                <a:cs typeface="Calibri"/>
              </a:rPr>
              <a:t> can be set to </a:t>
            </a:r>
            <a:r>
              <a:rPr lang="en-US" dirty="0" smtClean="0">
                <a:latin typeface="Calibri"/>
                <a:cs typeface="Calibri"/>
              </a:rPr>
              <a:t>anything you like </a:t>
            </a:r>
            <a:r>
              <a:rPr lang="en-US" dirty="0" smtClean="0">
                <a:latin typeface="Calibri"/>
                <a:cs typeface="Calibri"/>
              </a:rPr>
              <a:t>but be aware that it will be referred to later in JavaScript.</a:t>
            </a:r>
          </a:p>
          <a:p>
            <a:r>
              <a:rPr lang="en-US" dirty="0" smtClean="0">
                <a:latin typeface="Calibri"/>
                <a:cs typeface="Calibri"/>
              </a:rPr>
              <a:t>When the </a:t>
            </a:r>
            <a:r>
              <a:rPr lang="en-US" b="1" dirty="0" smtClean="0">
                <a:latin typeface="Courier"/>
                <a:cs typeface="Courier"/>
              </a:rPr>
              <a:t>type</a:t>
            </a:r>
            <a:r>
              <a:rPr lang="en-US" dirty="0" smtClean="0">
                <a:latin typeface="Calibri"/>
                <a:cs typeface="Calibri"/>
              </a:rPr>
              <a:t> is set to </a:t>
            </a:r>
            <a:r>
              <a:rPr lang="en-US" b="1" dirty="0" smtClean="0">
                <a:latin typeface="Courier"/>
                <a:cs typeface="Courier"/>
              </a:rPr>
              <a:t>file</a:t>
            </a:r>
            <a:r>
              <a:rPr lang="en-US" dirty="0" smtClean="0">
                <a:latin typeface="Calibri"/>
                <a:cs typeface="Calibri"/>
              </a:rPr>
              <a:t>, it creates a button that allows the user to browse and select a file. </a:t>
            </a:r>
            <a:r>
              <a:rPr lang="en-US" i="1" u="sng" dirty="0" smtClean="0">
                <a:latin typeface="Calibri"/>
                <a:cs typeface="Calibri"/>
              </a:rPr>
              <a:t>Try it out</a:t>
            </a:r>
            <a:r>
              <a:rPr lang="en-US" dirty="0" smtClean="0">
                <a:latin typeface="Calibri"/>
                <a:cs typeface="Calibri"/>
              </a:rPr>
              <a:t>:</a:t>
            </a:r>
          </a:p>
          <a:p>
            <a:pPr marL="0" indent="0">
              <a:buNone/>
            </a:pPr>
            <a:r>
              <a:rPr lang="en-US" b="1" dirty="0" smtClean="0">
                <a:latin typeface="Courier"/>
                <a:cs typeface="Courier"/>
              </a:rPr>
              <a:t>&lt;</a:t>
            </a:r>
            <a:r>
              <a:rPr lang="en-US" b="1" dirty="0">
                <a:latin typeface="Courier"/>
                <a:cs typeface="Courier"/>
              </a:rPr>
              <a:t>body&gt;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    &lt;input type="</a:t>
            </a:r>
            <a:r>
              <a:rPr lang="en-US" b="1" dirty="0" smtClean="0">
                <a:latin typeface="Courier"/>
                <a:cs typeface="Courier"/>
              </a:rPr>
              <a:t>file” id</a:t>
            </a:r>
            <a:r>
              <a:rPr lang="en-US" b="1" dirty="0">
                <a:latin typeface="Courier"/>
                <a:cs typeface="Courier"/>
              </a:rPr>
              <a:t>="</a:t>
            </a:r>
            <a:r>
              <a:rPr lang="en-US" b="1" dirty="0" err="1">
                <a:latin typeface="Courier"/>
                <a:cs typeface="Courier"/>
              </a:rPr>
              <a:t>chooseFile</a:t>
            </a:r>
            <a:r>
              <a:rPr lang="en-US" b="1" dirty="0">
                <a:latin typeface="Courier"/>
                <a:cs typeface="Courier"/>
              </a:rPr>
              <a:t>" /&gt;</a:t>
            </a:r>
          </a:p>
          <a:p>
            <a:pPr marL="0" indent="0">
              <a:buNone/>
            </a:pPr>
            <a:r>
              <a:rPr lang="en-US" b="1" dirty="0">
                <a:latin typeface="Courier"/>
                <a:cs typeface="Courier"/>
              </a:rPr>
              <a:t>&lt;/</a:t>
            </a:r>
            <a:r>
              <a:rPr lang="en-US" b="1" dirty="0" smtClean="0">
                <a:latin typeface="Courier"/>
                <a:cs typeface="Courier"/>
              </a:rPr>
              <a:t>body&gt;</a:t>
            </a:r>
            <a:endParaRPr lang="en-US" b="1" dirty="0">
              <a:latin typeface="Courier"/>
              <a:cs typeface="Courier"/>
            </a:endParaRPr>
          </a:p>
        </p:txBody>
      </p:sp>
      <p:pic>
        <p:nvPicPr>
          <p:cNvPr id="5" name="Picture 4" descr="Screen Shot 2016-11-13 at 13.57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256" y="6203468"/>
            <a:ext cx="2034178" cy="545755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3522870" y="5886174"/>
            <a:ext cx="541130" cy="31729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215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4" y="2133600"/>
            <a:ext cx="8574088" cy="4724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Calibri"/>
                <a:cs typeface="Calibri"/>
              </a:rPr>
              <a:t>At the moment, when a file is chosen, nothing happens.</a:t>
            </a:r>
          </a:p>
          <a:p>
            <a:r>
              <a:rPr lang="en-US" dirty="0" smtClean="0">
                <a:latin typeface="Calibri"/>
                <a:cs typeface="Calibri"/>
              </a:rPr>
              <a:t>A JavaScript routine can read the file we choose and display it for us.</a:t>
            </a:r>
          </a:p>
          <a:p>
            <a:r>
              <a:rPr lang="en-US" dirty="0" smtClean="0">
                <a:latin typeface="Calibri"/>
                <a:cs typeface="Calibri"/>
              </a:rPr>
              <a:t>But before we create some JS to do this, we need to create a place for it to display the file contents and a link to our script that we will write.</a:t>
            </a:r>
          </a:p>
          <a:p>
            <a:r>
              <a:rPr lang="en-US" dirty="0" smtClean="0">
                <a:latin typeface="Calibri"/>
                <a:cs typeface="Calibri"/>
              </a:rPr>
              <a:t>Add </a:t>
            </a:r>
            <a:r>
              <a:rPr lang="en-US" dirty="0" smtClean="0">
                <a:latin typeface="Calibri"/>
                <a:cs typeface="Calibri"/>
              </a:rPr>
              <a:t>these two </a:t>
            </a:r>
            <a:r>
              <a:rPr lang="en-US" dirty="0" smtClean="0">
                <a:latin typeface="Calibri"/>
                <a:cs typeface="Calibri"/>
              </a:rPr>
              <a:t>lines below the </a:t>
            </a:r>
            <a:r>
              <a:rPr lang="en-US" b="1" dirty="0" smtClean="0">
                <a:latin typeface="Courier"/>
                <a:cs typeface="Courier"/>
              </a:rPr>
              <a:t>input</a:t>
            </a:r>
            <a:r>
              <a:rPr lang="en-US" dirty="0" smtClean="0">
                <a:latin typeface="Calibri"/>
                <a:cs typeface="Calibri"/>
              </a:rPr>
              <a:t> element:</a:t>
            </a:r>
          </a:p>
          <a:p>
            <a:pPr marL="0" indent="0">
              <a:buNone/>
            </a:pPr>
            <a:r>
              <a:rPr lang="en-US" sz="1900" dirty="0" smtClean="0">
                <a:latin typeface="Courier"/>
                <a:cs typeface="Courier"/>
              </a:rPr>
              <a:t>&lt;</a:t>
            </a:r>
            <a:r>
              <a:rPr lang="en-US" sz="1900" dirty="0">
                <a:latin typeface="Courier"/>
                <a:cs typeface="Courier"/>
              </a:rPr>
              <a:t>body&gt;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    &lt;input type="</a:t>
            </a:r>
            <a:r>
              <a:rPr lang="en-US" sz="1900" dirty="0" smtClean="0">
                <a:latin typeface="Courier"/>
                <a:cs typeface="Courier"/>
              </a:rPr>
              <a:t>file” id</a:t>
            </a:r>
            <a:r>
              <a:rPr lang="en-US" sz="1900" dirty="0">
                <a:latin typeface="Courier"/>
                <a:cs typeface="Courier"/>
              </a:rPr>
              <a:t>="</a:t>
            </a:r>
            <a:r>
              <a:rPr lang="en-US" sz="1900" dirty="0" err="1">
                <a:latin typeface="Courier"/>
                <a:cs typeface="Courier"/>
              </a:rPr>
              <a:t>chooseFile</a:t>
            </a:r>
            <a:r>
              <a:rPr lang="en-US" sz="1900" dirty="0">
                <a:latin typeface="Courier"/>
                <a:cs typeface="Courier"/>
              </a:rPr>
              <a:t>" /</a:t>
            </a:r>
            <a:r>
              <a:rPr lang="en-US" sz="1900" dirty="0" smtClean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1900" b="1" dirty="0">
                <a:latin typeface="Courier"/>
                <a:cs typeface="Courier"/>
              </a:rPr>
              <a:t> </a:t>
            </a:r>
            <a:r>
              <a:rPr lang="en-US" sz="1900" b="1" dirty="0" smtClean="0">
                <a:latin typeface="Courier"/>
                <a:cs typeface="Courier"/>
              </a:rPr>
              <a:t>   &lt;</a:t>
            </a:r>
            <a:r>
              <a:rPr lang="en-US" sz="1900" b="1" dirty="0">
                <a:latin typeface="Courier"/>
                <a:cs typeface="Courier"/>
              </a:rPr>
              <a:t>p id="</a:t>
            </a:r>
            <a:r>
              <a:rPr lang="en-US" sz="1900" b="1" dirty="0" err="1">
                <a:latin typeface="Courier"/>
                <a:cs typeface="Courier"/>
              </a:rPr>
              <a:t>showFile</a:t>
            </a:r>
            <a:r>
              <a:rPr lang="en-US" sz="1900" b="1" dirty="0">
                <a:latin typeface="Courier"/>
                <a:cs typeface="Courier"/>
              </a:rPr>
              <a:t>"&gt;&lt;/p</a:t>
            </a:r>
            <a:r>
              <a:rPr lang="en-US" sz="1900" b="1" dirty="0" smtClean="0">
                <a:latin typeface="Courier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1900" b="1" dirty="0" smtClean="0">
                <a:latin typeface="Courier"/>
                <a:cs typeface="Courier"/>
              </a:rPr>
              <a:t>    &lt;</a:t>
            </a:r>
            <a:r>
              <a:rPr lang="en-US" sz="1900" b="1" dirty="0">
                <a:latin typeface="Courier"/>
                <a:cs typeface="Courier"/>
              </a:rPr>
              <a:t>script type="text/</a:t>
            </a:r>
            <a:r>
              <a:rPr lang="en-US" sz="1900" b="1" dirty="0" err="1">
                <a:latin typeface="Courier"/>
                <a:cs typeface="Courier"/>
              </a:rPr>
              <a:t>javascript</a:t>
            </a:r>
            <a:r>
              <a:rPr lang="en-US" sz="1900" b="1" dirty="0">
                <a:latin typeface="Courier"/>
                <a:cs typeface="Courier"/>
              </a:rPr>
              <a:t>" </a:t>
            </a:r>
            <a:r>
              <a:rPr lang="en-US" sz="1900" b="1" dirty="0" err="1">
                <a:latin typeface="Courier"/>
                <a:cs typeface="Courier"/>
              </a:rPr>
              <a:t>src</a:t>
            </a:r>
            <a:r>
              <a:rPr lang="en-US" sz="1900" b="1" dirty="0">
                <a:latin typeface="Courier"/>
                <a:cs typeface="Courier"/>
              </a:rPr>
              <a:t>="</a:t>
            </a:r>
            <a:r>
              <a:rPr lang="en-US" sz="1900" b="1" dirty="0" err="1">
                <a:latin typeface="Courier"/>
                <a:cs typeface="Courier"/>
              </a:rPr>
              <a:t>js</a:t>
            </a:r>
            <a:r>
              <a:rPr lang="en-US" sz="1900" b="1" dirty="0">
                <a:latin typeface="Courier"/>
                <a:cs typeface="Courier"/>
              </a:rPr>
              <a:t>/</a:t>
            </a:r>
            <a:r>
              <a:rPr lang="en-US" sz="1900" b="1" dirty="0" err="1">
                <a:latin typeface="Courier"/>
                <a:cs typeface="Courier"/>
              </a:rPr>
              <a:t>reader.js</a:t>
            </a:r>
            <a:r>
              <a:rPr lang="en-US" sz="1900" b="1" dirty="0">
                <a:latin typeface="Courier"/>
                <a:cs typeface="Courier"/>
              </a:rPr>
              <a:t>"&gt;&lt;/script&gt;</a:t>
            </a: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&lt;/</a:t>
            </a:r>
            <a:r>
              <a:rPr lang="en-US" sz="1900" dirty="0" smtClean="0">
                <a:latin typeface="Courier"/>
                <a:cs typeface="Courier"/>
              </a:rPr>
              <a:t>body&gt;</a:t>
            </a:r>
            <a:endParaRPr lang="en-US" sz="19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4163" y="4505739"/>
            <a:ext cx="8285575" cy="226391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a file input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3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33600"/>
            <a:ext cx="9143999" cy="4569791"/>
          </a:xfrm>
        </p:spPr>
        <p:txBody>
          <a:bodyPr>
            <a:normAutofit/>
          </a:bodyPr>
          <a:lstStyle/>
          <a:p>
            <a:r>
              <a:rPr lang="en-US" dirty="0" smtClean="0"/>
              <a:t>Now we are ready to add our </a:t>
            </a:r>
            <a:r>
              <a:rPr lang="en-US" dirty="0"/>
              <a:t>s</a:t>
            </a:r>
            <a:r>
              <a:rPr lang="en-US" dirty="0" smtClean="0"/>
              <a:t>cript to read and display a file.</a:t>
            </a:r>
          </a:p>
          <a:p>
            <a:r>
              <a:rPr lang="en-US" dirty="0" smtClean="0"/>
              <a:t>Copy the file </a:t>
            </a:r>
            <a:r>
              <a:rPr lang="en-US" b="1" i="1" dirty="0" err="1" smtClean="0"/>
              <a:t>reader.js</a:t>
            </a:r>
            <a:r>
              <a:rPr lang="en-US" dirty="0" smtClean="0"/>
              <a:t> into your </a:t>
            </a:r>
            <a:r>
              <a:rPr lang="en-US" b="1" dirty="0" err="1" smtClean="0">
                <a:latin typeface="Courier"/>
                <a:cs typeface="Courier"/>
              </a:rPr>
              <a:t>js</a:t>
            </a:r>
            <a:r>
              <a:rPr lang="en-US" dirty="0" smtClean="0"/>
              <a:t> folder or type/copy this text into a file called </a:t>
            </a:r>
            <a:r>
              <a:rPr lang="en-US" b="1" i="1" dirty="0" err="1" smtClean="0"/>
              <a:t>reader.js</a:t>
            </a:r>
            <a:r>
              <a:rPr lang="en-US" b="1" i="1" dirty="0" smtClean="0"/>
              <a:t> </a:t>
            </a:r>
            <a:r>
              <a:rPr lang="en-US" dirty="0" smtClean="0"/>
              <a:t>in </a:t>
            </a:r>
            <a:r>
              <a:rPr lang="en-US" dirty="0" smtClean="0"/>
              <a:t>your </a:t>
            </a:r>
            <a:r>
              <a:rPr lang="en-US" b="1" dirty="0" err="1" smtClean="0">
                <a:latin typeface="Courier"/>
                <a:cs typeface="Courier"/>
              </a:rPr>
              <a:t>js</a:t>
            </a:r>
            <a:r>
              <a:rPr lang="en-US" dirty="0" smtClean="0"/>
              <a:t> folder:</a:t>
            </a:r>
          </a:p>
          <a:p>
            <a:pPr marL="0" indent="0">
              <a:buNone/>
            </a:pPr>
            <a:endParaRPr lang="en-US" b="1" i="1" dirty="0" smtClean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 err="1">
                <a:latin typeface="Courier"/>
                <a:cs typeface="Courier"/>
              </a:rPr>
              <a:t>document.getElementById</a:t>
            </a:r>
            <a:r>
              <a:rPr lang="en-US" sz="1600" b="1" dirty="0">
                <a:latin typeface="Courier"/>
                <a:cs typeface="Courier"/>
              </a:rPr>
              <a:t>("</a:t>
            </a:r>
            <a:r>
              <a:rPr lang="en-US" sz="1600" b="1" dirty="0" err="1">
                <a:latin typeface="Courier"/>
                <a:cs typeface="Courier"/>
              </a:rPr>
              <a:t>chooseFile</a:t>
            </a:r>
            <a:r>
              <a:rPr lang="en-US" sz="1600" b="1" dirty="0">
                <a:latin typeface="Courier"/>
                <a:cs typeface="Courier"/>
              </a:rPr>
              <a:t>").</a:t>
            </a:r>
            <a:r>
              <a:rPr lang="en-US" sz="1600" b="1" dirty="0" err="1">
                <a:latin typeface="Courier"/>
                <a:cs typeface="Courier"/>
              </a:rPr>
              <a:t>addEventListener</a:t>
            </a:r>
            <a:r>
              <a:rPr lang="en-US" sz="1600" b="1" dirty="0">
                <a:latin typeface="Courier"/>
                <a:cs typeface="Courier"/>
              </a:rPr>
              <a:t>("change", function()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var</a:t>
            </a:r>
            <a:r>
              <a:rPr lang="en-US" sz="1600" b="1" dirty="0">
                <a:latin typeface="Courier"/>
                <a:cs typeface="Courier"/>
              </a:rPr>
              <a:t> read = new </a:t>
            </a:r>
            <a:r>
              <a:rPr lang="en-US" sz="1600" b="1" dirty="0" err="1">
                <a:latin typeface="Courier"/>
                <a:cs typeface="Courier"/>
              </a:rPr>
              <a:t>FileReader</a:t>
            </a:r>
            <a:r>
              <a:rPr lang="en-US" sz="1600" b="1" dirty="0">
                <a:latin typeface="Courier"/>
                <a:cs typeface="Courier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read.onload</a:t>
            </a:r>
            <a:r>
              <a:rPr lang="en-US" sz="1600" b="1" dirty="0">
                <a:latin typeface="Courier"/>
                <a:cs typeface="Courier"/>
              </a:rPr>
              <a:t> = function()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"/>
                <a:cs typeface="Courier"/>
              </a:rPr>
              <a:t>        </a:t>
            </a:r>
            <a:r>
              <a:rPr lang="en-US" sz="1600" b="1" dirty="0" err="1">
                <a:latin typeface="Courier"/>
                <a:cs typeface="Courier"/>
              </a:rPr>
              <a:t>document.getElementById</a:t>
            </a:r>
            <a:r>
              <a:rPr lang="en-US" sz="1600" b="1" dirty="0">
                <a:latin typeface="Courier"/>
                <a:cs typeface="Courier"/>
              </a:rPr>
              <a:t>("</a:t>
            </a:r>
            <a:r>
              <a:rPr lang="en-US" sz="1600" b="1" dirty="0" err="1">
                <a:latin typeface="Courier"/>
                <a:cs typeface="Courier"/>
              </a:rPr>
              <a:t>showFile</a:t>
            </a:r>
            <a:r>
              <a:rPr lang="en-US" sz="1600" b="1" dirty="0">
                <a:latin typeface="Courier"/>
                <a:cs typeface="Courier"/>
              </a:rPr>
              <a:t>").</a:t>
            </a:r>
            <a:r>
              <a:rPr lang="en-US" sz="1600" b="1" dirty="0" err="1">
                <a:latin typeface="Courier"/>
                <a:cs typeface="Courier"/>
              </a:rPr>
              <a:t>textContent</a:t>
            </a:r>
            <a:r>
              <a:rPr lang="en-US" sz="1600" b="1" dirty="0">
                <a:latin typeface="Courier"/>
                <a:cs typeface="Courier"/>
              </a:rPr>
              <a:t> = </a:t>
            </a:r>
            <a:r>
              <a:rPr lang="en-US" sz="1600" b="1" dirty="0" err="1">
                <a:latin typeface="Courier"/>
                <a:cs typeface="Courier"/>
              </a:rPr>
              <a:t>this.result</a:t>
            </a:r>
            <a:r>
              <a:rPr lang="en-US" sz="1600" b="1" dirty="0">
                <a:latin typeface="Courier"/>
                <a:cs typeface="Courier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"/>
                <a:cs typeface="Courier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read.readAsText</a:t>
            </a:r>
            <a:r>
              <a:rPr lang="en-US" sz="1600" b="1" dirty="0">
                <a:latin typeface="Courier"/>
                <a:cs typeface="Courier"/>
              </a:rPr>
              <a:t>(</a:t>
            </a:r>
            <a:r>
              <a:rPr lang="en-US" sz="1600" b="1" dirty="0" err="1">
                <a:latin typeface="Courier"/>
                <a:cs typeface="Courier"/>
              </a:rPr>
              <a:t>this.files</a:t>
            </a:r>
            <a:r>
              <a:rPr lang="en-US" sz="1600" b="1" dirty="0">
                <a:latin typeface="Courier"/>
                <a:cs typeface="Courier"/>
              </a:rPr>
              <a:t>[0]);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"/>
                <a:cs typeface="Courier"/>
              </a:rPr>
              <a:t>})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130261"/>
            <a:ext cx="8746435" cy="23853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609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30870"/>
            <a:ext cx="9143999" cy="267252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 err="1" smtClean="0">
                <a:latin typeface="Courier"/>
                <a:cs typeface="Courier"/>
              </a:rPr>
              <a:t>document.getElementById</a:t>
            </a:r>
            <a:r>
              <a:rPr lang="en-US" sz="1600" b="1" dirty="0">
                <a:latin typeface="Courier"/>
                <a:cs typeface="Courier"/>
              </a:rPr>
              <a:t>("</a:t>
            </a:r>
            <a:r>
              <a:rPr lang="en-US" sz="1600" b="1" dirty="0" err="1">
                <a:latin typeface="Courier"/>
                <a:cs typeface="Courier"/>
              </a:rPr>
              <a:t>chooseFile</a:t>
            </a:r>
            <a:r>
              <a:rPr lang="en-US" sz="1600" b="1" dirty="0">
                <a:latin typeface="Courier"/>
                <a:cs typeface="Courier"/>
              </a:rPr>
              <a:t>").</a:t>
            </a:r>
            <a:r>
              <a:rPr lang="en-US" sz="1600" b="1" dirty="0" err="1">
                <a:latin typeface="Courier"/>
                <a:cs typeface="Courier"/>
              </a:rPr>
              <a:t>addEventListener</a:t>
            </a:r>
            <a:r>
              <a:rPr lang="en-US" sz="1600" b="1" dirty="0">
                <a:latin typeface="Courier"/>
                <a:cs typeface="Courier"/>
              </a:rPr>
              <a:t>("change", function()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var</a:t>
            </a:r>
            <a:r>
              <a:rPr lang="en-US" sz="1600" b="1" dirty="0">
                <a:latin typeface="Courier"/>
                <a:cs typeface="Courier"/>
              </a:rPr>
              <a:t> read = new </a:t>
            </a:r>
            <a:r>
              <a:rPr lang="en-US" sz="1600" b="1" dirty="0" err="1">
                <a:latin typeface="Courier"/>
                <a:cs typeface="Courier"/>
              </a:rPr>
              <a:t>FileReader</a:t>
            </a:r>
            <a:r>
              <a:rPr lang="en-US" sz="1600" b="1" dirty="0">
                <a:latin typeface="Courier"/>
                <a:cs typeface="Courier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read.onload</a:t>
            </a:r>
            <a:r>
              <a:rPr lang="en-US" sz="1600" b="1" dirty="0">
                <a:latin typeface="Courier"/>
                <a:cs typeface="Courier"/>
              </a:rPr>
              <a:t> = function()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"/>
                <a:cs typeface="Courier"/>
              </a:rPr>
              <a:t>        </a:t>
            </a:r>
            <a:r>
              <a:rPr lang="en-US" sz="1600" b="1" dirty="0" err="1">
                <a:latin typeface="Courier"/>
                <a:cs typeface="Courier"/>
              </a:rPr>
              <a:t>document.getElementById</a:t>
            </a:r>
            <a:r>
              <a:rPr lang="en-US" sz="1600" b="1" dirty="0">
                <a:latin typeface="Courier"/>
                <a:cs typeface="Courier"/>
              </a:rPr>
              <a:t>("</a:t>
            </a:r>
            <a:r>
              <a:rPr lang="en-US" sz="1600" b="1" dirty="0" err="1">
                <a:latin typeface="Courier"/>
                <a:cs typeface="Courier"/>
              </a:rPr>
              <a:t>showFile</a:t>
            </a:r>
            <a:r>
              <a:rPr lang="en-US" sz="1600" b="1" dirty="0">
                <a:latin typeface="Courier"/>
                <a:cs typeface="Courier"/>
              </a:rPr>
              <a:t>").</a:t>
            </a:r>
            <a:r>
              <a:rPr lang="en-US" sz="1600" b="1" dirty="0" err="1">
                <a:latin typeface="Courier"/>
                <a:cs typeface="Courier"/>
              </a:rPr>
              <a:t>textContent</a:t>
            </a:r>
            <a:r>
              <a:rPr lang="en-US" sz="1600" b="1" dirty="0">
                <a:latin typeface="Courier"/>
                <a:cs typeface="Courier"/>
              </a:rPr>
              <a:t> = </a:t>
            </a:r>
            <a:r>
              <a:rPr lang="en-US" sz="1600" b="1" dirty="0" err="1">
                <a:latin typeface="Courier"/>
                <a:cs typeface="Courier"/>
              </a:rPr>
              <a:t>this.result</a:t>
            </a:r>
            <a:r>
              <a:rPr lang="en-US" sz="1600" b="1" dirty="0">
                <a:latin typeface="Courier"/>
                <a:cs typeface="Courier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"/>
                <a:cs typeface="Courier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read.readAsText</a:t>
            </a:r>
            <a:r>
              <a:rPr lang="en-US" sz="1600" b="1" dirty="0">
                <a:latin typeface="Courier"/>
                <a:cs typeface="Courier"/>
              </a:rPr>
              <a:t>(</a:t>
            </a:r>
            <a:r>
              <a:rPr lang="en-US" sz="1600" b="1" dirty="0" err="1">
                <a:latin typeface="Courier"/>
                <a:cs typeface="Courier"/>
              </a:rPr>
              <a:t>this.files</a:t>
            </a:r>
            <a:r>
              <a:rPr lang="en-US" sz="1600" b="1" dirty="0">
                <a:latin typeface="Courier"/>
                <a:cs typeface="Courier"/>
              </a:rPr>
              <a:t>[0]);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"/>
                <a:cs typeface="Courier"/>
              </a:rPr>
              <a:t>})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130261"/>
            <a:ext cx="8746435" cy="23853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478" y="2054087"/>
            <a:ext cx="2109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section looks for an element with an ID that matches ‘</a:t>
            </a:r>
            <a:r>
              <a:rPr lang="en-US" dirty="0" err="1" smtClean="0"/>
              <a:t>chooseFile</a:t>
            </a:r>
            <a:r>
              <a:rPr lang="en-US" dirty="0" smtClean="0"/>
              <a:t>’.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42565" y="2054087"/>
            <a:ext cx="18000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function asks the browser to listen to when the ‘</a:t>
            </a:r>
            <a:r>
              <a:rPr lang="en-US" dirty="0" err="1" smtClean="0"/>
              <a:t>chooseFile</a:t>
            </a:r>
            <a:r>
              <a:rPr lang="en-US" dirty="0" smtClean="0"/>
              <a:t>’ button is clicked.</a:t>
            </a:r>
            <a:endParaRPr lang="en-US" dirty="0"/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>
            <a:off x="1430131" y="3254416"/>
            <a:ext cx="5521" cy="875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2"/>
          </p:cNvCxnSpPr>
          <p:nvPr/>
        </p:nvCxnSpPr>
        <p:spPr>
          <a:xfrm>
            <a:off x="5742609" y="3531415"/>
            <a:ext cx="0" cy="598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775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30870"/>
            <a:ext cx="9143999" cy="267252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 err="1" smtClean="0">
                <a:latin typeface="Courier"/>
                <a:cs typeface="Courier"/>
              </a:rPr>
              <a:t>document.getElementById</a:t>
            </a:r>
            <a:r>
              <a:rPr lang="en-US" sz="1600" b="1" dirty="0">
                <a:latin typeface="Courier"/>
                <a:cs typeface="Courier"/>
              </a:rPr>
              <a:t>("</a:t>
            </a:r>
            <a:r>
              <a:rPr lang="en-US" sz="1600" b="1" dirty="0" err="1">
                <a:latin typeface="Courier"/>
                <a:cs typeface="Courier"/>
              </a:rPr>
              <a:t>chooseFile</a:t>
            </a:r>
            <a:r>
              <a:rPr lang="en-US" sz="1600" b="1" dirty="0">
                <a:latin typeface="Courier"/>
                <a:cs typeface="Courier"/>
              </a:rPr>
              <a:t>").</a:t>
            </a:r>
            <a:r>
              <a:rPr lang="en-US" sz="1600" b="1" dirty="0" err="1">
                <a:latin typeface="Courier"/>
                <a:cs typeface="Courier"/>
              </a:rPr>
              <a:t>addEventListener</a:t>
            </a:r>
            <a:r>
              <a:rPr lang="en-US" sz="1600" b="1" dirty="0">
                <a:latin typeface="Courier"/>
                <a:cs typeface="Courier"/>
              </a:rPr>
              <a:t>("change", function()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var</a:t>
            </a:r>
            <a:r>
              <a:rPr lang="en-US" sz="1600" b="1" dirty="0">
                <a:latin typeface="Courier"/>
                <a:cs typeface="Courier"/>
              </a:rPr>
              <a:t> read = new </a:t>
            </a:r>
            <a:r>
              <a:rPr lang="en-US" sz="1600" b="1" dirty="0" err="1">
                <a:latin typeface="Courier"/>
                <a:cs typeface="Courier"/>
              </a:rPr>
              <a:t>FileReader</a:t>
            </a:r>
            <a:r>
              <a:rPr lang="en-US" sz="1600" b="1" dirty="0">
                <a:latin typeface="Courier"/>
                <a:cs typeface="Courier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read.onload</a:t>
            </a:r>
            <a:r>
              <a:rPr lang="en-US" sz="1600" b="1" dirty="0">
                <a:latin typeface="Courier"/>
                <a:cs typeface="Courier"/>
              </a:rPr>
              <a:t> = function()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"/>
                <a:cs typeface="Courier"/>
              </a:rPr>
              <a:t>        </a:t>
            </a:r>
            <a:r>
              <a:rPr lang="en-US" sz="1600" b="1" dirty="0" err="1">
                <a:latin typeface="Courier"/>
                <a:cs typeface="Courier"/>
              </a:rPr>
              <a:t>document.getElementById</a:t>
            </a:r>
            <a:r>
              <a:rPr lang="en-US" sz="1600" b="1" dirty="0">
                <a:latin typeface="Courier"/>
                <a:cs typeface="Courier"/>
              </a:rPr>
              <a:t>("</a:t>
            </a:r>
            <a:r>
              <a:rPr lang="en-US" sz="1600" b="1" dirty="0" err="1">
                <a:latin typeface="Courier"/>
                <a:cs typeface="Courier"/>
              </a:rPr>
              <a:t>showFile</a:t>
            </a:r>
            <a:r>
              <a:rPr lang="en-US" sz="1600" b="1" dirty="0">
                <a:latin typeface="Courier"/>
                <a:cs typeface="Courier"/>
              </a:rPr>
              <a:t>").</a:t>
            </a:r>
            <a:r>
              <a:rPr lang="en-US" sz="1600" b="1" dirty="0" err="1">
                <a:latin typeface="Courier"/>
                <a:cs typeface="Courier"/>
              </a:rPr>
              <a:t>textContent</a:t>
            </a:r>
            <a:r>
              <a:rPr lang="en-US" sz="1600" b="1" dirty="0">
                <a:latin typeface="Courier"/>
                <a:cs typeface="Courier"/>
              </a:rPr>
              <a:t> = </a:t>
            </a:r>
            <a:r>
              <a:rPr lang="en-US" sz="1600" b="1" dirty="0" err="1">
                <a:latin typeface="Courier"/>
                <a:cs typeface="Courier"/>
              </a:rPr>
              <a:t>this.result</a:t>
            </a:r>
            <a:r>
              <a:rPr lang="en-US" sz="1600" b="1" dirty="0">
                <a:latin typeface="Courier"/>
                <a:cs typeface="Courier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"/>
                <a:cs typeface="Courier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"/>
                <a:cs typeface="Courier"/>
              </a:rPr>
              <a:t>    </a:t>
            </a:r>
            <a:r>
              <a:rPr lang="en-US" sz="1600" b="1" dirty="0" err="1">
                <a:latin typeface="Courier"/>
                <a:cs typeface="Courier"/>
              </a:rPr>
              <a:t>read.readAsText</a:t>
            </a:r>
            <a:r>
              <a:rPr lang="en-US" sz="1600" b="1" dirty="0">
                <a:latin typeface="Courier"/>
                <a:cs typeface="Courier"/>
              </a:rPr>
              <a:t>(</a:t>
            </a:r>
            <a:r>
              <a:rPr lang="en-US" sz="1600" b="1" dirty="0" err="1">
                <a:latin typeface="Courier"/>
                <a:cs typeface="Courier"/>
              </a:rPr>
              <a:t>this.files</a:t>
            </a:r>
            <a:r>
              <a:rPr lang="en-US" sz="1600" b="1" dirty="0">
                <a:latin typeface="Courier"/>
                <a:cs typeface="Courier"/>
              </a:rPr>
              <a:t>[0]);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1" dirty="0">
                <a:latin typeface="Courier"/>
                <a:cs typeface="Courier"/>
              </a:rPr>
              <a:t>})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4130261"/>
            <a:ext cx="8746435" cy="238539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75478" y="2054087"/>
            <a:ext cx="2109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‘</a:t>
            </a:r>
            <a:r>
              <a:rPr lang="en-US" dirty="0" err="1"/>
              <a:t>chooseFile</a:t>
            </a:r>
            <a:r>
              <a:rPr lang="en-US" dirty="0"/>
              <a:t>’ button is used, this function is executed.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4130261"/>
            <a:ext cx="7874000" cy="287130"/>
          </a:xfrm>
          <a:prstGeom prst="rect">
            <a:avLst/>
          </a:prstGeom>
          <a:solidFill>
            <a:schemeClr val="lt1">
              <a:alpha val="7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stCxn id="5" idx="2"/>
          </p:cNvCxnSpPr>
          <p:nvPr/>
        </p:nvCxnSpPr>
        <p:spPr>
          <a:xfrm flipH="1">
            <a:off x="850348" y="3254416"/>
            <a:ext cx="579783" cy="1240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575878" y="2206487"/>
            <a:ext cx="210930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tell the browser where to get ready to display the text file (inside the element with the ID of ‘</a:t>
            </a:r>
            <a:r>
              <a:rPr lang="en-US" dirty="0" err="1" smtClean="0"/>
              <a:t>showFile</a:t>
            </a:r>
            <a:r>
              <a:rPr lang="en-US" dirty="0" smtClean="0"/>
              <a:t>’)…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37130" y="2206487"/>
            <a:ext cx="210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…and then read the contents of the file.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2"/>
          </p:cNvCxnSpPr>
          <p:nvPr/>
        </p:nvCxnSpPr>
        <p:spPr>
          <a:xfrm flipH="1">
            <a:off x="4619489" y="3960814"/>
            <a:ext cx="11042" cy="1351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2" idx="2"/>
          </p:cNvCxnSpPr>
          <p:nvPr/>
        </p:nvCxnSpPr>
        <p:spPr>
          <a:xfrm flipH="1">
            <a:off x="4439478" y="2852818"/>
            <a:ext cx="3252305" cy="31217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644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theme/theme1.xml><?xml version="1.0" encoding="utf-8"?>
<a:theme xmlns:a="http://schemas.openxmlformats.org/drawingml/2006/main" name="Spectrum">
  <a:themeElements>
    <a:clrScheme name="Habitat">
      <a:dk1>
        <a:sysClr val="windowText" lastClr="000000"/>
      </a:dk1>
      <a:lt1>
        <a:sysClr val="window" lastClr="FFFFFF"/>
      </a:lt1>
      <a:dk2>
        <a:srgbClr val="194431"/>
      </a:dk2>
      <a:lt2>
        <a:srgbClr val="F0E6C3"/>
      </a:lt2>
      <a:accent1>
        <a:srgbClr val="F8C000"/>
      </a:accent1>
      <a:accent2>
        <a:srgbClr val="F88600"/>
      </a:accent2>
      <a:accent3>
        <a:srgbClr val="F83500"/>
      </a:accent3>
      <a:accent4>
        <a:srgbClr val="8B723D"/>
      </a:accent4>
      <a:accent5>
        <a:srgbClr val="818B3D"/>
      </a:accent5>
      <a:accent6>
        <a:srgbClr val="586215"/>
      </a:accent6>
      <a:hlink>
        <a:srgbClr val="FF621D"/>
      </a:hlink>
      <a:folHlink>
        <a:srgbClr val="F3D26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374</TotalTime>
  <Words>1827</Words>
  <Application>Microsoft Macintosh PowerPoint</Application>
  <PresentationFormat>On-screen Show (4:3)</PresentationFormat>
  <Paragraphs>199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Spectrum</vt:lpstr>
      <vt:lpstr>MCOSS2WED</vt:lpstr>
      <vt:lpstr>Displaying a text file using JS</vt:lpstr>
      <vt:lpstr>Uses</vt:lpstr>
      <vt:lpstr>Preparation</vt:lpstr>
      <vt:lpstr>Create a file input</vt:lpstr>
      <vt:lpstr>Create a file input</vt:lpstr>
      <vt:lpstr>Create JavaScript</vt:lpstr>
      <vt:lpstr>Script explanation</vt:lpstr>
      <vt:lpstr>Script explanation</vt:lpstr>
      <vt:lpstr>Create JavaScript</vt:lpstr>
      <vt:lpstr>Preformatted text tag</vt:lpstr>
      <vt:lpstr>Preformatted text tag</vt:lpstr>
      <vt:lpstr>Text area tag</vt:lpstr>
      <vt:lpstr>Text area tag</vt:lpstr>
      <vt:lpstr>Text area tag</vt:lpstr>
      <vt:lpstr>Styling the input element</vt:lpstr>
      <vt:lpstr>Styling</vt:lpstr>
      <vt:lpstr>Styling</vt:lpstr>
      <vt:lpstr>Styling</vt:lpstr>
      <vt:lpstr>Styling</vt:lpstr>
      <vt:lpstr>Styling</vt:lpstr>
      <vt:lpstr>Styling</vt:lpstr>
      <vt:lpstr>Styling</vt:lpstr>
      <vt:lpstr>Styling</vt:lpstr>
      <vt:lpstr>Styling</vt:lpstr>
      <vt:lpstr>Styling</vt:lpstr>
      <vt:lpstr>Styling</vt:lpstr>
      <vt:lpstr>Challenge 1</vt:lpstr>
      <vt:lpstr>Challenge 2</vt:lpstr>
      <vt:lpstr>Static file</vt:lpstr>
      <vt:lpstr>Static file</vt:lpstr>
      <vt:lpstr>Static file</vt:lpstr>
      <vt:lpstr>Static file</vt:lpstr>
      <vt:lpstr>Static file</vt:lpstr>
      <vt:lpstr>Static file</vt:lpstr>
      <vt:lpstr>Static file</vt:lpstr>
      <vt:lpstr>Summary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MCOSS2WED</dc:title>
  <dc:creator>David Caldwell</dc:creator>
  <cp:lastModifiedBy>David Caldwell</cp:lastModifiedBy>
  <cp:revision>152</cp:revision>
  <dcterms:created xsi:type="dcterms:W3CDTF">2016-11-13T13:41:52Z</dcterms:created>
  <dcterms:modified xsi:type="dcterms:W3CDTF">2016-11-14T09:34:19Z</dcterms:modified>
</cp:coreProperties>
</file>