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7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63" r:id="rId15"/>
    <p:sldId id="270" r:id="rId16"/>
    <p:sldId id="286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20/11/2016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MCOSS2WED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JavaScript: Form Validation</a:t>
            </a:r>
            <a:endParaRPr lang="en-US" dirty="0"/>
          </a:p>
        </p:txBody>
      </p:sp>
      <p:pic>
        <p:nvPicPr>
          <p:cNvPr id="4" name="Picture 3" descr="File 20-11-2016, 11 18 54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03" y="2060848"/>
            <a:ext cx="4797151" cy="47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3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Our JavaScript function is going to be called </a:t>
            </a:r>
            <a:r>
              <a:rPr lang="en-US" b="1" dirty="0" err="1" smtClean="0"/>
              <a:t>formError</a:t>
            </a:r>
            <a:r>
              <a:rPr lang="en-US" b="1" dirty="0" smtClean="0"/>
              <a:t>()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"/>
                <a:cs typeface="Courier"/>
              </a:rPr>
              <a:t>&lt;</a:t>
            </a:r>
            <a:r>
              <a:rPr lang="en-US" sz="1400" dirty="0">
                <a:latin typeface="Courier"/>
                <a:cs typeface="Courier"/>
              </a:rPr>
              <a:t>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	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		&lt;script type="text/</a:t>
            </a:r>
            <a:r>
              <a:rPr lang="en-US" sz="1400" dirty="0" err="1">
                <a:latin typeface="Courier"/>
                <a:cs typeface="Courier"/>
              </a:rPr>
              <a:t>javascript</a:t>
            </a:r>
            <a:r>
              <a:rPr lang="en-US" sz="1400" dirty="0">
                <a:latin typeface="Courier"/>
                <a:cs typeface="Courier"/>
              </a:rPr>
              <a:t>" </a:t>
            </a:r>
            <a:r>
              <a:rPr lang="en-US" sz="1400" dirty="0" err="1">
                <a:latin typeface="Courier"/>
                <a:cs typeface="Courier"/>
              </a:rPr>
              <a:t>src</a:t>
            </a:r>
            <a:r>
              <a:rPr lang="en-US" sz="1400" dirty="0">
                <a:latin typeface="Courier"/>
                <a:cs typeface="Courier"/>
              </a:rPr>
              <a:t>="</a:t>
            </a:r>
            <a:r>
              <a:rPr lang="en-US" sz="1400" dirty="0" err="1">
                <a:latin typeface="Courier"/>
                <a:cs typeface="Courier"/>
              </a:rPr>
              <a:t>js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validateForm.js</a:t>
            </a:r>
            <a:r>
              <a:rPr lang="en-US" sz="1400" dirty="0">
                <a:latin typeface="Courier"/>
                <a:cs typeface="Courier"/>
              </a:rPr>
              <a:t>"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	&lt;/script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        </a:t>
            </a:r>
            <a:r>
              <a:rPr lang="en-US" sz="1400" dirty="0" smtClean="0">
                <a:latin typeface="Courier"/>
                <a:cs typeface="Courier"/>
              </a:rPr>
              <a:t>		&lt;</a:t>
            </a:r>
            <a:r>
              <a:rPr lang="en-US" sz="1400" dirty="0">
                <a:latin typeface="Courier"/>
                <a:cs typeface="Courier"/>
              </a:rPr>
              <a:t>link </a:t>
            </a:r>
            <a:r>
              <a:rPr lang="en-US" sz="1400" dirty="0" err="1">
                <a:latin typeface="Courier"/>
                <a:cs typeface="Courier"/>
              </a:rPr>
              <a:t>rel</a:t>
            </a:r>
            <a:r>
              <a:rPr lang="en-US" sz="1400" dirty="0">
                <a:latin typeface="Courier"/>
                <a:cs typeface="Courier"/>
              </a:rPr>
              <a:t>="</a:t>
            </a:r>
            <a:r>
              <a:rPr lang="en-US" sz="1400" dirty="0" err="1">
                <a:latin typeface="Courier"/>
                <a:cs typeface="Courier"/>
              </a:rPr>
              <a:t>stylesheet</a:t>
            </a:r>
            <a:r>
              <a:rPr lang="en-US" sz="1400" dirty="0">
                <a:latin typeface="Courier"/>
                <a:cs typeface="Courier"/>
              </a:rPr>
              <a:t>" </a:t>
            </a:r>
            <a:r>
              <a:rPr lang="en-US" sz="1400" dirty="0" err="1">
                <a:latin typeface="Courier"/>
                <a:cs typeface="Courier"/>
              </a:rPr>
              <a:t>href</a:t>
            </a:r>
            <a:r>
              <a:rPr lang="en-US" sz="1400" dirty="0">
                <a:latin typeface="Courier"/>
                <a:cs typeface="Courier"/>
              </a:rPr>
              <a:t>="</a:t>
            </a:r>
            <a:r>
              <a:rPr lang="en-US" sz="1400" dirty="0" err="1">
                <a:latin typeface="Courier"/>
                <a:cs typeface="Courier"/>
              </a:rPr>
              <a:t>css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style.css</a:t>
            </a:r>
            <a:r>
              <a:rPr lang="en-US" sz="1400" dirty="0">
                <a:latin typeface="Courier"/>
                <a:cs typeface="Courier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	&lt;/head&gt;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    &lt;body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>
                <a:latin typeface="Courier"/>
                <a:cs typeface="Courier"/>
              </a:rPr>
              <a:t>&lt;</a:t>
            </a:r>
            <a:r>
              <a:rPr lang="en-US" sz="1400" dirty="0" smtClean="0">
                <a:latin typeface="Courier"/>
                <a:cs typeface="Courier"/>
              </a:rPr>
              <a:t>form name</a:t>
            </a:r>
            <a:r>
              <a:rPr lang="en-US" sz="1400" dirty="0">
                <a:latin typeface="Courier"/>
                <a:cs typeface="Courier"/>
              </a:rPr>
              <a:t>="</a:t>
            </a:r>
            <a:r>
              <a:rPr lang="en-US" sz="1400" dirty="0" err="1">
                <a:latin typeface="Courier"/>
                <a:cs typeface="Courier"/>
              </a:rPr>
              <a:t>testForm</a:t>
            </a:r>
            <a:r>
              <a:rPr lang="en-US" sz="1400" dirty="0">
                <a:latin typeface="Courier"/>
                <a:cs typeface="Courier"/>
              </a:rPr>
              <a:t>" action="" </a:t>
            </a:r>
            <a:r>
              <a:rPr lang="en-US" sz="1400" dirty="0" err="1">
                <a:latin typeface="Courier"/>
                <a:cs typeface="Courier"/>
              </a:rPr>
              <a:t>onsubmit</a:t>
            </a:r>
            <a:r>
              <a:rPr lang="en-US" sz="1400" dirty="0">
                <a:latin typeface="Courier"/>
                <a:cs typeface="Courier"/>
              </a:rPr>
              <a:t>="return </a:t>
            </a:r>
            <a:r>
              <a:rPr lang="en-US" sz="1400" b="1" dirty="0" err="1">
                <a:latin typeface="Courier"/>
                <a:cs typeface="Courier"/>
              </a:rPr>
              <a:t>formError</a:t>
            </a:r>
            <a:r>
              <a:rPr lang="en-US" sz="1400" b="1" dirty="0">
                <a:latin typeface="Courier"/>
                <a:cs typeface="Courier"/>
              </a:rPr>
              <a:t>()</a:t>
            </a:r>
            <a:r>
              <a:rPr lang="en-US" sz="1400" dirty="0">
                <a:latin typeface="Courier"/>
                <a:cs typeface="Courier"/>
              </a:rPr>
              <a:t>"&gt;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&lt;/form&gt;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    &lt;/body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&lt;/html&gt;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163" y="3202584"/>
            <a:ext cx="8296620" cy="305904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4435" y="3202583"/>
            <a:ext cx="8083826" cy="1855329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4435" y="5461102"/>
            <a:ext cx="8083826" cy="323459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6637132" y="2683567"/>
            <a:ext cx="651565" cy="233017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29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We are going to “call” our function (execute it) and allow a value to be </a:t>
            </a:r>
            <a:r>
              <a:rPr lang="en-US" b="1" dirty="0" smtClean="0"/>
              <a:t>returned</a:t>
            </a:r>
            <a:r>
              <a:rPr lang="en-US" dirty="0" smtClean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"/>
                <a:cs typeface="Courier"/>
              </a:rPr>
              <a:t>&lt;</a:t>
            </a:r>
            <a:r>
              <a:rPr lang="en-US" sz="1400" dirty="0">
                <a:latin typeface="Courier"/>
                <a:cs typeface="Courier"/>
              </a:rPr>
              <a:t>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	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		&lt;script type="text/</a:t>
            </a:r>
            <a:r>
              <a:rPr lang="en-US" sz="1400" dirty="0" err="1">
                <a:latin typeface="Courier"/>
                <a:cs typeface="Courier"/>
              </a:rPr>
              <a:t>javascript</a:t>
            </a:r>
            <a:r>
              <a:rPr lang="en-US" sz="1400" dirty="0">
                <a:latin typeface="Courier"/>
                <a:cs typeface="Courier"/>
              </a:rPr>
              <a:t>" </a:t>
            </a:r>
            <a:r>
              <a:rPr lang="en-US" sz="1400" dirty="0" err="1">
                <a:latin typeface="Courier"/>
                <a:cs typeface="Courier"/>
              </a:rPr>
              <a:t>src</a:t>
            </a:r>
            <a:r>
              <a:rPr lang="en-US" sz="1400" dirty="0">
                <a:latin typeface="Courier"/>
                <a:cs typeface="Courier"/>
              </a:rPr>
              <a:t>="</a:t>
            </a:r>
            <a:r>
              <a:rPr lang="en-US" sz="1400" dirty="0" err="1">
                <a:latin typeface="Courier"/>
                <a:cs typeface="Courier"/>
              </a:rPr>
              <a:t>js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validateForm.js</a:t>
            </a:r>
            <a:r>
              <a:rPr lang="en-US" sz="1400" dirty="0">
                <a:latin typeface="Courier"/>
                <a:cs typeface="Courier"/>
              </a:rPr>
              <a:t>"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	&lt;/script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        </a:t>
            </a:r>
            <a:r>
              <a:rPr lang="en-US" sz="1400" dirty="0" smtClean="0">
                <a:latin typeface="Courier"/>
                <a:cs typeface="Courier"/>
              </a:rPr>
              <a:t>		&lt;</a:t>
            </a:r>
            <a:r>
              <a:rPr lang="en-US" sz="1400" dirty="0">
                <a:latin typeface="Courier"/>
                <a:cs typeface="Courier"/>
              </a:rPr>
              <a:t>link </a:t>
            </a:r>
            <a:r>
              <a:rPr lang="en-US" sz="1400" dirty="0" err="1">
                <a:latin typeface="Courier"/>
                <a:cs typeface="Courier"/>
              </a:rPr>
              <a:t>rel</a:t>
            </a:r>
            <a:r>
              <a:rPr lang="en-US" sz="1400" dirty="0">
                <a:latin typeface="Courier"/>
                <a:cs typeface="Courier"/>
              </a:rPr>
              <a:t>="</a:t>
            </a:r>
            <a:r>
              <a:rPr lang="en-US" sz="1400" dirty="0" err="1">
                <a:latin typeface="Courier"/>
                <a:cs typeface="Courier"/>
              </a:rPr>
              <a:t>stylesheet</a:t>
            </a:r>
            <a:r>
              <a:rPr lang="en-US" sz="1400" dirty="0">
                <a:latin typeface="Courier"/>
                <a:cs typeface="Courier"/>
              </a:rPr>
              <a:t>" </a:t>
            </a:r>
            <a:r>
              <a:rPr lang="en-US" sz="1400" dirty="0" err="1">
                <a:latin typeface="Courier"/>
                <a:cs typeface="Courier"/>
              </a:rPr>
              <a:t>href</a:t>
            </a:r>
            <a:r>
              <a:rPr lang="en-US" sz="1400" dirty="0">
                <a:latin typeface="Courier"/>
                <a:cs typeface="Courier"/>
              </a:rPr>
              <a:t>="</a:t>
            </a:r>
            <a:r>
              <a:rPr lang="en-US" sz="1400" dirty="0" err="1">
                <a:latin typeface="Courier"/>
                <a:cs typeface="Courier"/>
              </a:rPr>
              <a:t>css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style.css</a:t>
            </a:r>
            <a:r>
              <a:rPr lang="en-US" sz="1400" dirty="0">
                <a:latin typeface="Courier"/>
                <a:cs typeface="Courier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	&lt;/head&gt;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    &lt;body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>
                <a:latin typeface="Courier"/>
                <a:cs typeface="Courier"/>
              </a:rPr>
              <a:t>&lt;</a:t>
            </a:r>
            <a:r>
              <a:rPr lang="en-US" sz="1400" dirty="0" smtClean="0">
                <a:latin typeface="Courier"/>
                <a:cs typeface="Courier"/>
              </a:rPr>
              <a:t>form name</a:t>
            </a:r>
            <a:r>
              <a:rPr lang="en-US" sz="1400" dirty="0">
                <a:latin typeface="Courier"/>
                <a:cs typeface="Courier"/>
              </a:rPr>
              <a:t>="</a:t>
            </a:r>
            <a:r>
              <a:rPr lang="en-US" sz="1400" dirty="0" err="1">
                <a:latin typeface="Courier"/>
                <a:cs typeface="Courier"/>
              </a:rPr>
              <a:t>testForm</a:t>
            </a:r>
            <a:r>
              <a:rPr lang="en-US" sz="1400" dirty="0">
                <a:latin typeface="Courier"/>
                <a:cs typeface="Courier"/>
              </a:rPr>
              <a:t>" action="" </a:t>
            </a:r>
            <a:r>
              <a:rPr lang="en-US" sz="1400" dirty="0" err="1">
                <a:latin typeface="Courier"/>
                <a:cs typeface="Courier"/>
              </a:rPr>
              <a:t>onsubmit</a:t>
            </a:r>
            <a:r>
              <a:rPr lang="en-US" sz="1400" dirty="0">
                <a:latin typeface="Courier"/>
                <a:cs typeface="Courier"/>
              </a:rPr>
              <a:t>="</a:t>
            </a:r>
            <a:r>
              <a:rPr lang="en-US" sz="1400" b="1" dirty="0">
                <a:latin typeface="Courier"/>
                <a:cs typeface="Courier"/>
              </a:rPr>
              <a:t>return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formError</a:t>
            </a:r>
            <a:r>
              <a:rPr lang="en-US" sz="1400" dirty="0">
                <a:latin typeface="Courier"/>
                <a:cs typeface="Courier"/>
              </a:rPr>
              <a:t>()"&gt;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&lt;/form&gt;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    &lt;/body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&lt;/html&gt;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163" y="3070068"/>
            <a:ext cx="8296620" cy="305904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4435" y="3202583"/>
            <a:ext cx="8083826" cy="1882601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4435" y="5461102"/>
            <a:ext cx="8083826" cy="491333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797828" y="2683567"/>
            <a:ext cx="651565" cy="233017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41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will provide a value for the </a:t>
            </a:r>
            <a:r>
              <a:rPr lang="en-US" b="1" dirty="0" err="1" smtClean="0"/>
              <a:t>onsubmit</a:t>
            </a:r>
            <a:r>
              <a:rPr lang="en-US" dirty="0" smtClean="0"/>
              <a:t> event of either </a:t>
            </a:r>
            <a:r>
              <a:rPr lang="en-US" b="1" dirty="0" smtClean="0"/>
              <a:t>true</a:t>
            </a:r>
            <a:r>
              <a:rPr lang="en-US" dirty="0" smtClean="0"/>
              <a:t> (if there are no errors) or </a:t>
            </a:r>
            <a:r>
              <a:rPr lang="en-US" b="1" dirty="0" smtClean="0"/>
              <a:t>false</a:t>
            </a:r>
            <a:r>
              <a:rPr lang="en-US" dirty="0" smtClean="0"/>
              <a:t> (if there are errors).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"/>
                <a:cs typeface="Courier"/>
              </a:rPr>
              <a:t>&lt;</a:t>
            </a:r>
            <a:r>
              <a:rPr lang="en-US" sz="1400" dirty="0">
                <a:latin typeface="Courier"/>
                <a:cs typeface="Courier"/>
              </a:rPr>
              <a:t>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	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		&lt;script type="text/</a:t>
            </a:r>
            <a:r>
              <a:rPr lang="en-US" sz="1400" dirty="0" err="1">
                <a:latin typeface="Courier"/>
                <a:cs typeface="Courier"/>
              </a:rPr>
              <a:t>javascript</a:t>
            </a:r>
            <a:r>
              <a:rPr lang="en-US" sz="1400" dirty="0">
                <a:latin typeface="Courier"/>
                <a:cs typeface="Courier"/>
              </a:rPr>
              <a:t>" </a:t>
            </a:r>
            <a:r>
              <a:rPr lang="en-US" sz="1400" dirty="0" err="1">
                <a:latin typeface="Courier"/>
                <a:cs typeface="Courier"/>
              </a:rPr>
              <a:t>src</a:t>
            </a:r>
            <a:r>
              <a:rPr lang="en-US" sz="1400" dirty="0">
                <a:latin typeface="Courier"/>
                <a:cs typeface="Courier"/>
              </a:rPr>
              <a:t>="</a:t>
            </a:r>
            <a:r>
              <a:rPr lang="en-US" sz="1400" dirty="0" err="1">
                <a:latin typeface="Courier"/>
                <a:cs typeface="Courier"/>
              </a:rPr>
              <a:t>js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validateForm.js</a:t>
            </a:r>
            <a:r>
              <a:rPr lang="en-US" sz="1400" dirty="0">
                <a:latin typeface="Courier"/>
                <a:cs typeface="Courier"/>
              </a:rPr>
              <a:t>"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	&lt;/script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        </a:t>
            </a:r>
            <a:r>
              <a:rPr lang="en-US" sz="1400" dirty="0" smtClean="0">
                <a:latin typeface="Courier"/>
                <a:cs typeface="Courier"/>
              </a:rPr>
              <a:t>		&lt;</a:t>
            </a:r>
            <a:r>
              <a:rPr lang="en-US" sz="1400" dirty="0">
                <a:latin typeface="Courier"/>
                <a:cs typeface="Courier"/>
              </a:rPr>
              <a:t>link </a:t>
            </a:r>
            <a:r>
              <a:rPr lang="en-US" sz="1400" dirty="0" err="1">
                <a:latin typeface="Courier"/>
                <a:cs typeface="Courier"/>
              </a:rPr>
              <a:t>rel</a:t>
            </a:r>
            <a:r>
              <a:rPr lang="en-US" sz="1400" dirty="0">
                <a:latin typeface="Courier"/>
                <a:cs typeface="Courier"/>
              </a:rPr>
              <a:t>="</a:t>
            </a:r>
            <a:r>
              <a:rPr lang="en-US" sz="1400" dirty="0" err="1">
                <a:latin typeface="Courier"/>
                <a:cs typeface="Courier"/>
              </a:rPr>
              <a:t>stylesheet</a:t>
            </a:r>
            <a:r>
              <a:rPr lang="en-US" sz="1400" dirty="0">
                <a:latin typeface="Courier"/>
                <a:cs typeface="Courier"/>
              </a:rPr>
              <a:t>" </a:t>
            </a:r>
            <a:r>
              <a:rPr lang="en-US" sz="1400" dirty="0" err="1">
                <a:latin typeface="Courier"/>
                <a:cs typeface="Courier"/>
              </a:rPr>
              <a:t>href</a:t>
            </a:r>
            <a:r>
              <a:rPr lang="en-US" sz="1400" dirty="0">
                <a:latin typeface="Courier"/>
                <a:cs typeface="Courier"/>
              </a:rPr>
              <a:t>="</a:t>
            </a:r>
            <a:r>
              <a:rPr lang="en-US" sz="1400" dirty="0" err="1">
                <a:latin typeface="Courier"/>
                <a:cs typeface="Courier"/>
              </a:rPr>
              <a:t>css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style.css</a:t>
            </a:r>
            <a:r>
              <a:rPr lang="en-US" sz="1400" dirty="0">
                <a:latin typeface="Courier"/>
                <a:cs typeface="Courier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	&lt;/head&gt;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    &lt;body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>
                <a:latin typeface="Courier"/>
                <a:cs typeface="Courier"/>
              </a:rPr>
              <a:t>&lt;</a:t>
            </a:r>
            <a:r>
              <a:rPr lang="en-US" sz="1400" dirty="0" smtClean="0">
                <a:latin typeface="Courier"/>
                <a:cs typeface="Courier"/>
              </a:rPr>
              <a:t>form name</a:t>
            </a:r>
            <a:r>
              <a:rPr lang="en-US" sz="1400" dirty="0">
                <a:latin typeface="Courier"/>
                <a:cs typeface="Courier"/>
              </a:rPr>
              <a:t>="</a:t>
            </a:r>
            <a:r>
              <a:rPr lang="en-US" sz="1400" dirty="0" err="1">
                <a:latin typeface="Courier"/>
                <a:cs typeface="Courier"/>
              </a:rPr>
              <a:t>testForm</a:t>
            </a:r>
            <a:r>
              <a:rPr lang="en-US" sz="1400" dirty="0">
                <a:latin typeface="Courier"/>
                <a:cs typeface="Courier"/>
              </a:rPr>
              <a:t>" action="" </a:t>
            </a:r>
            <a:r>
              <a:rPr lang="en-US" sz="1400" b="1" dirty="0" err="1">
                <a:latin typeface="Courier"/>
                <a:cs typeface="Courier"/>
              </a:rPr>
              <a:t>onsubmit</a:t>
            </a:r>
            <a:r>
              <a:rPr lang="en-US" sz="1400" dirty="0">
                <a:latin typeface="Courier"/>
                <a:cs typeface="Courier"/>
              </a:rPr>
              <a:t>="return </a:t>
            </a:r>
            <a:r>
              <a:rPr lang="en-US" sz="1400" dirty="0" err="1">
                <a:latin typeface="Courier"/>
                <a:cs typeface="Courier"/>
              </a:rPr>
              <a:t>formError</a:t>
            </a:r>
            <a:r>
              <a:rPr lang="en-US" sz="1400" dirty="0">
                <a:latin typeface="Courier"/>
                <a:cs typeface="Courier"/>
              </a:rPr>
              <a:t>()"&gt;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&lt;/form&gt;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    &lt;/body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&lt;/html&gt;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163" y="3202584"/>
            <a:ext cx="8296620" cy="305904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4435" y="3202583"/>
            <a:ext cx="8083826" cy="1943678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4435" y="5516317"/>
            <a:ext cx="8083826" cy="323459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483654" y="2926520"/>
            <a:ext cx="651565" cy="213139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2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b="1" dirty="0" err="1" smtClean="0"/>
              <a:t>onsubmit</a:t>
            </a:r>
            <a:r>
              <a:rPr lang="en-US" dirty="0" smtClean="0"/>
              <a:t> = ‘false’ then the form will </a:t>
            </a:r>
            <a:r>
              <a:rPr lang="en-US" b="1" dirty="0" smtClean="0"/>
              <a:t>not</a:t>
            </a:r>
            <a:r>
              <a:rPr lang="en-US" dirty="0" smtClean="0"/>
              <a:t> be submitted and an error message will be displayed.</a:t>
            </a:r>
          </a:p>
          <a:p>
            <a:r>
              <a:rPr lang="en-US" dirty="0" smtClean="0"/>
              <a:t>Otherwise, the form </a:t>
            </a:r>
            <a:r>
              <a:rPr lang="en-US" b="1" dirty="0" smtClean="0"/>
              <a:t>will</a:t>
            </a:r>
            <a:r>
              <a:rPr lang="en-US" dirty="0" smtClean="0"/>
              <a:t> be submitted without error messages.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 descr="Screen Shot 2016-11-20 at 13.04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3705075"/>
            <a:ext cx="5727700" cy="228600"/>
          </a:xfrm>
          <a:prstGeom prst="rect">
            <a:avLst/>
          </a:prstGeom>
        </p:spPr>
      </p:pic>
      <p:pic>
        <p:nvPicPr>
          <p:cNvPr id="9" name="Picture 8" descr="Screen Shot 2016-11-20 at 13.05.0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247862"/>
            <a:ext cx="6388100" cy="990600"/>
          </a:xfrm>
          <a:prstGeom prst="rect">
            <a:avLst/>
          </a:prstGeom>
        </p:spPr>
      </p:pic>
      <p:pic>
        <p:nvPicPr>
          <p:cNvPr id="10" name="Picture 9" descr="Screen Shot 2016-11-20 at 13.06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91" y="5527042"/>
            <a:ext cx="7391400" cy="825500"/>
          </a:xfrm>
          <a:prstGeom prst="rect">
            <a:avLst/>
          </a:prstGeom>
        </p:spPr>
      </p:pic>
      <p:cxnSp>
        <p:nvCxnSpPr>
          <p:cNvPr id="12" name="Curved Connector 11"/>
          <p:cNvCxnSpPr>
            <a:stCxn id="33" idx="3"/>
            <a:endCxn id="9" idx="1"/>
          </p:cNvCxnSpPr>
          <p:nvPr/>
        </p:nvCxnSpPr>
        <p:spPr>
          <a:xfrm rot="5400000">
            <a:off x="3462612" y="1905061"/>
            <a:ext cx="747089" cy="4929112"/>
          </a:xfrm>
          <a:prstGeom prst="curvedConnector4">
            <a:avLst>
              <a:gd name="adj1" fmla="val 12305"/>
              <a:gd name="adj2" fmla="val 11449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10" idx="1"/>
          </p:cNvCxnSpPr>
          <p:nvPr/>
        </p:nvCxnSpPr>
        <p:spPr>
          <a:xfrm rot="5400000">
            <a:off x="737672" y="4975664"/>
            <a:ext cx="1202148" cy="726109"/>
          </a:xfrm>
          <a:prstGeom prst="curvedConnector4">
            <a:avLst>
              <a:gd name="adj1" fmla="val 32833"/>
              <a:gd name="adj2" fmla="val 19079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107043" y="3600174"/>
            <a:ext cx="1322457" cy="46382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93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Add some fields and a submit button to your form: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>
                <a:latin typeface="Courier"/>
                <a:cs typeface="Courier"/>
              </a:rPr>
              <a:t>form name="</a:t>
            </a:r>
            <a:r>
              <a:rPr lang="en-US" sz="1600" dirty="0" err="1">
                <a:latin typeface="Courier"/>
                <a:cs typeface="Courier"/>
              </a:rPr>
              <a:t>testForm</a:t>
            </a:r>
            <a:r>
              <a:rPr lang="en-US" sz="1600" dirty="0">
                <a:latin typeface="Courier"/>
                <a:cs typeface="Courier"/>
              </a:rPr>
              <a:t>" action="" </a:t>
            </a:r>
            <a:r>
              <a:rPr lang="en-US" sz="1600" dirty="0" err="1">
                <a:latin typeface="Courier"/>
                <a:cs typeface="Courier"/>
              </a:rPr>
              <a:t>onsubmit</a:t>
            </a:r>
            <a:r>
              <a:rPr lang="en-US" sz="1600" dirty="0">
                <a:latin typeface="Courier"/>
                <a:cs typeface="Courier"/>
              </a:rPr>
              <a:t>="return </a:t>
            </a:r>
            <a:r>
              <a:rPr lang="en-US" sz="1600" dirty="0" err="1">
                <a:latin typeface="Courier"/>
                <a:cs typeface="Courier"/>
              </a:rPr>
              <a:t>formError</a:t>
            </a:r>
            <a:r>
              <a:rPr lang="en-US" sz="1600" dirty="0">
                <a:latin typeface="Courier"/>
                <a:cs typeface="Courier"/>
              </a:rPr>
              <a:t>()"&gt;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latin typeface="Courier"/>
                <a:cs typeface="Courier"/>
              </a:rPr>
              <a:t>	Name</a:t>
            </a:r>
            <a:r>
              <a:rPr lang="en-US" sz="1600" dirty="0">
                <a:latin typeface="Courier"/>
                <a:cs typeface="Courier"/>
              </a:rPr>
              <a:t>: &lt;input type="text" name="name"&gt;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  Age: &lt;input type="number" name="age"&gt;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>
                <a:latin typeface="Courier"/>
                <a:cs typeface="Courier"/>
              </a:rPr>
              <a:t>input type="submit" value="Submit"&gt;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>
                <a:latin typeface="Courier"/>
                <a:cs typeface="Courier"/>
              </a:rPr>
              <a:t>/form&gt;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163" y="2816062"/>
            <a:ext cx="8296620" cy="171176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68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We need an area to output any errors so add this just below your form: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&lt;</a:t>
            </a:r>
            <a:r>
              <a:rPr lang="en-US" sz="1600" dirty="0" err="1">
                <a:latin typeface="Courier"/>
                <a:cs typeface="Courier"/>
              </a:rPr>
              <a:t>br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>
                <a:latin typeface="Courier"/>
                <a:cs typeface="Courier"/>
              </a:rPr>
              <a:t>span&gt;Form Result:&lt;/span&gt;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&lt;</a:t>
            </a:r>
            <a:r>
              <a:rPr lang="en-US" sz="1600" dirty="0">
                <a:latin typeface="Courier"/>
                <a:cs typeface="Courier"/>
              </a:rPr>
              <a:t>span id="error-box"&gt;&lt;/span&gt;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163" y="3147366"/>
            <a:ext cx="3713576" cy="97185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28348" y="4439478"/>
            <a:ext cx="336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See validation-example2.html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14724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Add some style in your CSS file for the ID “error-box” to make the font </a:t>
            </a:r>
            <a:r>
              <a:rPr lang="en-US" dirty="0" err="1" smtClean="0"/>
              <a:t>colour</a:t>
            </a:r>
            <a:r>
              <a:rPr lang="en-US" dirty="0" smtClean="0"/>
              <a:t> nice and bright.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#error-box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color: firebrick;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latin typeface="Courier"/>
                <a:cs typeface="Courier"/>
              </a:rPr>
              <a:t>}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163" y="3103192"/>
            <a:ext cx="3713576" cy="97185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97739" y="4455418"/>
            <a:ext cx="136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See </a:t>
            </a:r>
            <a:r>
              <a:rPr lang="en-US" i="1" dirty="0" err="1" smtClean="0"/>
              <a:t>style.css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8400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70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b="1" dirty="0" smtClean="0"/>
              <a:t>JavaScript</a:t>
            </a:r>
            <a:r>
              <a:rPr lang="en-US" dirty="0" smtClean="0"/>
              <a:t> file in your </a:t>
            </a:r>
            <a:r>
              <a:rPr lang="en-US" b="1" dirty="0" err="1" smtClean="0"/>
              <a:t>js</a:t>
            </a:r>
            <a:r>
              <a:rPr lang="en-US" dirty="0" smtClean="0"/>
              <a:t> directory called </a:t>
            </a:r>
            <a:r>
              <a:rPr lang="en-US" b="1" dirty="0" err="1" smtClean="0"/>
              <a:t>validateForm.js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In this file, begin with an empty function called </a:t>
            </a:r>
            <a:r>
              <a:rPr lang="en-US" b="1" dirty="0" err="1" smtClean="0"/>
              <a:t>formError</a:t>
            </a:r>
            <a:r>
              <a:rPr lang="en-US" b="1" dirty="0" smtClean="0"/>
              <a:t>()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/>
              <a:t>function </a:t>
            </a:r>
            <a:r>
              <a:rPr lang="en-US" b="1" dirty="0" err="1"/>
              <a:t>formError</a:t>
            </a:r>
            <a:r>
              <a:rPr lang="en-US" b="1" dirty="0"/>
              <a:t>() </a:t>
            </a:r>
            <a:r>
              <a:rPr lang="en-US" b="1" dirty="0" smtClean="0"/>
              <a:t>{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781503" y="4207540"/>
            <a:ext cx="3713576" cy="97185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Our function is going to use two variables: name and age.</a:t>
            </a:r>
          </a:p>
          <a:p>
            <a:r>
              <a:rPr lang="en-US" dirty="0" smtClean="0"/>
              <a:t>Define these now like this: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b="1" dirty="0"/>
              <a:t>function </a:t>
            </a:r>
            <a:r>
              <a:rPr lang="en-US" b="1" dirty="0" err="1"/>
              <a:t>formError</a:t>
            </a:r>
            <a:r>
              <a:rPr lang="en-US" b="1" dirty="0"/>
              <a:t>()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b="1" dirty="0"/>
              <a:t>	</a:t>
            </a:r>
            <a:r>
              <a:rPr lang="en-US" b="1" dirty="0" err="1"/>
              <a:t>var</a:t>
            </a:r>
            <a:r>
              <a:rPr lang="en-US" b="1" dirty="0"/>
              <a:t> name = </a:t>
            </a:r>
            <a:r>
              <a:rPr lang="en-US" b="1" dirty="0" err="1"/>
              <a:t>document.forms</a:t>
            </a:r>
            <a:r>
              <a:rPr lang="en-US" b="1" dirty="0"/>
              <a:t>["</a:t>
            </a:r>
            <a:r>
              <a:rPr lang="en-US" b="1" dirty="0" err="1"/>
              <a:t>testForm</a:t>
            </a:r>
            <a:r>
              <a:rPr lang="en-US" b="1" dirty="0"/>
              <a:t>"]["name"].value;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b="1" dirty="0"/>
              <a:t>	</a:t>
            </a:r>
            <a:r>
              <a:rPr lang="en-US" b="1" dirty="0" err="1"/>
              <a:t>var</a:t>
            </a:r>
            <a:r>
              <a:rPr lang="en-US" b="1" dirty="0"/>
              <a:t> age = </a:t>
            </a:r>
            <a:r>
              <a:rPr lang="en-US" b="1" dirty="0" err="1"/>
              <a:t>document.forms</a:t>
            </a:r>
            <a:r>
              <a:rPr lang="en-US" b="1" dirty="0"/>
              <a:t>["</a:t>
            </a:r>
            <a:r>
              <a:rPr lang="en-US" b="1" dirty="0" err="1"/>
              <a:t>testForm</a:t>
            </a:r>
            <a:r>
              <a:rPr lang="en-US" b="1" dirty="0"/>
              <a:t>"]["age"].value;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b="1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162" y="3589130"/>
            <a:ext cx="8574087" cy="18111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0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simple form</a:t>
            </a:r>
          </a:p>
          <a:p>
            <a:r>
              <a:rPr lang="en-US" dirty="0" smtClean="0"/>
              <a:t>Add simple validation to the form</a:t>
            </a:r>
          </a:p>
          <a:p>
            <a:r>
              <a:rPr lang="en-US" dirty="0" smtClean="0"/>
              <a:t>Add more complex email validation</a:t>
            </a:r>
            <a:endParaRPr lang="en-US" dirty="0"/>
          </a:p>
        </p:txBody>
      </p:sp>
      <p:pic>
        <p:nvPicPr>
          <p:cNvPr id="4" name="Picture 3" descr="Screen Shot 2016-11-20 at 11.26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4084418"/>
            <a:ext cx="7264400" cy="736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21470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These variables will hold the name and age that the use types.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 descr="Screen Shot 2016-11-20 at 13.58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50" y="3187700"/>
            <a:ext cx="4305300" cy="469900"/>
          </a:xfrm>
          <a:prstGeom prst="rect">
            <a:avLst/>
          </a:prstGeom>
        </p:spPr>
      </p:pic>
      <p:pic>
        <p:nvPicPr>
          <p:cNvPr id="6" name="Picture 5" descr="Screen Shot 2016-11-20 at 13.58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4203148"/>
            <a:ext cx="4838700" cy="368300"/>
          </a:xfrm>
          <a:prstGeom prst="rect">
            <a:avLst/>
          </a:prstGeom>
        </p:spPr>
      </p:pic>
      <p:cxnSp>
        <p:nvCxnSpPr>
          <p:cNvPr id="8" name="Curved Connector 7"/>
          <p:cNvCxnSpPr/>
          <p:nvPr/>
        </p:nvCxnSpPr>
        <p:spPr>
          <a:xfrm rot="5400000">
            <a:off x="4833730" y="3581400"/>
            <a:ext cx="647148" cy="596348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0800000" flipV="1">
            <a:off x="5013740" y="3556000"/>
            <a:ext cx="2319131" cy="927652"/>
          </a:xfrm>
          <a:prstGeom prst="curvedConnector3">
            <a:avLst>
              <a:gd name="adj1" fmla="val -380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439478" y="4203148"/>
            <a:ext cx="683385" cy="17006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50185" y="4398617"/>
            <a:ext cx="683385" cy="17006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72052" y="4203148"/>
            <a:ext cx="683385" cy="17006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72052" y="4388126"/>
            <a:ext cx="683385" cy="17006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57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 smtClean="0"/>
              <a:t>Our first validation routine looks like this:</a:t>
            </a:r>
          </a:p>
          <a:p>
            <a:pPr marL="0" indent="0">
              <a:buNone/>
            </a:pPr>
            <a:r>
              <a:rPr lang="en-US" sz="1800" b="1" dirty="0"/>
              <a:t> if (name == "") {</a:t>
            </a:r>
          </a:p>
          <a:p>
            <a:pPr marL="0" indent="0">
              <a:buNone/>
            </a:pPr>
            <a:r>
              <a:rPr lang="en-US" sz="1800" b="1" dirty="0"/>
              <a:t>      	</a:t>
            </a:r>
            <a:r>
              <a:rPr lang="en-US" sz="1800" b="1" dirty="0" err="1"/>
              <a:t>document.getElementById</a:t>
            </a:r>
            <a:r>
              <a:rPr lang="en-US" sz="1800" b="1" dirty="0"/>
              <a:t>("error-box").</a:t>
            </a:r>
            <a:r>
              <a:rPr lang="en-US" sz="1800" b="1" dirty="0" err="1"/>
              <a:t>textContent</a:t>
            </a:r>
            <a:r>
              <a:rPr lang="en-US" sz="1800" b="1" dirty="0"/>
              <a:t> = "Please enter name";</a:t>
            </a:r>
          </a:p>
          <a:p>
            <a:pPr marL="0" indent="0">
              <a:buNone/>
            </a:pPr>
            <a:r>
              <a:rPr lang="en-US" sz="1800" b="1" dirty="0"/>
              <a:t>        </a:t>
            </a:r>
            <a:r>
              <a:rPr lang="en-US" sz="1800" b="1" dirty="0" smtClean="0"/>
              <a:t>	return </a:t>
            </a:r>
            <a:r>
              <a:rPr lang="en-US" sz="1800" b="1" dirty="0"/>
              <a:t>false;</a:t>
            </a:r>
          </a:p>
          <a:p>
            <a:pPr marL="0" indent="0">
              <a:buNone/>
            </a:pPr>
            <a:r>
              <a:rPr lang="en-US" sz="1800" b="1" dirty="0" smtClean="0"/>
              <a:t>}</a:t>
            </a:r>
            <a:endParaRPr lang="en-US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284162" y="2716696"/>
            <a:ext cx="8574087" cy="206513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02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 smtClean="0"/>
              <a:t>This conditional </a:t>
            </a:r>
            <a:r>
              <a:rPr lang="en-US" b="1" dirty="0" smtClean="0"/>
              <a:t>IF</a:t>
            </a:r>
            <a:r>
              <a:rPr lang="en-US" dirty="0" smtClean="0"/>
              <a:t> checks to see if the name field in our form is blank (</a:t>
            </a:r>
            <a:r>
              <a:rPr lang="en-US" b="1" dirty="0" smtClean="0"/>
              <a:t>“” </a:t>
            </a:r>
            <a:r>
              <a:rPr lang="en-US" dirty="0" smtClean="0"/>
              <a:t>is a common way of expressing an empty field).</a:t>
            </a:r>
          </a:p>
          <a:p>
            <a:pPr marL="0" indent="0">
              <a:buNone/>
            </a:pPr>
            <a:r>
              <a:rPr lang="en-US" sz="1800" b="1" dirty="0"/>
              <a:t> if (name == "") {</a:t>
            </a:r>
          </a:p>
          <a:p>
            <a:pPr marL="0" indent="0">
              <a:buNone/>
            </a:pPr>
            <a:r>
              <a:rPr lang="en-US" sz="1800" b="1" dirty="0"/>
              <a:t>      	</a:t>
            </a:r>
            <a:r>
              <a:rPr lang="en-US" sz="1800" b="1" dirty="0" err="1"/>
              <a:t>document.getElementById</a:t>
            </a:r>
            <a:r>
              <a:rPr lang="en-US" sz="1800" b="1" dirty="0"/>
              <a:t>("error-box").</a:t>
            </a:r>
            <a:r>
              <a:rPr lang="en-US" sz="1800" b="1" dirty="0" err="1"/>
              <a:t>textContent</a:t>
            </a:r>
            <a:r>
              <a:rPr lang="en-US" sz="1800" b="1" dirty="0"/>
              <a:t> = "Please enter name";</a:t>
            </a:r>
          </a:p>
          <a:p>
            <a:pPr marL="0" indent="0">
              <a:buNone/>
            </a:pPr>
            <a:r>
              <a:rPr lang="en-US" sz="1800" b="1" dirty="0"/>
              <a:t>       </a:t>
            </a:r>
            <a:r>
              <a:rPr lang="en-US" sz="1800" b="1" dirty="0" smtClean="0"/>
              <a:t>	return </a:t>
            </a:r>
            <a:r>
              <a:rPr lang="en-US" sz="1800" b="1" dirty="0"/>
              <a:t>false;</a:t>
            </a:r>
          </a:p>
          <a:p>
            <a:pPr marL="0" indent="0">
              <a:buNone/>
            </a:pPr>
            <a:r>
              <a:rPr lang="en-US" sz="1800" b="1" dirty="0" smtClean="0"/>
              <a:t>}</a:t>
            </a:r>
            <a:endParaRPr lang="en-US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284162" y="3036957"/>
            <a:ext cx="8574087" cy="206513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971826" y="2904435"/>
            <a:ext cx="364435" cy="3313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1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 smtClean="0"/>
              <a:t>If the name field </a:t>
            </a:r>
            <a:r>
              <a:rPr lang="en-US" i="1" dirty="0" smtClean="0"/>
              <a:t>is</a:t>
            </a:r>
            <a:r>
              <a:rPr lang="en-US" dirty="0" smtClean="0"/>
              <a:t> blank, this code branch executes: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b="1" dirty="0"/>
              <a:t> if (name == "") {</a:t>
            </a:r>
          </a:p>
          <a:p>
            <a:pPr marL="0" indent="0">
              <a:buNone/>
            </a:pPr>
            <a:r>
              <a:rPr lang="en-US" sz="1800" b="1" dirty="0"/>
              <a:t>      	</a:t>
            </a:r>
            <a:r>
              <a:rPr lang="en-US" sz="1800" b="1" dirty="0" err="1"/>
              <a:t>document.getElementById</a:t>
            </a:r>
            <a:r>
              <a:rPr lang="en-US" sz="1800" b="1" dirty="0"/>
              <a:t>("error-box").</a:t>
            </a:r>
            <a:r>
              <a:rPr lang="en-US" sz="1800" b="1" dirty="0" err="1"/>
              <a:t>textContent</a:t>
            </a:r>
            <a:r>
              <a:rPr lang="en-US" sz="1800" b="1" dirty="0"/>
              <a:t> = "Please enter name";</a:t>
            </a:r>
          </a:p>
          <a:p>
            <a:pPr marL="0" indent="0">
              <a:buNone/>
            </a:pPr>
            <a:r>
              <a:rPr lang="en-US" sz="1800" b="1" dirty="0"/>
              <a:t>       </a:t>
            </a:r>
            <a:r>
              <a:rPr lang="en-US" sz="1800" b="1" dirty="0" smtClean="0"/>
              <a:t>	return </a:t>
            </a:r>
            <a:r>
              <a:rPr lang="en-US" sz="1800" b="1" dirty="0"/>
              <a:t>false;</a:t>
            </a:r>
          </a:p>
          <a:p>
            <a:pPr marL="0" indent="0">
              <a:buNone/>
            </a:pPr>
            <a:r>
              <a:rPr lang="en-US" sz="1800" b="1" dirty="0" smtClean="0"/>
              <a:t>}</a:t>
            </a:r>
            <a:endParaRPr lang="en-US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284162" y="3235739"/>
            <a:ext cx="8574087" cy="206513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7391" y="3611217"/>
            <a:ext cx="8250858" cy="144669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52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 smtClean="0"/>
              <a:t>The text ‘Please enter name’ is sent to the element which has an ID of error-box.</a:t>
            </a:r>
          </a:p>
          <a:p>
            <a:pPr marL="0" indent="0">
              <a:buNone/>
            </a:pPr>
            <a:r>
              <a:rPr lang="en-US" sz="1800" b="1" dirty="0"/>
              <a:t> if (name == "") {</a:t>
            </a:r>
          </a:p>
          <a:p>
            <a:pPr marL="0" indent="0">
              <a:buNone/>
            </a:pPr>
            <a:r>
              <a:rPr lang="en-US" sz="1800" b="1" dirty="0"/>
              <a:t>      	</a:t>
            </a:r>
            <a:r>
              <a:rPr lang="en-US" sz="1800" b="1" dirty="0" err="1"/>
              <a:t>document.getElementById</a:t>
            </a:r>
            <a:r>
              <a:rPr lang="en-US" sz="1800" b="1" dirty="0"/>
              <a:t>("error-box").</a:t>
            </a:r>
            <a:r>
              <a:rPr lang="en-US" sz="1800" b="1" dirty="0" err="1"/>
              <a:t>textContent</a:t>
            </a:r>
            <a:r>
              <a:rPr lang="en-US" sz="1800" b="1" dirty="0"/>
              <a:t> = "Please enter name";</a:t>
            </a:r>
          </a:p>
          <a:p>
            <a:pPr marL="0" indent="0">
              <a:buNone/>
            </a:pPr>
            <a:r>
              <a:rPr lang="en-US" sz="1800" b="1" dirty="0"/>
              <a:t>       </a:t>
            </a:r>
            <a:r>
              <a:rPr lang="en-US" sz="1800" b="1" dirty="0" smtClean="0"/>
              <a:t>	return </a:t>
            </a:r>
            <a:r>
              <a:rPr lang="en-US" sz="1800" b="1" dirty="0"/>
              <a:t>false;</a:t>
            </a:r>
          </a:p>
          <a:p>
            <a:pPr marL="0" indent="0">
              <a:buNone/>
            </a:pPr>
            <a:r>
              <a:rPr lang="en-US" sz="1800" b="1" dirty="0" smtClean="0"/>
              <a:t>}</a:t>
            </a:r>
            <a:endParaRPr lang="en-US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284162" y="3114261"/>
            <a:ext cx="8574087" cy="218660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18989249">
            <a:off x="3264538" y="2777027"/>
            <a:ext cx="430695" cy="115672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94174" y="3655391"/>
            <a:ext cx="2120348" cy="36443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83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39918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This is the validation script so far.</a:t>
            </a:r>
          </a:p>
          <a:p>
            <a:r>
              <a:rPr lang="en-US" dirty="0" smtClean="0"/>
              <a:t>Try it out. You should get an error if you try and submit the form without filling in a name.</a:t>
            </a:r>
          </a:p>
          <a:p>
            <a:pPr marL="0" indent="0">
              <a:buNone/>
            </a:pPr>
            <a:endParaRPr lang="en-US" sz="31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Courier"/>
                <a:cs typeface="Courier"/>
              </a:rPr>
              <a:t>function </a:t>
            </a:r>
            <a:r>
              <a:rPr lang="en-US" sz="1800" b="1" dirty="0" err="1">
                <a:latin typeface="Courier"/>
                <a:cs typeface="Courier"/>
              </a:rPr>
              <a:t>formError</a:t>
            </a:r>
            <a:r>
              <a:rPr lang="en-US" sz="1800" b="1" dirty="0">
                <a:latin typeface="Courier"/>
                <a:cs typeface="Courier"/>
              </a:rPr>
              <a:t>()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Courier"/>
                <a:cs typeface="Courier"/>
              </a:rPr>
              <a:t>	</a:t>
            </a:r>
            <a:r>
              <a:rPr lang="en-US" sz="1800" b="1" dirty="0" err="1">
                <a:latin typeface="Courier"/>
                <a:cs typeface="Courier"/>
              </a:rPr>
              <a:t>var</a:t>
            </a:r>
            <a:r>
              <a:rPr lang="en-US" sz="1800" b="1" dirty="0">
                <a:latin typeface="Courier"/>
                <a:cs typeface="Courier"/>
              </a:rPr>
              <a:t> name = </a:t>
            </a:r>
            <a:r>
              <a:rPr lang="en-US" sz="1800" b="1" dirty="0" err="1">
                <a:latin typeface="Courier"/>
                <a:cs typeface="Courier"/>
              </a:rPr>
              <a:t>document.forms</a:t>
            </a:r>
            <a:r>
              <a:rPr lang="en-US" sz="1800" b="1" dirty="0">
                <a:latin typeface="Courier"/>
                <a:cs typeface="Courier"/>
              </a:rPr>
              <a:t>["</a:t>
            </a:r>
            <a:r>
              <a:rPr lang="en-US" sz="1800" b="1" dirty="0" err="1">
                <a:latin typeface="Courier"/>
                <a:cs typeface="Courier"/>
              </a:rPr>
              <a:t>testForm</a:t>
            </a:r>
            <a:r>
              <a:rPr lang="en-US" sz="1800" b="1" dirty="0">
                <a:latin typeface="Courier"/>
                <a:cs typeface="Courier"/>
              </a:rPr>
              <a:t>"]["name"].value;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Courier"/>
                <a:cs typeface="Courier"/>
              </a:rPr>
              <a:t>	</a:t>
            </a:r>
            <a:r>
              <a:rPr lang="en-US" sz="1800" b="1" dirty="0" err="1">
                <a:latin typeface="Courier"/>
                <a:cs typeface="Courier"/>
              </a:rPr>
              <a:t>var</a:t>
            </a:r>
            <a:r>
              <a:rPr lang="en-US" sz="1800" b="1" dirty="0">
                <a:latin typeface="Courier"/>
                <a:cs typeface="Courier"/>
              </a:rPr>
              <a:t> age = </a:t>
            </a:r>
            <a:r>
              <a:rPr lang="en-US" sz="1800" b="1" dirty="0" err="1">
                <a:latin typeface="Courier"/>
                <a:cs typeface="Courier"/>
              </a:rPr>
              <a:t>document.forms</a:t>
            </a:r>
            <a:r>
              <a:rPr lang="en-US" sz="1800" b="1" dirty="0">
                <a:latin typeface="Courier"/>
                <a:cs typeface="Courier"/>
              </a:rPr>
              <a:t>["</a:t>
            </a:r>
            <a:r>
              <a:rPr lang="en-US" sz="1800" b="1" dirty="0" err="1">
                <a:latin typeface="Courier"/>
                <a:cs typeface="Courier"/>
              </a:rPr>
              <a:t>testForm</a:t>
            </a:r>
            <a:r>
              <a:rPr lang="en-US" sz="1800" b="1" dirty="0">
                <a:latin typeface="Courier"/>
                <a:cs typeface="Courier"/>
              </a:rPr>
              <a:t>"]["age"].value;   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b="1" dirty="0">
              <a:latin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Courier"/>
                <a:cs typeface="Courier"/>
              </a:rPr>
              <a:t>    if (name == "")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Courier"/>
                <a:cs typeface="Courier"/>
              </a:rPr>
              <a:t>      	</a:t>
            </a:r>
            <a:r>
              <a:rPr lang="en-US" sz="1800" b="1" dirty="0" err="1">
                <a:latin typeface="Courier"/>
                <a:cs typeface="Courier"/>
              </a:rPr>
              <a:t>document.getElementById</a:t>
            </a:r>
            <a:r>
              <a:rPr lang="en-US" sz="1800" b="1" dirty="0">
                <a:latin typeface="Courier"/>
                <a:cs typeface="Courier"/>
              </a:rPr>
              <a:t>("error-box").</a:t>
            </a:r>
            <a:r>
              <a:rPr lang="en-US" sz="1800" b="1" dirty="0" err="1">
                <a:latin typeface="Courier"/>
                <a:cs typeface="Courier"/>
              </a:rPr>
              <a:t>textContent</a:t>
            </a:r>
            <a:r>
              <a:rPr lang="en-US" sz="1800" b="1" dirty="0">
                <a:latin typeface="Courier"/>
                <a:cs typeface="Courier"/>
              </a:rPr>
              <a:t> = "Please enter name";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Courier"/>
                <a:cs typeface="Courier"/>
              </a:rPr>
              <a:t>        return false;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Courier"/>
                <a:cs typeface="Courier"/>
              </a:rPr>
              <a:t>    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b="1" dirty="0">
                <a:latin typeface="Courier"/>
                <a:cs typeface="Courier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162" y="3257826"/>
            <a:ext cx="8574087" cy="19326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38174" y="6118087"/>
            <a:ext cx="340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Validation-example4.html &amp; .</a:t>
            </a:r>
            <a:r>
              <a:rPr lang="en-US" i="1" dirty="0" err="1" smtClean="0"/>
              <a:t>js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67412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399183"/>
          </a:xfrm>
        </p:spPr>
        <p:txBody>
          <a:bodyPr>
            <a:normAutofit/>
          </a:bodyPr>
          <a:lstStyle/>
          <a:p>
            <a:r>
              <a:rPr lang="en-US" dirty="0" smtClean="0"/>
              <a:t>Add another validation section to validate the age field.</a:t>
            </a:r>
          </a:p>
          <a:p>
            <a:pPr marL="0" indent="0">
              <a:buNone/>
            </a:pPr>
            <a:endParaRPr lang="en-US" sz="31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>
                <a:latin typeface="Courier"/>
                <a:cs typeface="Courier"/>
              </a:rPr>
              <a:t>if (age </a:t>
            </a:r>
            <a:r>
              <a:rPr lang="en-US" sz="1400" b="1" dirty="0" smtClean="0">
                <a:latin typeface="Courier"/>
                <a:cs typeface="Courier"/>
              </a:rPr>
              <a:t>== </a:t>
            </a:r>
            <a:r>
              <a:rPr lang="en-US" sz="1400" b="1" dirty="0">
                <a:latin typeface="Courier"/>
                <a:cs typeface="Courier"/>
              </a:rPr>
              <a:t>	</a:t>
            </a:r>
            <a:endParaRPr lang="en-US" sz="1400" b="1" dirty="0" smtClean="0">
              <a:latin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 smtClean="0">
                <a:latin typeface="Courier"/>
                <a:cs typeface="Courier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 smtClean="0">
                <a:latin typeface="Courier"/>
                <a:cs typeface="Courier"/>
              </a:rPr>
              <a:t>…</a:t>
            </a:r>
            <a:endParaRPr lang="en-US" sz="1400" b="1" dirty="0">
              <a:latin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 smtClean="0">
                <a:latin typeface="Courier"/>
                <a:cs typeface="Courier"/>
              </a:rPr>
              <a:t>}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163" y="3290957"/>
            <a:ext cx="8574087" cy="106017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57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399183"/>
          </a:xfrm>
        </p:spPr>
        <p:txBody>
          <a:bodyPr>
            <a:normAutofit/>
          </a:bodyPr>
          <a:lstStyle/>
          <a:p>
            <a:r>
              <a:rPr lang="en-US" dirty="0" smtClean="0"/>
              <a:t>This will do the job:</a:t>
            </a:r>
          </a:p>
          <a:p>
            <a:pPr marL="0" indent="0">
              <a:buNone/>
            </a:pPr>
            <a:endParaRPr lang="en-US" sz="31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>
                <a:latin typeface="Courier"/>
                <a:cs typeface="Courier"/>
              </a:rPr>
              <a:t>if (age == "")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>
                <a:latin typeface="Courier"/>
                <a:cs typeface="Courier"/>
              </a:rPr>
              <a:t>      	</a:t>
            </a:r>
            <a:r>
              <a:rPr lang="en-US" sz="1400" b="1" dirty="0" err="1">
                <a:latin typeface="Courier"/>
                <a:cs typeface="Courier"/>
              </a:rPr>
              <a:t>document.getElementById</a:t>
            </a:r>
            <a:r>
              <a:rPr lang="en-US" sz="1400" b="1" dirty="0">
                <a:latin typeface="Courier"/>
                <a:cs typeface="Courier"/>
              </a:rPr>
              <a:t>("error-box").</a:t>
            </a:r>
            <a:r>
              <a:rPr lang="en-US" sz="1400" b="1" dirty="0" err="1">
                <a:latin typeface="Courier"/>
                <a:cs typeface="Courier"/>
              </a:rPr>
              <a:t>textContent</a:t>
            </a:r>
            <a:r>
              <a:rPr lang="en-US" sz="1400" b="1" dirty="0">
                <a:latin typeface="Courier"/>
                <a:cs typeface="Courier"/>
              </a:rPr>
              <a:t> = "Please enter age";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>
                <a:latin typeface="Courier"/>
                <a:cs typeface="Courier"/>
              </a:rPr>
              <a:t>      	return false;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 smtClean="0">
                <a:latin typeface="Courier"/>
                <a:cs typeface="Courier"/>
              </a:rPr>
              <a:t>}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163" y="3290957"/>
            <a:ext cx="8574087" cy="106017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0696" y="5952435"/>
            <a:ext cx="336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Validation-example5.html &amp; .</a:t>
            </a:r>
            <a:r>
              <a:rPr lang="en-US" i="1" dirty="0" err="1" smtClean="0"/>
              <a:t>js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947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399183"/>
          </a:xfrm>
        </p:spPr>
        <p:txBody>
          <a:bodyPr>
            <a:normAutofit/>
          </a:bodyPr>
          <a:lstStyle/>
          <a:p>
            <a:r>
              <a:rPr lang="en-US" dirty="0" smtClean="0"/>
              <a:t>Add something inside the conditional </a:t>
            </a:r>
            <a:r>
              <a:rPr lang="en-US" b="1" dirty="0" smtClean="0"/>
              <a:t>IF</a:t>
            </a:r>
            <a:r>
              <a:rPr lang="en-US" dirty="0" smtClean="0"/>
              <a:t> brackets to also give the ‘Please enter age’ error if the </a:t>
            </a:r>
            <a:r>
              <a:rPr lang="en-US" i="1" dirty="0" smtClean="0"/>
              <a:t>age is less than 1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31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>
                <a:latin typeface="Courier"/>
                <a:cs typeface="Courier"/>
              </a:rPr>
              <a:t>if (age == </a:t>
            </a:r>
            <a:r>
              <a:rPr lang="en-US" sz="1400" b="1" dirty="0" smtClean="0">
                <a:latin typeface="Courier"/>
                <a:cs typeface="Courier"/>
              </a:rPr>
              <a:t>””………………) </a:t>
            </a:r>
            <a:r>
              <a:rPr lang="en-US" sz="1400" b="1" dirty="0">
                <a:latin typeface="Courier"/>
                <a:cs typeface="Courier"/>
              </a:rPr>
              <a:t>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>
                <a:latin typeface="Courier"/>
                <a:cs typeface="Courier"/>
              </a:rPr>
              <a:t>      	</a:t>
            </a:r>
            <a:r>
              <a:rPr lang="en-US" sz="1400" b="1" dirty="0" err="1">
                <a:latin typeface="Courier"/>
                <a:cs typeface="Courier"/>
              </a:rPr>
              <a:t>document.getElementById</a:t>
            </a:r>
            <a:r>
              <a:rPr lang="en-US" sz="1400" b="1" dirty="0">
                <a:latin typeface="Courier"/>
                <a:cs typeface="Courier"/>
              </a:rPr>
              <a:t>("error-box").</a:t>
            </a:r>
            <a:r>
              <a:rPr lang="en-US" sz="1400" b="1" dirty="0" err="1">
                <a:latin typeface="Courier"/>
                <a:cs typeface="Courier"/>
              </a:rPr>
              <a:t>textContent</a:t>
            </a:r>
            <a:r>
              <a:rPr lang="en-US" sz="1400" b="1" dirty="0">
                <a:latin typeface="Courier"/>
                <a:cs typeface="Courier"/>
              </a:rPr>
              <a:t> = "Please enter age";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>
                <a:latin typeface="Courier"/>
                <a:cs typeface="Courier"/>
              </a:rPr>
              <a:t>      	return false;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 smtClean="0">
                <a:latin typeface="Courier"/>
                <a:cs typeface="Courier"/>
              </a:rPr>
              <a:t>}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163" y="3600175"/>
            <a:ext cx="8574087" cy="106017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8435" y="3600175"/>
            <a:ext cx="1976782" cy="375477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43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399183"/>
          </a:xfrm>
        </p:spPr>
        <p:txBody>
          <a:bodyPr>
            <a:normAutofit/>
          </a:bodyPr>
          <a:lstStyle/>
          <a:p>
            <a:r>
              <a:rPr lang="en-US" dirty="0" smtClean="0"/>
              <a:t>Do you remember the logical </a:t>
            </a:r>
            <a:r>
              <a:rPr lang="en-US" b="1" dirty="0" smtClean="0"/>
              <a:t>OR</a:t>
            </a:r>
            <a:r>
              <a:rPr lang="en-US" dirty="0" smtClean="0"/>
              <a:t> operator (</a:t>
            </a:r>
            <a:r>
              <a:rPr lang="en-US" b="1" dirty="0" smtClean="0"/>
              <a:t>||</a:t>
            </a:r>
            <a:r>
              <a:rPr lang="en-US" dirty="0" smtClean="0"/>
              <a:t>)?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&lt; </a:t>
            </a:r>
            <a:r>
              <a:rPr lang="en-US" dirty="0" smtClean="0"/>
              <a:t>symbol means ‘</a:t>
            </a:r>
            <a:r>
              <a:rPr lang="en-US" b="1" dirty="0" smtClean="0"/>
              <a:t>less than</a:t>
            </a:r>
            <a:r>
              <a:rPr lang="en-US" dirty="0" smtClean="0"/>
              <a:t>.’</a:t>
            </a:r>
          </a:p>
          <a:p>
            <a:pPr marL="0" indent="0">
              <a:buNone/>
            </a:pPr>
            <a:endParaRPr lang="en-US" sz="31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 smtClean="0">
                <a:latin typeface="Courier"/>
                <a:cs typeface="Courier"/>
              </a:rPr>
              <a:t> </a:t>
            </a:r>
            <a:r>
              <a:rPr lang="en-US" sz="1400" b="1" dirty="0">
                <a:latin typeface="Courier"/>
                <a:cs typeface="Courier"/>
              </a:rPr>
              <a:t>if (age == "" || age &lt; 1)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>
                <a:latin typeface="Courier"/>
                <a:cs typeface="Courier"/>
              </a:rPr>
              <a:t>      	</a:t>
            </a:r>
            <a:r>
              <a:rPr lang="en-US" sz="1400" b="1" dirty="0" err="1">
                <a:latin typeface="Courier"/>
                <a:cs typeface="Courier"/>
              </a:rPr>
              <a:t>document.getElementById</a:t>
            </a:r>
            <a:r>
              <a:rPr lang="en-US" sz="1400" b="1" dirty="0">
                <a:latin typeface="Courier"/>
                <a:cs typeface="Courier"/>
              </a:rPr>
              <a:t>("error-box").</a:t>
            </a:r>
            <a:r>
              <a:rPr lang="en-US" sz="1400" b="1" dirty="0" err="1">
                <a:latin typeface="Courier"/>
                <a:cs typeface="Courier"/>
              </a:rPr>
              <a:t>textContent</a:t>
            </a:r>
            <a:r>
              <a:rPr lang="en-US" sz="1400" b="1" dirty="0">
                <a:latin typeface="Courier"/>
                <a:cs typeface="Courier"/>
              </a:rPr>
              <a:t> = "Please enter age";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>
                <a:latin typeface="Courier"/>
                <a:cs typeface="Courier"/>
              </a:rPr>
              <a:t>      	return false;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b="1" dirty="0">
                <a:latin typeface="Courier"/>
                <a:cs typeface="Courier"/>
              </a:rPr>
              <a:t>		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4163" y="3863862"/>
            <a:ext cx="8574087" cy="1071216"/>
            <a:chOff x="284163" y="3589132"/>
            <a:chExt cx="8574087" cy="1071216"/>
          </a:xfrm>
        </p:grpSpPr>
        <p:sp>
          <p:nvSpPr>
            <p:cNvPr id="4" name="Rectangle 3"/>
            <p:cNvSpPr/>
            <p:nvPr/>
          </p:nvSpPr>
          <p:spPr>
            <a:xfrm>
              <a:off x="284163" y="3600175"/>
              <a:ext cx="8574087" cy="1060173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62000" y="3589132"/>
              <a:ext cx="2451652" cy="375477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826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accomplish this, we are going to use some techniques that should now be familiar to you.</a:t>
            </a:r>
          </a:p>
          <a:p>
            <a:r>
              <a:rPr lang="en-US" dirty="0" smtClean="0"/>
              <a:t>We are going to:</a:t>
            </a:r>
          </a:p>
          <a:p>
            <a:pPr lvl="1"/>
            <a:r>
              <a:rPr lang="en-US" dirty="0" smtClean="0"/>
              <a:t>create a simple form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reate an area to display an error message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we are going to use the JavaScript function </a:t>
            </a:r>
            <a:r>
              <a:rPr lang="en-US" b="1" dirty="0" smtClean="0"/>
              <a:t>.</a:t>
            </a:r>
            <a:r>
              <a:rPr lang="en-US" b="1" dirty="0" err="1" smtClean="0"/>
              <a:t>getElementIdBy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830712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The complete routine should look like this.</a:t>
            </a:r>
          </a:p>
          <a:p>
            <a:r>
              <a:rPr lang="en-US" dirty="0" smtClean="0"/>
              <a:t>Try it out for </a:t>
            </a:r>
            <a:r>
              <a:rPr lang="en-US" i="1" dirty="0" smtClean="0"/>
              <a:t>all</a:t>
            </a:r>
            <a:r>
              <a:rPr lang="en-US" dirty="0" smtClean="0"/>
              <a:t> error conditions.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b="1" dirty="0">
                <a:latin typeface="Courier"/>
                <a:cs typeface="Courier"/>
              </a:rPr>
              <a:t> </a:t>
            </a:r>
            <a:endParaRPr lang="en-US" sz="1200" b="1" dirty="0" smtClean="0">
              <a:latin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200" b="1" dirty="0" smtClean="0">
                <a:latin typeface="Courier"/>
                <a:cs typeface="Courier"/>
              </a:rPr>
              <a:t>function </a:t>
            </a:r>
            <a:r>
              <a:rPr lang="en-US" sz="1200" b="1" dirty="0" err="1">
                <a:latin typeface="Courier"/>
                <a:cs typeface="Courier"/>
              </a:rPr>
              <a:t>formError</a:t>
            </a:r>
            <a:r>
              <a:rPr lang="en-US" sz="1200" b="1" dirty="0">
                <a:latin typeface="Courier"/>
                <a:cs typeface="Courier"/>
              </a:rPr>
              <a:t>()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b="1" dirty="0">
                <a:latin typeface="Courier"/>
                <a:cs typeface="Courier"/>
              </a:rPr>
              <a:t>	</a:t>
            </a:r>
            <a:r>
              <a:rPr lang="en-US" sz="1200" b="1" dirty="0" err="1">
                <a:latin typeface="Courier"/>
                <a:cs typeface="Courier"/>
              </a:rPr>
              <a:t>var</a:t>
            </a:r>
            <a:r>
              <a:rPr lang="en-US" sz="1200" b="1" dirty="0">
                <a:latin typeface="Courier"/>
                <a:cs typeface="Courier"/>
              </a:rPr>
              <a:t> name = </a:t>
            </a:r>
            <a:r>
              <a:rPr lang="en-US" sz="1200" b="1" dirty="0" err="1">
                <a:latin typeface="Courier"/>
                <a:cs typeface="Courier"/>
              </a:rPr>
              <a:t>document.forms</a:t>
            </a:r>
            <a:r>
              <a:rPr lang="en-US" sz="1200" b="1" dirty="0">
                <a:latin typeface="Courier"/>
                <a:cs typeface="Courier"/>
              </a:rPr>
              <a:t>["</a:t>
            </a:r>
            <a:r>
              <a:rPr lang="en-US" sz="1200" b="1" dirty="0" err="1">
                <a:latin typeface="Courier"/>
                <a:cs typeface="Courier"/>
              </a:rPr>
              <a:t>testForm</a:t>
            </a:r>
            <a:r>
              <a:rPr lang="en-US" sz="1200" b="1" dirty="0">
                <a:latin typeface="Courier"/>
                <a:cs typeface="Courier"/>
              </a:rPr>
              <a:t>"]["name"].value;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b="1" dirty="0">
                <a:latin typeface="Courier"/>
                <a:cs typeface="Courier"/>
              </a:rPr>
              <a:t>	</a:t>
            </a:r>
            <a:r>
              <a:rPr lang="en-US" sz="1200" b="1" dirty="0" err="1">
                <a:latin typeface="Courier"/>
                <a:cs typeface="Courier"/>
              </a:rPr>
              <a:t>var</a:t>
            </a:r>
            <a:r>
              <a:rPr lang="en-US" sz="1200" b="1" dirty="0">
                <a:latin typeface="Courier"/>
                <a:cs typeface="Courier"/>
              </a:rPr>
              <a:t> age = </a:t>
            </a:r>
            <a:r>
              <a:rPr lang="en-US" sz="1200" b="1" dirty="0" err="1">
                <a:latin typeface="Courier"/>
                <a:cs typeface="Courier"/>
              </a:rPr>
              <a:t>document.forms</a:t>
            </a:r>
            <a:r>
              <a:rPr lang="en-US" sz="1200" b="1" dirty="0">
                <a:latin typeface="Courier"/>
                <a:cs typeface="Courier"/>
              </a:rPr>
              <a:t>["</a:t>
            </a:r>
            <a:r>
              <a:rPr lang="en-US" sz="1200" b="1" dirty="0" err="1">
                <a:latin typeface="Courier"/>
                <a:cs typeface="Courier"/>
              </a:rPr>
              <a:t>testForm</a:t>
            </a:r>
            <a:r>
              <a:rPr lang="en-US" sz="1200" b="1" dirty="0">
                <a:latin typeface="Courier"/>
                <a:cs typeface="Courier"/>
              </a:rPr>
              <a:t>"]["age"].value;   </a:t>
            </a:r>
          </a:p>
          <a:p>
            <a:pPr marL="0" indent="0">
              <a:spcBef>
                <a:spcPts val="200"/>
              </a:spcBef>
              <a:buNone/>
            </a:pPr>
            <a:endParaRPr lang="en-US" sz="1200" b="1" dirty="0">
              <a:latin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200" b="1" dirty="0">
                <a:latin typeface="Courier"/>
                <a:cs typeface="Courier"/>
              </a:rPr>
              <a:t>    if (name == "")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b="1" dirty="0">
                <a:latin typeface="Courier"/>
                <a:cs typeface="Courier"/>
              </a:rPr>
              <a:t>      	</a:t>
            </a:r>
            <a:r>
              <a:rPr lang="en-US" sz="1200" b="1" dirty="0" err="1">
                <a:latin typeface="Courier"/>
                <a:cs typeface="Courier"/>
              </a:rPr>
              <a:t>document.getElementById</a:t>
            </a:r>
            <a:r>
              <a:rPr lang="en-US" sz="1200" b="1" dirty="0">
                <a:latin typeface="Courier"/>
                <a:cs typeface="Courier"/>
              </a:rPr>
              <a:t>("error-box").</a:t>
            </a:r>
            <a:r>
              <a:rPr lang="en-US" sz="1200" b="1" dirty="0" err="1">
                <a:latin typeface="Courier"/>
                <a:cs typeface="Courier"/>
              </a:rPr>
              <a:t>textContent</a:t>
            </a:r>
            <a:r>
              <a:rPr lang="en-US" sz="1200" b="1" dirty="0">
                <a:latin typeface="Courier"/>
                <a:cs typeface="Courier"/>
              </a:rPr>
              <a:t> = "Please enter name";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b="1" dirty="0">
                <a:latin typeface="Courier"/>
                <a:cs typeface="Courier"/>
              </a:rPr>
              <a:t>        return false;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b="1" dirty="0" smtClean="0">
                <a:latin typeface="Courier"/>
                <a:cs typeface="Courier"/>
              </a:rPr>
              <a:t>	}</a:t>
            </a:r>
            <a:endParaRPr lang="en-US" sz="1200" b="1" dirty="0">
              <a:latin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200" b="1" dirty="0">
              <a:latin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200" b="1" dirty="0">
                <a:latin typeface="Courier"/>
                <a:cs typeface="Courier"/>
              </a:rPr>
              <a:t>    if (age == "" || age &lt; 1)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b="1" dirty="0">
                <a:latin typeface="Courier"/>
                <a:cs typeface="Courier"/>
              </a:rPr>
              <a:t>      	</a:t>
            </a:r>
            <a:r>
              <a:rPr lang="en-US" sz="1200" b="1" dirty="0" err="1">
                <a:latin typeface="Courier"/>
                <a:cs typeface="Courier"/>
              </a:rPr>
              <a:t>document.getElementById</a:t>
            </a:r>
            <a:r>
              <a:rPr lang="en-US" sz="1200" b="1" dirty="0">
                <a:latin typeface="Courier"/>
                <a:cs typeface="Courier"/>
              </a:rPr>
              <a:t>("error-box").</a:t>
            </a:r>
            <a:r>
              <a:rPr lang="en-US" sz="1200" b="1" dirty="0" err="1">
                <a:latin typeface="Courier"/>
                <a:cs typeface="Courier"/>
              </a:rPr>
              <a:t>textContent</a:t>
            </a:r>
            <a:r>
              <a:rPr lang="en-US" sz="1200" b="1" dirty="0">
                <a:latin typeface="Courier"/>
                <a:cs typeface="Courier"/>
              </a:rPr>
              <a:t> = "Please enter age";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b="1" dirty="0">
                <a:latin typeface="Courier"/>
                <a:cs typeface="Courier"/>
              </a:rPr>
              <a:t>      	return false;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200" b="1" dirty="0">
                <a:latin typeface="Courier"/>
                <a:cs typeface="Courier"/>
              </a:rPr>
              <a:t>	</a:t>
            </a:r>
            <a:r>
              <a:rPr lang="en-US" sz="1200" b="1" dirty="0" smtClean="0">
                <a:latin typeface="Courier"/>
                <a:cs typeface="Courier"/>
              </a:rPr>
              <a:t>}</a:t>
            </a:r>
            <a:endParaRPr lang="en-US" sz="1200" b="1" dirty="0">
              <a:latin typeface="Courier"/>
              <a:cs typeface="Courier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200" b="1" dirty="0">
                <a:latin typeface="Courier"/>
                <a:cs typeface="Courier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163" y="3213653"/>
            <a:ext cx="8574087" cy="323573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2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00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validation is a little trickier.</a:t>
            </a:r>
          </a:p>
          <a:p>
            <a:r>
              <a:rPr lang="en-US" dirty="0" smtClean="0"/>
              <a:t>We want to check for the presence of the </a:t>
            </a:r>
            <a:r>
              <a:rPr lang="en-US" b="1" dirty="0" smtClean="0"/>
              <a:t>@</a:t>
            </a:r>
            <a:r>
              <a:rPr lang="en-US" dirty="0" smtClean="0"/>
              <a:t> and </a:t>
            </a:r>
            <a:r>
              <a:rPr lang="en-US" b="1" dirty="0" smtClean="0"/>
              <a:t>. </a:t>
            </a:r>
            <a:r>
              <a:rPr lang="en-US" dirty="0" smtClean="0"/>
              <a:t>symbols</a:t>
            </a:r>
          </a:p>
          <a:p>
            <a:r>
              <a:rPr lang="en-US" dirty="0" smtClean="0"/>
              <a:t>We also want to check that the </a:t>
            </a:r>
            <a:r>
              <a:rPr lang="en-US" b="1" dirty="0" smtClean="0"/>
              <a:t>@</a:t>
            </a:r>
            <a:r>
              <a:rPr lang="en-US" dirty="0" smtClean="0"/>
              <a:t> and </a:t>
            </a:r>
            <a:r>
              <a:rPr lang="en-US" b="1" dirty="0" smtClean="0"/>
              <a:t>.</a:t>
            </a:r>
            <a:r>
              <a:rPr lang="en-US" dirty="0" smtClean="0"/>
              <a:t> are located in the correct places within the the address.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41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Firstly, we are going to need an email input box on our form: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sz="1600" b="1" dirty="0">
                <a:latin typeface="Courier"/>
                <a:cs typeface="Courier"/>
              </a:rPr>
              <a:t>	&lt;form name="</a:t>
            </a:r>
            <a:r>
              <a:rPr lang="en-US" sz="1600" b="1" dirty="0" err="1">
                <a:latin typeface="Courier"/>
                <a:cs typeface="Courier"/>
              </a:rPr>
              <a:t>testForm</a:t>
            </a:r>
            <a:r>
              <a:rPr lang="en-US" sz="1600" b="1" dirty="0">
                <a:latin typeface="Courier"/>
                <a:cs typeface="Courier"/>
              </a:rPr>
              <a:t>" action="" </a:t>
            </a:r>
            <a:r>
              <a:rPr lang="en-US" sz="1600" b="1" dirty="0" err="1">
                <a:latin typeface="Courier"/>
                <a:cs typeface="Courier"/>
              </a:rPr>
              <a:t>onsubmit</a:t>
            </a:r>
            <a:r>
              <a:rPr lang="en-US" sz="1600" b="1" dirty="0">
                <a:latin typeface="Courier"/>
                <a:cs typeface="Courier"/>
              </a:rPr>
              <a:t>="return </a:t>
            </a:r>
            <a:r>
              <a:rPr lang="en-US" sz="1600" b="1" dirty="0" err="1">
                <a:latin typeface="Courier"/>
                <a:cs typeface="Courier"/>
              </a:rPr>
              <a:t>formError</a:t>
            </a:r>
            <a:r>
              <a:rPr lang="en-US" sz="1600" b="1" dirty="0">
                <a:latin typeface="Courier"/>
                <a:cs typeface="Courier"/>
              </a:rPr>
              <a:t>()"&gt;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smtClean="0">
                <a:latin typeface="Courier"/>
                <a:cs typeface="Courier"/>
              </a:rPr>
              <a:t>	Name</a:t>
            </a:r>
            <a:r>
              <a:rPr lang="en-US" sz="1600" b="1" dirty="0">
                <a:latin typeface="Courier"/>
                <a:cs typeface="Courier"/>
              </a:rPr>
              <a:t>: &lt;input type="text" name="name"&gt;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1" dirty="0">
                <a:latin typeface="Courier"/>
                <a:cs typeface="Courier"/>
              </a:rPr>
              <a:t>        </a:t>
            </a:r>
            <a:r>
              <a:rPr lang="en-US" sz="1600" b="1" dirty="0" smtClean="0">
                <a:latin typeface="Courier"/>
                <a:cs typeface="Courier"/>
              </a:rPr>
              <a:t>	Age</a:t>
            </a:r>
            <a:r>
              <a:rPr lang="en-US" sz="1600" b="1" dirty="0">
                <a:latin typeface="Courier"/>
                <a:cs typeface="Courier"/>
              </a:rPr>
              <a:t>: &lt;input type="number" name="age"&gt;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1" dirty="0">
                <a:latin typeface="Courier"/>
                <a:cs typeface="Courier"/>
              </a:rPr>
              <a:t>        </a:t>
            </a:r>
            <a:r>
              <a:rPr lang="en-US" sz="1600" b="1" dirty="0" smtClean="0">
                <a:latin typeface="Courier"/>
                <a:cs typeface="Courier"/>
              </a:rPr>
              <a:t>	Email</a:t>
            </a:r>
            <a:r>
              <a:rPr lang="en-US" sz="1600" b="1" dirty="0">
                <a:latin typeface="Courier"/>
                <a:cs typeface="Courier"/>
              </a:rPr>
              <a:t>: &lt;input type="text" name="email"&gt;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smtClean="0">
                <a:latin typeface="Courier"/>
                <a:cs typeface="Courier"/>
              </a:rPr>
              <a:t>	&lt;</a:t>
            </a:r>
            <a:r>
              <a:rPr lang="en-US" sz="1600" b="1" dirty="0">
                <a:latin typeface="Courier"/>
                <a:cs typeface="Courier"/>
              </a:rPr>
              <a:t>input type="submit" value="Submit"&gt;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1" dirty="0">
                <a:latin typeface="Courier"/>
                <a:cs typeface="Courier"/>
              </a:rPr>
              <a:t>	&lt;/form&gt;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163" y="3213653"/>
            <a:ext cx="8574087" cy="16344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467544" y="4005064"/>
            <a:ext cx="1612348" cy="3202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10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We will need to capture the email address in a variable in our JavaScript the same way we did with the previous fields.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sz="1600" b="1" dirty="0">
                <a:latin typeface="Courier"/>
                <a:cs typeface="Courier"/>
              </a:rPr>
              <a:t>function </a:t>
            </a:r>
            <a:r>
              <a:rPr lang="en-US" sz="1600" b="1" dirty="0" err="1">
                <a:latin typeface="Courier"/>
                <a:cs typeface="Courier"/>
              </a:rPr>
              <a:t>formError</a:t>
            </a:r>
            <a:r>
              <a:rPr lang="en-US" sz="1600" b="1" dirty="0">
                <a:latin typeface="Courier"/>
                <a:cs typeface="Courier"/>
              </a:rPr>
              <a:t>()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var</a:t>
            </a:r>
            <a:r>
              <a:rPr lang="en-US" sz="1600" b="1" dirty="0">
                <a:latin typeface="Courier"/>
                <a:cs typeface="Courier"/>
              </a:rPr>
              <a:t> name = </a:t>
            </a:r>
            <a:r>
              <a:rPr lang="en-US" sz="1600" b="1" dirty="0" err="1">
                <a:latin typeface="Courier"/>
                <a:cs typeface="Courier"/>
              </a:rPr>
              <a:t>document.forms</a:t>
            </a:r>
            <a:r>
              <a:rPr lang="en-US" sz="1600" b="1" dirty="0">
                <a:latin typeface="Courier"/>
                <a:cs typeface="Courier"/>
              </a:rPr>
              <a:t>["</a:t>
            </a:r>
            <a:r>
              <a:rPr lang="en-US" sz="1600" b="1" dirty="0" err="1">
                <a:latin typeface="Courier"/>
                <a:cs typeface="Courier"/>
              </a:rPr>
              <a:t>testForm</a:t>
            </a:r>
            <a:r>
              <a:rPr lang="en-US" sz="1600" b="1" dirty="0">
                <a:latin typeface="Courier"/>
                <a:cs typeface="Courier"/>
              </a:rPr>
              <a:t>"]["name"].value;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var</a:t>
            </a:r>
            <a:r>
              <a:rPr lang="en-US" sz="1600" b="1" dirty="0">
                <a:latin typeface="Courier"/>
                <a:cs typeface="Courier"/>
              </a:rPr>
              <a:t> age = </a:t>
            </a:r>
            <a:r>
              <a:rPr lang="en-US" sz="1600" b="1" dirty="0" err="1">
                <a:latin typeface="Courier"/>
                <a:cs typeface="Courier"/>
              </a:rPr>
              <a:t>document.forms</a:t>
            </a:r>
            <a:r>
              <a:rPr lang="en-US" sz="1600" b="1" dirty="0">
                <a:latin typeface="Courier"/>
                <a:cs typeface="Courier"/>
              </a:rPr>
              <a:t>["</a:t>
            </a:r>
            <a:r>
              <a:rPr lang="en-US" sz="1600" b="1" dirty="0" err="1">
                <a:latin typeface="Courier"/>
                <a:cs typeface="Courier"/>
              </a:rPr>
              <a:t>testForm</a:t>
            </a:r>
            <a:r>
              <a:rPr lang="en-US" sz="1600" b="1" dirty="0">
                <a:latin typeface="Courier"/>
                <a:cs typeface="Courier"/>
              </a:rPr>
              <a:t>"]["age"].value;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smtClean="0">
                <a:latin typeface="Courier"/>
                <a:cs typeface="Courier"/>
              </a:rPr>
              <a:t>	</a:t>
            </a:r>
            <a:r>
              <a:rPr lang="en-US" sz="1600" b="1" dirty="0" err="1" smtClean="0">
                <a:latin typeface="Courier"/>
                <a:cs typeface="Courier"/>
              </a:rPr>
              <a:t>var</a:t>
            </a:r>
            <a:r>
              <a:rPr lang="en-US" sz="1600" b="1" dirty="0" smtClean="0">
                <a:latin typeface="Courier"/>
                <a:cs typeface="Courier"/>
              </a:rPr>
              <a:t> </a:t>
            </a:r>
            <a:r>
              <a:rPr lang="en-US" sz="1600" b="1" dirty="0">
                <a:latin typeface="Courier"/>
                <a:cs typeface="Courier"/>
              </a:rPr>
              <a:t>email = </a:t>
            </a:r>
            <a:r>
              <a:rPr lang="en-US" sz="1600" b="1" dirty="0" err="1">
                <a:latin typeface="Courier"/>
                <a:cs typeface="Courier"/>
              </a:rPr>
              <a:t>document.forms</a:t>
            </a:r>
            <a:r>
              <a:rPr lang="en-US" sz="1600" b="1" dirty="0">
                <a:latin typeface="Courier"/>
                <a:cs typeface="Courier"/>
              </a:rPr>
              <a:t>["</a:t>
            </a:r>
            <a:r>
              <a:rPr lang="en-US" sz="1600" b="1" dirty="0" err="1">
                <a:latin typeface="Courier"/>
                <a:cs typeface="Courier"/>
              </a:rPr>
              <a:t>testForm</a:t>
            </a:r>
            <a:r>
              <a:rPr lang="en-US" sz="1600" b="1" dirty="0">
                <a:latin typeface="Courier"/>
                <a:cs typeface="Courier"/>
              </a:rPr>
              <a:t>"]["email"].value;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163" y="3213653"/>
            <a:ext cx="8574087" cy="16344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90716" y="4325324"/>
            <a:ext cx="1094653" cy="32026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01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Plus two more: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sz="1600" b="1" dirty="0">
                <a:latin typeface="Courier"/>
                <a:cs typeface="Courier"/>
              </a:rPr>
              <a:t>function </a:t>
            </a:r>
            <a:r>
              <a:rPr lang="en-US" sz="1600" b="1" dirty="0" err="1">
                <a:latin typeface="Courier"/>
                <a:cs typeface="Courier"/>
              </a:rPr>
              <a:t>formError</a:t>
            </a:r>
            <a:r>
              <a:rPr lang="en-US" sz="1600" b="1" dirty="0">
                <a:latin typeface="Courier"/>
                <a:cs typeface="Courier"/>
              </a:rPr>
              <a:t>()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var</a:t>
            </a:r>
            <a:r>
              <a:rPr lang="en-US" sz="1600" b="1" dirty="0">
                <a:latin typeface="Courier"/>
                <a:cs typeface="Courier"/>
              </a:rPr>
              <a:t> name = </a:t>
            </a:r>
            <a:r>
              <a:rPr lang="en-US" sz="1600" b="1" dirty="0" err="1">
                <a:latin typeface="Courier"/>
                <a:cs typeface="Courier"/>
              </a:rPr>
              <a:t>document.forms</a:t>
            </a:r>
            <a:r>
              <a:rPr lang="en-US" sz="1600" b="1" dirty="0">
                <a:latin typeface="Courier"/>
                <a:cs typeface="Courier"/>
              </a:rPr>
              <a:t>["</a:t>
            </a:r>
            <a:r>
              <a:rPr lang="en-US" sz="1600" b="1" dirty="0" err="1">
                <a:latin typeface="Courier"/>
                <a:cs typeface="Courier"/>
              </a:rPr>
              <a:t>testForm</a:t>
            </a:r>
            <a:r>
              <a:rPr lang="en-US" sz="1600" b="1" dirty="0">
                <a:latin typeface="Courier"/>
                <a:cs typeface="Courier"/>
              </a:rPr>
              <a:t>"]["name"].value;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1" dirty="0">
                <a:latin typeface="Courier"/>
                <a:cs typeface="Courier"/>
              </a:rPr>
              <a:t>	</a:t>
            </a:r>
            <a:r>
              <a:rPr lang="en-US" sz="1600" b="1" dirty="0" err="1">
                <a:latin typeface="Courier"/>
                <a:cs typeface="Courier"/>
              </a:rPr>
              <a:t>var</a:t>
            </a:r>
            <a:r>
              <a:rPr lang="en-US" sz="1600" b="1" dirty="0">
                <a:latin typeface="Courier"/>
                <a:cs typeface="Courier"/>
              </a:rPr>
              <a:t> age = </a:t>
            </a:r>
            <a:r>
              <a:rPr lang="en-US" sz="1600" b="1" dirty="0" err="1">
                <a:latin typeface="Courier"/>
                <a:cs typeface="Courier"/>
              </a:rPr>
              <a:t>document.forms</a:t>
            </a:r>
            <a:r>
              <a:rPr lang="en-US" sz="1600" b="1" dirty="0">
                <a:latin typeface="Courier"/>
                <a:cs typeface="Courier"/>
              </a:rPr>
              <a:t>["</a:t>
            </a:r>
            <a:r>
              <a:rPr lang="en-US" sz="1600" b="1" dirty="0" err="1">
                <a:latin typeface="Courier"/>
                <a:cs typeface="Courier"/>
              </a:rPr>
              <a:t>testForm</a:t>
            </a:r>
            <a:r>
              <a:rPr lang="en-US" sz="1600" b="1" dirty="0">
                <a:latin typeface="Courier"/>
                <a:cs typeface="Courier"/>
              </a:rPr>
              <a:t>"]["age"].value;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smtClean="0">
                <a:latin typeface="Courier"/>
                <a:cs typeface="Courier"/>
              </a:rPr>
              <a:t>	</a:t>
            </a:r>
            <a:r>
              <a:rPr lang="en-US" sz="1600" b="1" dirty="0" err="1" smtClean="0">
                <a:latin typeface="Courier"/>
                <a:cs typeface="Courier"/>
              </a:rPr>
              <a:t>var</a:t>
            </a:r>
            <a:r>
              <a:rPr lang="en-US" sz="1600" b="1" dirty="0" smtClean="0">
                <a:latin typeface="Courier"/>
                <a:cs typeface="Courier"/>
              </a:rPr>
              <a:t> </a:t>
            </a:r>
            <a:r>
              <a:rPr lang="en-US" sz="1600" b="1" dirty="0">
                <a:latin typeface="Courier"/>
                <a:cs typeface="Courier"/>
              </a:rPr>
              <a:t>email = </a:t>
            </a:r>
            <a:r>
              <a:rPr lang="en-US" sz="1600" b="1" dirty="0" err="1">
                <a:latin typeface="Courier"/>
                <a:cs typeface="Courier"/>
              </a:rPr>
              <a:t>document.forms</a:t>
            </a:r>
            <a:r>
              <a:rPr lang="en-US" sz="1600" b="1" dirty="0">
                <a:latin typeface="Courier"/>
                <a:cs typeface="Courier"/>
              </a:rPr>
              <a:t>["</a:t>
            </a:r>
            <a:r>
              <a:rPr lang="en-US" sz="1600" b="1" dirty="0" err="1">
                <a:latin typeface="Courier"/>
                <a:cs typeface="Courier"/>
              </a:rPr>
              <a:t>testForm</a:t>
            </a:r>
            <a:r>
              <a:rPr lang="en-US" sz="1600" b="1" dirty="0">
                <a:latin typeface="Courier"/>
                <a:cs typeface="Courier"/>
              </a:rPr>
              <a:t>"]["email"].value</a:t>
            </a:r>
            <a:r>
              <a:rPr lang="en-US" sz="1600" b="1" dirty="0" smtClean="0">
                <a:latin typeface="Courier"/>
                <a:cs typeface="Courier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1" dirty="0" smtClean="0">
                <a:latin typeface="Courier"/>
                <a:cs typeface="Courier"/>
              </a:rPr>
              <a:t>	</a:t>
            </a:r>
            <a:r>
              <a:rPr lang="en-US" sz="1600" b="1" dirty="0" err="1" smtClean="0">
                <a:latin typeface="Courier"/>
                <a:cs typeface="Courier"/>
              </a:rPr>
              <a:t>var</a:t>
            </a:r>
            <a:r>
              <a:rPr lang="en-US" sz="1600" b="1" dirty="0" smtClean="0"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atpos</a:t>
            </a:r>
            <a:r>
              <a:rPr lang="en-US" sz="1600" b="1" dirty="0">
                <a:latin typeface="Courier"/>
                <a:cs typeface="Courier"/>
              </a:rPr>
              <a:t> = </a:t>
            </a:r>
            <a:r>
              <a:rPr lang="en-US" sz="1600" b="1" dirty="0" err="1">
                <a:latin typeface="Courier"/>
                <a:cs typeface="Courier"/>
              </a:rPr>
              <a:t>email.indexOf</a:t>
            </a:r>
            <a:r>
              <a:rPr lang="en-US" sz="1600" b="1" dirty="0">
                <a:latin typeface="Courier"/>
                <a:cs typeface="Courier"/>
              </a:rPr>
              <a:t>("@");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1" dirty="0" smtClean="0">
                <a:latin typeface="Courier"/>
                <a:cs typeface="Courier"/>
              </a:rPr>
              <a:t>	</a:t>
            </a:r>
            <a:r>
              <a:rPr lang="en-US" sz="1600" b="1" dirty="0" err="1" smtClean="0">
                <a:latin typeface="Courier"/>
                <a:cs typeface="Courier"/>
              </a:rPr>
              <a:t>var</a:t>
            </a:r>
            <a:r>
              <a:rPr lang="en-US" sz="1600" b="1" dirty="0" smtClean="0"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dotpos</a:t>
            </a:r>
            <a:r>
              <a:rPr lang="en-US" sz="1600" b="1" dirty="0">
                <a:latin typeface="Courier"/>
                <a:cs typeface="Courier"/>
              </a:rPr>
              <a:t> = </a:t>
            </a:r>
            <a:r>
              <a:rPr lang="en-US" sz="1600" b="1" dirty="0" err="1">
                <a:latin typeface="Courier"/>
                <a:cs typeface="Courier"/>
              </a:rPr>
              <a:t>email.lastIndexOf</a:t>
            </a:r>
            <a:r>
              <a:rPr lang="en-US" sz="1600" b="1" dirty="0">
                <a:latin typeface="Courier"/>
                <a:cs typeface="Courier"/>
              </a:rPr>
              <a:t>(".");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163" y="3213653"/>
            <a:ext cx="8574087" cy="16344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4359343"/>
            <a:ext cx="1417460" cy="403550"/>
            <a:chOff x="0" y="4325323"/>
            <a:chExt cx="1417460" cy="403550"/>
          </a:xfrm>
        </p:grpSpPr>
        <p:sp>
          <p:nvSpPr>
            <p:cNvPr id="5" name="Right Arrow 4"/>
            <p:cNvSpPr/>
            <p:nvPr/>
          </p:nvSpPr>
          <p:spPr>
            <a:xfrm>
              <a:off x="0" y="4325324"/>
              <a:ext cx="1094653" cy="32026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Elbow Connector 6"/>
            <p:cNvCxnSpPr/>
            <p:nvPr/>
          </p:nvCxnSpPr>
          <p:spPr>
            <a:xfrm rot="16200000" flipH="1">
              <a:off x="892881" y="4527096"/>
              <a:ext cx="403550" cy="4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094653" y="4325323"/>
              <a:ext cx="322802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094658" y="4728872"/>
              <a:ext cx="322802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8271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‘</a:t>
            </a:r>
            <a:r>
              <a:rPr lang="en-US" dirty="0" err="1" smtClean="0"/>
              <a:t>atpos</a:t>
            </a:r>
            <a:r>
              <a:rPr lang="en-US" dirty="0" smtClean="0"/>
              <a:t>’ holds a number that signifies where in the email address the @ symbol falls.</a:t>
            </a:r>
          </a:p>
          <a:p>
            <a:r>
              <a:rPr lang="en-US" dirty="0" smtClean="0"/>
              <a:t>Likewise, ‘</a:t>
            </a:r>
            <a:r>
              <a:rPr lang="en-US" dirty="0" err="1" smtClean="0"/>
              <a:t>dotpos</a:t>
            </a:r>
            <a:r>
              <a:rPr lang="en-US" dirty="0" smtClean="0"/>
              <a:t>’ holds the position of the dot.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function </a:t>
            </a:r>
            <a:r>
              <a:rPr lang="en-US" sz="1600" dirty="0" err="1">
                <a:latin typeface="Courier"/>
                <a:cs typeface="Courier"/>
              </a:rPr>
              <a:t>formError</a:t>
            </a:r>
            <a:r>
              <a:rPr lang="en-US" sz="1600" dirty="0">
                <a:latin typeface="Courier"/>
                <a:cs typeface="Courier"/>
              </a:rPr>
              <a:t>()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var</a:t>
            </a:r>
            <a:r>
              <a:rPr lang="en-US" sz="1600" dirty="0">
                <a:latin typeface="Courier"/>
                <a:cs typeface="Courier"/>
              </a:rPr>
              <a:t> name = </a:t>
            </a:r>
            <a:r>
              <a:rPr lang="en-US" sz="1600" dirty="0" err="1">
                <a:latin typeface="Courier"/>
                <a:cs typeface="Courier"/>
              </a:rPr>
              <a:t>document.forms</a:t>
            </a:r>
            <a:r>
              <a:rPr lang="en-US" sz="1600" dirty="0">
                <a:latin typeface="Courier"/>
                <a:cs typeface="Courier"/>
              </a:rPr>
              <a:t>["</a:t>
            </a:r>
            <a:r>
              <a:rPr lang="en-US" sz="1600" dirty="0" err="1">
                <a:latin typeface="Courier"/>
                <a:cs typeface="Courier"/>
              </a:rPr>
              <a:t>testForm</a:t>
            </a:r>
            <a:r>
              <a:rPr lang="en-US" sz="1600" dirty="0">
                <a:latin typeface="Courier"/>
                <a:cs typeface="Courier"/>
              </a:rPr>
              <a:t>"]["name"].value;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var</a:t>
            </a:r>
            <a:r>
              <a:rPr lang="en-US" sz="1600" dirty="0">
                <a:latin typeface="Courier"/>
                <a:cs typeface="Courier"/>
              </a:rPr>
              <a:t> age = </a:t>
            </a:r>
            <a:r>
              <a:rPr lang="en-US" sz="1600" dirty="0" err="1">
                <a:latin typeface="Courier"/>
                <a:cs typeface="Courier"/>
              </a:rPr>
              <a:t>document.forms</a:t>
            </a:r>
            <a:r>
              <a:rPr lang="en-US" sz="1600" dirty="0">
                <a:latin typeface="Courier"/>
                <a:cs typeface="Courier"/>
              </a:rPr>
              <a:t>["</a:t>
            </a:r>
            <a:r>
              <a:rPr lang="en-US" sz="1600" dirty="0" err="1">
                <a:latin typeface="Courier"/>
                <a:cs typeface="Courier"/>
              </a:rPr>
              <a:t>testForm</a:t>
            </a:r>
            <a:r>
              <a:rPr lang="en-US" sz="1600" dirty="0">
                <a:latin typeface="Courier"/>
                <a:cs typeface="Courier"/>
              </a:rPr>
              <a:t>"]["age"].value;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var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email = </a:t>
            </a:r>
            <a:r>
              <a:rPr lang="en-US" sz="1600" dirty="0" err="1">
                <a:latin typeface="Courier"/>
                <a:cs typeface="Courier"/>
              </a:rPr>
              <a:t>document.forms</a:t>
            </a:r>
            <a:r>
              <a:rPr lang="en-US" sz="1600" dirty="0">
                <a:latin typeface="Courier"/>
                <a:cs typeface="Courier"/>
              </a:rPr>
              <a:t>["</a:t>
            </a:r>
            <a:r>
              <a:rPr lang="en-US" sz="1600" dirty="0" err="1">
                <a:latin typeface="Courier"/>
                <a:cs typeface="Courier"/>
              </a:rPr>
              <a:t>testForm</a:t>
            </a:r>
            <a:r>
              <a:rPr lang="en-US" sz="1600" dirty="0">
                <a:latin typeface="Courier"/>
                <a:cs typeface="Courier"/>
              </a:rPr>
              <a:t>"]["email"].value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var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atpos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email.indexOf</a:t>
            </a:r>
            <a:r>
              <a:rPr lang="en-US" sz="1600" dirty="0">
                <a:latin typeface="Courier"/>
                <a:cs typeface="Courier"/>
              </a:rPr>
              <a:t>("@");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var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dotpos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email.lastIndexOf</a:t>
            </a:r>
            <a:r>
              <a:rPr lang="en-US" sz="1600" dirty="0">
                <a:latin typeface="Courier"/>
                <a:cs typeface="Courier"/>
              </a:rPr>
              <a:t>(".");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163" y="4200252"/>
            <a:ext cx="8574087" cy="16344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property, </a:t>
            </a:r>
            <a:r>
              <a:rPr lang="en-US" b="1" dirty="0" err="1" smtClean="0"/>
              <a:t>indexOf</a:t>
            </a:r>
            <a:r>
              <a:rPr lang="en-US" dirty="0" smtClean="0"/>
              <a:t>, searches a string for the first occurrence of a character or string.</a:t>
            </a:r>
          </a:p>
          <a:p>
            <a:r>
              <a:rPr lang="en-US" dirty="0" smtClean="0"/>
              <a:t>‘</a:t>
            </a:r>
            <a:r>
              <a:rPr lang="en-US" b="1" dirty="0" err="1" smtClean="0"/>
              <a:t>lastIndexOf</a:t>
            </a:r>
            <a:r>
              <a:rPr lang="en-US" dirty="0" smtClean="0"/>
              <a:t>’ searches a string for the last occurrence of a character or string.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function </a:t>
            </a:r>
            <a:r>
              <a:rPr lang="en-US" sz="1600" dirty="0" err="1">
                <a:latin typeface="Courier"/>
                <a:cs typeface="Courier"/>
              </a:rPr>
              <a:t>formError</a:t>
            </a:r>
            <a:r>
              <a:rPr lang="en-US" sz="1600" dirty="0">
                <a:latin typeface="Courier"/>
                <a:cs typeface="Courier"/>
              </a:rPr>
              <a:t>()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var</a:t>
            </a:r>
            <a:r>
              <a:rPr lang="en-US" sz="1600" dirty="0">
                <a:latin typeface="Courier"/>
                <a:cs typeface="Courier"/>
              </a:rPr>
              <a:t> name = </a:t>
            </a:r>
            <a:r>
              <a:rPr lang="en-US" sz="1600" dirty="0" err="1">
                <a:latin typeface="Courier"/>
                <a:cs typeface="Courier"/>
              </a:rPr>
              <a:t>document.forms</a:t>
            </a:r>
            <a:r>
              <a:rPr lang="en-US" sz="1600" dirty="0">
                <a:latin typeface="Courier"/>
                <a:cs typeface="Courier"/>
              </a:rPr>
              <a:t>["</a:t>
            </a:r>
            <a:r>
              <a:rPr lang="en-US" sz="1600" dirty="0" err="1">
                <a:latin typeface="Courier"/>
                <a:cs typeface="Courier"/>
              </a:rPr>
              <a:t>testForm</a:t>
            </a:r>
            <a:r>
              <a:rPr lang="en-US" sz="1600" dirty="0">
                <a:latin typeface="Courier"/>
                <a:cs typeface="Courier"/>
              </a:rPr>
              <a:t>"]["name"].value;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err="1">
                <a:latin typeface="Courier"/>
                <a:cs typeface="Courier"/>
              </a:rPr>
              <a:t>var</a:t>
            </a:r>
            <a:r>
              <a:rPr lang="en-US" sz="1600" dirty="0">
                <a:latin typeface="Courier"/>
                <a:cs typeface="Courier"/>
              </a:rPr>
              <a:t> age = </a:t>
            </a:r>
            <a:r>
              <a:rPr lang="en-US" sz="1600" dirty="0" err="1">
                <a:latin typeface="Courier"/>
                <a:cs typeface="Courier"/>
              </a:rPr>
              <a:t>document.forms</a:t>
            </a:r>
            <a:r>
              <a:rPr lang="en-US" sz="1600" dirty="0">
                <a:latin typeface="Courier"/>
                <a:cs typeface="Courier"/>
              </a:rPr>
              <a:t>["</a:t>
            </a:r>
            <a:r>
              <a:rPr lang="en-US" sz="1600" dirty="0" err="1">
                <a:latin typeface="Courier"/>
                <a:cs typeface="Courier"/>
              </a:rPr>
              <a:t>testForm</a:t>
            </a:r>
            <a:r>
              <a:rPr lang="en-US" sz="1600" dirty="0">
                <a:latin typeface="Courier"/>
                <a:cs typeface="Courier"/>
              </a:rPr>
              <a:t>"]["age"].value;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var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email = </a:t>
            </a:r>
            <a:r>
              <a:rPr lang="en-US" sz="1600" dirty="0" err="1">
                <a:latin typeface="Courier"/>
                <a:cs typeface="Courier"/>
              </a:rPr>
              <a:t>document.forms</a:t>
            </a:r>
            <a:r>
              <a:rPr lang="en-US" sz="1600" dirty="0">
                <a:latin typeface="Courier"/>
                <a:cs typeface="Courier"/>
              </a:rPr>
              <a:t>["</a:t>
            </a:r>
            <a:r>
              <a:rPr lang="en-US" sz="1600" dirty="0" err="1">
                <a:latin typeface="Courier"/>
                <a:cs typeface="Courier"/>
              </a:rPr>
              <a:t>testForm</a:t>
            </a:r>
            <a:r>
              <a:rPr lang="en-US" sz="1600" dirty="0">
                <a:latin typeface="Courier"/>
                <a:cs typeface="Courier"/>
              </a:rPr>
              <a:t>"]["email"].value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var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atpos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email.indexOf</a:t>
            </a:r>
            <a:r>
              <a:rPr lang="en-US" sz="1600" dirty="0">
                <a:latin typeface="Courier"/>
                <a:cs typeface="Courier"/>
              </a:rPr>
              <a:t>("@");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 smtClean="0">
                <a:latin typeface="Courier"/>
                <a:cs typeface="Courier"/>
              </a:rPr>
              <a:t>	</a:t>
            </a:r>
            <a:r>
              <a:rPr lang="en-US" sz="1600" dirty="0" err="1" smtClean="0">
                <a:latin typeface="Courier"/>
                <a:cs typeface="Courier"/>
              </a:rPr>
              <a:t>var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dotpos</a:t>
            </a:r>
            <a:r>
              <a:rPr lang="en-US" sz="1600" dirty="0">
                <a:latin typeface="Courier"/>
                <a:cs typeface="Courier"/>
              </a:rPr>
              <a:t> = </a:t>
            </a:r>
            <a:r>
              <a:rPr lang="en-US" sz="1600" dirty="0" err="1">
                <a:latin typeface="Courier"/>
                <a:cs typeface="Courier"/>
              </a:rPr>
              <a:t>email.lastIndexOf</a:t>
            </a:r>
            <a:r>
              <a:rPr lang="en-US" sz="1600" dirty="0">
                <a:latin typeface="Courier"/>
                <a:cs typeface="Courier"/>
              </a:rPr>
              <a:t>(".");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163" y="4279632"/>
            <a:ext cx="8574087" cy="16344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39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We can use </a:t>
            </a:r>
            <a:r>
              <a:rPr lang="en-US" dirty="0" err="1" smtClean="0"/>
              <a:t>atpos</a:t>
            </a:r>
            <a:r>
              <a:rPr lang="en-US" dirty="0" smtClean="0"/>
              <a:t> and </a:t>
            </a:r>
            <a:r>
              <a:rPr lang="en-US" dirty="0" err="1" smtClean="0"/>
              <a:t>dotpos</a:t>
            </a:r>
            <a:r>
              <a:rPr lang="en-US" dirty="0" smtClean="0"/>
              <a:t> to help validate the email address field.</a:t>
            </a:r>
          </a:p>
          <a:p>
            <a:r>
              <a:rPr lang="en-US" dirty="0" smtClean="0"/>
              <a:t>This is our last piece of JavaScript validation code: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if (</a:t>
            </a:r>
            <a:r>
              <a:rPr lang="en-US" sz="1600" dirty="0" err="1">
                <a:latin typeface="Courier"/>
                <a:cs typeface="Courier"/>
              </a:rPr>
              <a:t>atpos</a:t>
            </a:r>
            <a:r>
              <a:rPr lang="en-US" sz="1600" dirty="0">
                <a:latin typeface="Courier"/>
                <a:cs typeface="Courier"/>
              </a:rPr>
              <a:t>&lt;1 </a:t>
            </a:r>
            <a:r>
              <a:rPr lang="en-US" sz="1600" dirty="0" smtClean="0">
                <a:latin typeface="Courier"/>
                <a:cs typeface="Courier"/>
              </a:rPr>
              <a:t>? </a:t>
            </a:r>
            <a:r>
              <a:rPr lang="en-US" sz="1600" dirty="0" err="1" smtClean="0">
                <a:latin typeface="Courier"/>
                <a:cs typeface="Courier"/>
              </a:rPr>
              <a:t>dotpos</a:t>
            </a:r>
            <a:r>
              <a:rPr lang="en-US" sz="1600" dirty="0">
                <a:latin typeface="Courier"/>
                <a:cs typeface="Courier"/>
              </a:rPr>
              <a:t>&lt;atpos+2 </a:t>
            </a:r>
            <a:r>
              <a:rPr lang="en-US" sz="1600" dirty="0" smtClean="0">
                <a:latin typeface="Courier"/>
                <a:cs typeface="Courier"/>
              </a:rPr>
              <a:t>? dotpos</a:t>
            </a:r>
            <a:r>
              <a:rPr lang="en-US" sz="1600" dirty="0">
                <a:latin typeface="Courier"/>
                <a:cs typeface="Courier"/>
              </a:rPr>
              <a:t>+2&gt;=</a:t>
            </a:r>
            <a:r>
              <a:rPr lang="en-US" sz="1600" dirty="0" err="1">
                <a:latin typeface="Courier"/>
                <a:cs typeface="Courier"/>
              </a:rPr>
              <a:t>email.length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	</a:t>
            </a:r>
            <a:r>
              <a:rPr lang="en-US" sz="1600" dirty="0" err="1">
                <a:latin typeface="Courier"/>
                <a:cs typeface="Courier"/>
              </a:rPr>
              <a:t>document.getElementById</a:t>
            </a:r>
            <a:r>
              <a:rPr lang="en-US" sz="1600" dirty="0">
                <a:latin typeface="Courier"/>
                <a:cs typeface="Courier"/>
              </a:rPr>
              <a:t>("error-box").</a:t>
            </a:r>
            <a:r>
              <a:rPr lang="en-US" sz="1600" dirty="0" err="1">
                <a:latin typeface="Courier"/>
                <a:cs typeface="Courier"/>
              </a:rPr>
              <a:t>textContent</a:t>
            </a:r>
            <a:r>
              <a:rPr lang="en-US" sz="1600" dirty="0">
                <a:latin typeface="Courier"/>
                <a:cs typeface="Courier"/>
              </a:rPr>
              <a:t> = "Please enter a valid email address";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  return false;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163" y="4052832"/>
            <a:ext cx="8574087" cy="16344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32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What should replace the circled question marks?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if (</a:t>
            </a:r>
            <a:r>
              <a:rPr lang="en-US" sz="1600" dirty="0" err="1">
                <a:latin typeface="Courier"/>
                <a:cs typeface="Courier"/>
              </a:rPr>
              <a:t>atpos</a:t>
            </a:r>
            <a:r>
              <a:rPr lang="en-US" sz="1600" dirty="0">
                <a:latin typeface="Courier"/>
                <a:cs typeface="Courier"/>
              </a:rPr>
              <a:t>&lt;1 </a:t>
            </a:r>
            <a:r>
              <a:rPr lang="en-US" sz="1600" dirty="0" smtClean="0">
                <a:latin typeface="Courier"/>
                <a:cs typeface="Courier"/>
              </a:rPr>
              <a:t>? </a:t>
            </a:r>
            <a:r>
              <a:rPr lang="en-US" sz="1600" dirty="0" err="1" smtClean="0">
                <a:latin typeface="Courier"/>
                <a:cs typeface="Courier"/>
              </a:rPr>
              <a:t>dotpos</a:t>
            </a:r>
            <a:r>
              <a:rPr lang="en-US" sz="1600" dirty="0">
                <a:latin typeface="Courier"/>
                <a:cs typeface="Courier"/>
              </a:rPr>
              <a:t>&lt;atpos+2 </a:t>
            </a:r>
            <a:r>
              <a:rPr lang="en-US" sz="1600" dirty="0" smtClean="0">
                <a:latin typeface="Courier"/>
                <a:cs typeface="Courier"/>
              </a:rPr>
              <a:t>? dotpos</a:t>
            </a:r>
            <a:r>
              <a:rPr lang="en-US" sz="1600" dirty="0">
                <a:latin typeface="Courier"/>
                <a:cs typeface="Courier"/>
              </a:rPr>
              <a:t>+2&gt;=</a:t>
            </a:r>
            <a:r>
              <a:rPr lang="en-US" sz="1600" dirty="0" err="1">
                <a:latin typeface="Courier"/>
                <a:cs typeface="Courier"/>
              </a:rPr>
              <a:t>email.length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	</a:t>
            </a:r>
            <a:r>
              <a:rPr lang="en-US" sz="1600" dirty="0" err="1">
                <a:latin typeface="Courier"/>
                <a:cs typeface="Courier"/>
              </a:rPr>
              <a:t>document.getElementById</a:t>
            </a:r>
            <a:r>
              <a:rPr lang="en-US" sz="1600" dirty="0">
                <a:latin typeface="Courier"/>
                <a:cs typeface="Courier"/>
              </a:rPr>
              <a:t>("error-box").</a:t>
            </a:r>
            <a:r>
              <a:rPr lang="en-US" sz="1600" dirty="0" err="1">
                <a:latin typeface="Courier"/>
                <a:cs typeface="Courier"/>
              </a:rPr>
              <a:t>textContent</a:t>
            </a:r>
            <a:r>
              <a:rPr lang="en-US" sz="1600" dirty="0">
                <a:latin typeface="Courier"/>
                <a:cs typeface="Courier"/>
              </a:rPr>
              <a:t> = "Please enter a valid email address";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  return false;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163" y="3054893"/>
            <a:ext cx="8574087" cy="16344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93719" y="3197943"/>
            <a:ext cx="226793" cy="24948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73858" y="3186603"/>
            <a:ext cx="226793" cy="24948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1893719" y="2721654"/>
            <a:ext cx="226793" cy="46494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3973858" y="2721654"/>
            <a:ext cx="226793" cy="46494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4162" y="5182482"/>
            <a:ext cx="79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9182" y="5182482"/>
            <a:ext cx="342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logical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50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133600"/>
            <a:ext cx="4055924" cy="3992563"/>
          </a:xfrm>
        </p:spPr>
        <p:txBody>
          <a:bodyPr/>
          <a:lstStyle/>
          <a:p>
            <a:r>
              <a:rPr lang="en-US" dirty="0" smtClean="0"/>
              <a:t>Create a new HTML file 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js</a:t>
            </a:r>
            <a:r>
              <a:rPr lang="en-US" dirty="0" smtClean="0"/>
              <a:t> directory &amp; blank JavaScript document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css</a:t>
            </a:r>
            <a:r>
              <a:rPr lang="en-US" dirty="0" smtClean="0"/>
              <a:t> directory &amp; blank CSS document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40087" y="2133600"/>
            <a:ext cx="4566411" cy="4333460"/>
            <a:chOff x="4340087" y="2133600"/>
            <a:chExt cx="4566411" cy="4333460"/>
          </a:xfrm>
        </p:grpSpPr>
        <p:sp>
          <p:nvSpPr>
            <p:cNvPr id="5" name="Process 4"/>
            <p:cNvSpPr/>
            <p:nvPr/>
          </p:nvSpPr>
          <p:spPr>
            <a:xfrm>
              <a:off x="7625456" y="3443357"/>
              <a:ext cx="1281042" cy="91660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ndex.html</a:t>
              </a:r>
              <a:endParaRPr lang="en-US" dirty="0"/>
            </a:p>
          </p:txBody>
        </p:sp>
        <p:sp>
          <p:nvSpPr>
            <p:cNvPr id="6" name="Multidocument 5"/>
            <p:cNvSpPr/>
            <p:nvPr/>
          </p:nvSpPr>
          <p:spPr>
            <a:xfrm>
              <a:off x="6491356" y="4359965"/>
              <a:ext cx="1049130" cy="736946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js</a:t>
              </a:r>
              <a:endParaRPr lang="en-US" dirty="0"/>
            </a:p>
          </p:txBody>
        </p:sp>
        <p:sp>
          <p:nvSpPr>
            <p:cNvPr id="7" name="Multidocument 6"/>
            <p:cNvSpPr/>
            <p:nvPr/>
          </p:nvSpPr>
          <p:spPr>
            <a:xfrm>
              <a:off x="5147760" y="4359965"/>
              <a:ext cx="1049130" cy="736946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css</a:t>
              </a:r>
              <a:endParaRPr lang="en-US" dirty="0"/>
            </a:p>
          </p:txBody>
        </p:sp>
        <p:sp>
          <p:nvSpPr>
            <p:cNvPr id="8" name="Multidocument 7"/>
            <p:cNvSpPr/>
            <p:nvPr/>
          </p:nvSpPr>
          <p:spPr>
            <a:xfrm>
              <a:off x="7173844" y="2133600"/>
              <a:ext cx="1049130" cy="736946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www</a:t>
              </a:r>
              <a:endParaRPr lang="en-US" dirty="0"/>
            </a:p>
          </p:txBody>
        </p:sp>
        <p:sp>
          <p:nvSpPr>
            <p:cNvPr id="9" name="Process 8"/>
            <p:cNvSpPr/>
            <p:nvPr/>
          </p:nvSpPr>
          <p:spPr>
            <a:xfrm>
              <a:off x="6596202" y="5550452"/>
              <a:ext cx="1626771" cy="91660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validateForm</a:t>
              </a:r>
              <a:r>
                <a:rPr lang="en-US" dirty="0" err="1" smtClean="0"/>
                <a:t>.js</a:t>
              </a:r>
              <a:endParaRPr lang="en-US" dirty="0"/>
            </a:p>
          </p:txBody>
        </p:sp>
        <p:sp>
          <p:nvSpPr>
            <p:cNvPr id="10" name="Process 9"/>
            <p:cNvSpPr/>
            <p:nvPr/>
          </p:nvSpPr>
          <p:spPr>
            <a:xfrm>
              <a:off x="4340087" y="5550452"/>
              <a:ext cx="1634435" cy="91660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</a:t>
              </a:r>
              <a:r>
                <a:rPr lang="en-US" dirty="0" err="1" smtClean="0"/>
                <a:t>tyle.css</a:t>
              </a:r>
              <a:endParaRPr lang="en-US" dirty="0"/>
            </a:p>
          </p:txBody>
        </p:sp>
        <p:cxnSp>
          <p:nvCxnSpPr>
            <p:cNvPr id="11" name="Straight Connector 10"/>
            <p:cNvCxnSpPr>
              <a:stCxn id="8" idx="2"/>
              <a:endCxn id="5" idx="0"/>
            </p:cNvCxnSpPr>
            <p:nvPr/>
          </p:nvCxnSpPr>
          <p:spPr>
            <a:xfrm>
              <a:off x="7625456" y="2842638"/>
              <a:ext cx="640521" cy="60071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8" idx="2"/>
              <a:endCxn id="7" idx="0"/>
            </p:cNvCxnSpPr>
            <p:nvPr/>
          </p:nvCxnSpPr>
          <p:spPr>
            <a:xfrm flipH="1">
              <a:off x="5744501" y="2842638"/>
              <a:ext cx="1880955" cy="15173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8" idx="2"/>
              <a:endCxn id="6" idx="0"/>
            </p:cNvCxnSpPr>
            <p:nvPr/>
          </p:nvCxnSpPr>
          <p:spPr>
            <a:xfrm flipH="1">
              <a:off x="7088097" y="2842638"/>
              <a:ext cx="537359" cy="15173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" idx="2"/>
              <a:endCxn id="10" idx="0"/>
            </p:cNvCxnSpPr>
            <p:nvPr/>
          </p:nvCxnSpPr>
          <p:spPr>
            <a:xfrm flipH="1">
              <a:off x="5157305" y="5069003"/>
              <a:ext cx="442067" cy="4814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2"/>
              <a:endCxn id="9" idx="0"/>
            </p:cNvCxnSpPr>
            <p:nvPr/>
          </p:nvCxnSpPr>
          <p:spPr>
            <a:xfrm>
              <a:off x="6942968" y="5069003"/>
              <a:ext cx="466620" cy="4814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1225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We need to use a logical OR operator: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if (</a:t>
            </a:r>
            <a:r>
              <a:rPr lang="en-US" sz="1600" dirty="0" err="1">
                <a:latin typeface="Courier"/>
                <a:cs typeface="Courier"/>
              </a:rPr>
              <a:t>atpos</a:t>
            </a:r>
            <a:r>
              <a:rPr lang="en-US" sz="1600" dirty="0">
                <a:latin typeface="Courier"/>
                <a:cs typeface="Courier"/>
              </a:rPr>
              <a:t>&lt;1 </a:t>
            </a:r>
            <a:r>
              <a:rPr lang="en-US" sz="1600" b="1" dirty="0" smtClean="0">
                <a:latin typeface="Courier"/>
                <a:cs typeface="Courier"/>
              </a:rPr>
              <a:t>||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dotpos</a:t>
            </a:r>
            <a:r>
              <a:rPr lang="en-US" sz="1600" dirty="0">
                <a:latin typeface="Courier"/>
                <a:cs typeface="Courier"/>
              </a:rPr>
              <a:t>&lt;atpos+2 </a:t>
            </a:r>
            <a:r>
              <a:rPr lang="en-US" sz="1600" b="1" dirty="0" smtClean="0">
                <a:latin typeface="Courier"/>
                <a:cs typeface="Courier"/>
              </a:rPr>
              <a:t>||</a:t>
            </a:r>
            <a:r>
              <a:rPr lang="en-US" sz="1600" dirty="0" smtClean="0">
                <a:latin typeface="Courier"/>
                <a:cs typeface="Courier"/>
              </a:rPr>
              <a:t> dotpos</a:t>
            </a:r>
            <a:r>
              <a:rPr lang="en-US" sz="1600" dirty="0">
                <a:latin typeface="Courier"/>
                <a:cs typeface="Courier"/>
              </a:rPr>
              <a:t>+2&gt;=</a:t>
            </a:r>
            <a:r>
              <a:rPr lang="en-US" sz="1600" dirty="0" err="1">
                <a:latin typeface="Courier"/>
                <a:cs typeface="Courier"/>
              </a:rPr>
              <a:t>email.length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	</a:t>
            </a:r>
            <a:r>
              <a:rPr lang="en-US" sz="1600" dirty="0" err="1">
                <a:latin typeface="Courier"/>
                <a:cs typeface="Courier"/>
              </a:rPr>
              <a:t>document.getElementById</a:t>
            </a:r>
            <a:r>
              <a:rPr lang="en-US" sz="1600" dirty="0">
                <a:latin typeface="Courier"/>
                <a:cs typeface="Courier"/>
              </a:rPr>
              <a:t>("error-box").</a:t>
            </a:r>
            <a:r>
              <a:rPr lang="en-US" sz="1600" dirty="0" err="1">
                <a:latin typeface="Courier"/>
                <a:cs typeface="Courier"/>
              </a:rPr>
              <a:t>textContent</a:t>
            </a:r>
            <a:r>
              <a:rPr lang="en-US" sz="1600" dirty="0">
                <a:latin typeface="Courier"/>
                <a:cs typeface="Courier"/>
              </a:rPr>
              <a:t> = "Please enter a valid email address";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    return false;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"/>
                <a:cs typeface="Courier"/>
              </a:rPr>
              <a:t>  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163" y="3054893"/>
            <a:ext cx="8574087" cy="16344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1966739" y="2721654"/>
            <a:ext cx="226793" cy="46494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171618" y="2721654"/>
            <a:ext cx="226793" cy="46494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26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724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completed JavaScript looks like this (</a:t>
            </a:r>
            <a:r>
              <a:rPr lang="en-US" i="1" dirty="0" smtClean="0"/>
              <a:t>see </a:t>
            </a:r>
            <a:r>
              <a:rPr lang="en-US" i="1" dirty="0" err="1" smtClean="0"/>
              <a:t>validateForm.html</a:t>
            </a:r>
            <a:r>
              <a:rPr lang="en-US" i="1" dirty="0" smtClean="0"/>
              <a:t> &amp; .</a:t>
            </a:r>
            <a:r>
              <a:rPr lang="en-US" i="1" dirty="0" err="1" smtClean="0"/>
              <a:t>js</a:t>
            </a:r>
            <a:r>
              <a:rPr lang="en-US" i="1" dirty="0" smtClean="0"/>
              <a:t>)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/>
              <a:t>function </a:t>
            </a:r>
            <a:r>
              <a:rPr lang="en-US" sz="1500" dirty="0" err="1"/>
              <a:t>formError</a:t>
            </a:r>
            <a:r>
              <a:rPr lang="en-US" sz="1500" dirty="0"/>
              <a:t>()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 smtClean="0"/>
              <a:t>	</a:t>
            </a:r>
            <a:r>
              <a:rPr lang="en-US" sz="1500" dirty="0" err="1" smtClean="0"/>
              <a:t>var</a:t>
            </a:r>
            <a:r>
              <a:rPr lang="en-US" sz="1500" dirty="0" smtClean="0"/>
              <a:t> </a:t>
            </a:r>
            <a:r>
              <a:rPr lang="en-US" sz="1500" dirty="0"/>
              <a:t>name = </a:t>
            </a:r>
            <a:r>
              <a:rPr lang="en-US" sz="1500" dirty="0" err="1"/>
              <a:t>document.forms</a:t>
            </a:r>
            <a:r>
              <a:rPr lang="en-US" sz="1500" dirty="0"/>
              <a:t>["</a:t>
            </a:r>
            <a:r>
              <a:rPr lang="en-US" sz="1500" dirty="0" err="1"/>
              <a:t>testForm</a:t>
            </a:r>
            <a:r>
              <a:rPr lang="en-US" sz="1500" dirty="0"/>
              <a:t>"]["name"].value;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/>
              <a:t>	</a:t>
            </a:r>
            <a:r>
              <a:rPr lang="en-US" sz="1500" dirty="0" err="1"/>
              <a:t>var</a:t>
            </a:r>
            <a:r>
              <a:rPr lang="en-US" sz="1500" dirty="0"/>
              <a:t> age = </a:t>
            </a:r>
            <a:r>
              <a:rPr lang="en-US" sz="1500" dirty="0" err="1"/>
              <a:t>document.forms</a:t>
            </a:r>
            <a:r>
              <a:rPr lang="en-US" sz="1500" dirty="0"/>
              <a:t>["</a:t>
            </a:r>
            <a:r>
              <a:rPr lang="en-US" sz="1500" dirty="0" err="1"/>
              <a:t>testForm</a:t>
            </a:r>
            <a:r>
              <a:rPr lang="en-US" sz="1500" dirty="0"/>
              <a:t>"]["age"].value;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 smtClean="0"/>
              <a:t>	</a:t>
            </a:r>
            <a:r>
              <a:rPr lang="en-US" sz="1500" dirty="0" err="1" smtClean="0"/>
              <a:t>var</a:t>
            </a:r>
            <a:r>
              <a:rPr lang="en-US" sz="1500" dirty="0" smtClean="0"/>
              <a:t> </a:t>
            </a:r>
            <a:r>
              <a:rPr lang="en-US" sz="1500" dirty="0"/>
              <a:t>email = </a:t>
            </a:r>
            <a:r>
              <a:rPr lang="en-US" sz="1500" dirty="0" err="1"/>
              <a:t>document.forms</a:t>
            </a:r>
            <a:r>
              <a:rPr lang="en-US" sz="1500" dirty="0"/>
              <a:t>["</a:t>
            </a:r>
            <a:r>
              <a:rPr lang="en-US" sz="1500" dirty="0" err="1"/>
              <a:t>testForm</a:t>
            </a:r>
            <a:r>
              <a:rPr lang="en-US" sz="1500" dirty="0"/>
              <a:t>"]["email"].value;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 smtClean="0"/>
              <a:t>	</a:t>
            </a:r>
            <a:r>
              <a:rPr lang="en-US" sz="1500" dirty="0" err="1" smtClean="0"/>
              <a:t>var</a:t>
            </a:r>
            <a:r>
              <a:rPr lang="en-US" sz="1500" dirty="0" smtClean="0"/>
              <a:t> </a:t>
            </a:r>
            <a:r>
              <a:rPr lang="en-US" sz="1500" dirty="0" err="1"/>
              <a:t>atpos</a:t>
            </a:r>
            <a:r>
              <a:rPr lang="en-US" sz="1500" dirty="0"/>
              <a:t> = </a:t>
            </a:r>
            <a:r>
              <a:rPr lang="en-US" sz="1500" dirty="0" err="1"/>
              <a:t>email.indexOf</a:t>
            </a:r>
            <a:r>
              <a:rPr lang="en-US" sz="1500" dirty="0"/>
              <a:t>("@");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 smtClean="0"/>
              <a:t>	</a:t>
            </a:r>
            <a:r>
              <a:rPr lang="en-US" sz="1500" dirty="0" err="1" smtClean="0"/>
              <a:t>var</a:t>
            </a:r>
            <a:r>
              <a:rPr lang="en-US" sz="1500" dirty="0" smtClean="0"/>
              <a:t> </a:t>
            </a:r>
            <a:r>
              <a:rPr lang="en-US" sz="1500" dirty="0" err="1"/>
              <a:t>dotpos</a:t>
            </a:r>
            <a:r>
              <a:rPr lang="en-US" sz="1500" dirty="0"/>
              <a:t> = </a:t>
            </a:r>
            <a:r>
              <a:rPr lang="en-US" sz="1500" dirty="0" err="1"/>
              <a:t>email.lastIndexOf</a:t>
            </a:r>
            <a:r>
              <a:rPr lang="en-US" sz="1500" dirty="0"/>
              <a:t>(".");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/>
              <a:t>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 smtClean="0"/>
              <a:t>	if </a:t>
            </a:r>
            <a:r>
              <a:rPr lang="en-US" sz="1500" dirty="0"/>
              <a:t>(name == "")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/>
              <a:t>      	</a:t>
            </a:r>
            <a:r>
              <a:rPr lang="en-US" sz="1500" dirty="0" smtClean="0"/>
              <a:t>	</a:t>
            </a:r>
            <a:r>
              <a:rPr lang="en-US" sz="1500" dirty="0" err="1" smtClean="0"/>
              <a:t>document.getElementById</a:t>
            </a:r>
            <a:r>
              <a:rPr lang="en-US" sz="1500" dirty="0"/>
              <a:t>("error-box").</a:t>
            </a:r>
            <a:r>
              <a:rPr lang="en-US" sz="1500" dirty="0" err="1"/>
              <a:t>textContent</a:t>
            </a:r>
            <a:r>
              <a:rPr lang="en-US" sz="1500" dirty="0"/>
              <a:t> = "Please enter name";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 smtClean="0"/>
              <a:t>	return </a:t>
            </a:r>
            <a:r>
              <a:rPr lang="en-US" sz="1500" dirty="0"/>
              <a:t>false;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/>
              <a:t>	</a:t>
            </a:r>
            <a:r>
              <a:rPr lang="en-US" sz="1500" dirty="0" smtClean="0"/>
              <a:t>}</a:t>
            </a:r>
            <a:endParaRPr lang="en-US" sz="15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/>
              <a:t>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 smtClean="0"/>
              <a:t>	if </a:t>
            </a:r>
            <a:r>
              <a:rPr lang="en-US" sz="1500" dirty="0"/>
              <a:t>(age == "" || age &lt; 1)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/>
              <a:t>      	</a:t>
            </a:r>
            <a:r>
              <a:rPr lang="en-US" sz="1500" dirty="0" smtClean="0"/>
              <a:t>	</a:t>
            </a:r>
            <a:r>
              <a:rPr lang="en-US" sz="1500" dirty="0" err="1" smtClean="0"/>
              <a:t>document.getElementById</a:t>
            </a:r>
            <a:r>
              <a:rPr lang="en-US" sz="1500" dirty="0"/>
              <a:t>("error-box").</a:t>
            </a:r>
            <a:r>
              <a:rPr lang="en-US" sz="1500" dirty="0" err="1"/>
              <a:t>textContent</a:t>
            </a:r>
            <a:r>
              <a:rPr lang="en-US" sz="1500" dirty="0"/>
              <a:t> = "Please enter age";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/>
              <a:t>      	return false;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/>
              <a:t>	</a:t>
            </a:r>
            <a:r>
              <a:rPr lang="en-US" sz="1500" dirty="0" smtClean="0"/>
              <a:t>}</a:t>
            </a:r>
            <a:endParaRPr lang="en-US" sz="15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 smtClean="0"/>
              <a:t>	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/>
              <a:t>	</a:t>
            </a:r>
            <a:r>
              <a:rPr lang="en-US" sz="1500" dirty="0" smtClean="0"/>
              <a:t>if </a:t>
            </a:r>
            <a:r>
              <a:rPr lang="en-US" sz="1500" dirty="0"/>
              <a:t>(</a:t>
            </a:r>
            <a:r>
              <a:rPr lang="en-US" sz="1500" dirty="0" err="1"/>
              <a:t>atpos</a:t>
            </a:r>
            <a:r>
              <a:rPr lang="en-US" sz="1500" dirty="0"/>
              <a:t>&lt;1 || </a:t>
            </a:r>
            <a:r>
              <a:rPr lang="en-US" sz="1500" dirty="0" err="1"/>
              <a:t>dotpos</a:t>
            </a:r>
            <a:r>
              <a:rPr lang="en-US" sz="1500" dirty="0"/>
              <a:t>&lt;atpos+2 || dotpos+2&gt;=</a:t>
            </a:r>
            <a:r>
              <a:rPr lang="en-US" sz="1500" dirty="0" err="1"/>
              <a:t>email.length</a:t>
            </a:r>
            <a:r>
              <a:rPr lang="en-US" sz="1500" dirty="0"/>
              <a:t>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/>
              <a:t>      	</a:t>
            </a:r>
            <a:r>
              <a:rPr lang="en-US" sz="1500" dirty="0" smtClean="0"/>
              <a:t>	</a:t>
            </a:r>
            <a:r>
              <a:rPr lang="en-US" sz="1500" dirty="0" err="1" smtClean="0"/>
              <a:t>document.getElementById</a:t>
            </a:r>
            <a:r>
              <a:rPr lang="en-US" sz="1500" dirty="0"/>
              <a:t>("error-box").</a:t>
            </a:r>
            <a:r>
              <a:rPr lang="en-US" sz="1500" dirty="0" err="1"/>
              <a:t>textContent</a:t>
            </a:r>
            <a:r>
              <a:rPr lang="en-US" sz="1500" dirty="0"/>
              <a:t> = "Please enter a valid email address";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 smtClean="0"/>
              <a:t>	return </a:t>
            </a:r>
            <a:r>
              <a:rPr lang="en-US" sz="1500" dirty="0"/>
              <a:t>false;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/>
              <a:t>   </a:t>
            </a:r>
            <a:r>
              <a:rPr lang="en-US" sz="1500" dirty="0" smtClean="0"/>
              <a:t>	}</a:t>
            </a:r>
            <a:endParaRPr lang="en-US" sz="15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500" dirty="0"/>
              <a:t>}</a:t>
            </a:r>
            <a:endParaRPr lang="en-US" sz="8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163" y="2880416"/>
            <a:ext cx="8574087" cy="397758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30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To check for an empty string, empty speech marks </a:t>
            </a:r>
            <a:r>
              <a:rPr lang="en-US" b="1" dirty="0" smtClean="0"/>
              <a:t>“” </a:t>
            </a:r>
            <a:r>
              <a:rPr lang="en-US" dirty="0" smtClean="0"/>
              <a:t>can be used.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indexOf</a:t>
            </a:r>
            <a:r>
              <a:rPr lang="en-US" dirty="0" smtClean="0"/>
              <a:t> property of a string returns the position of the </a:t>
            </a:r>
            <a:r>
              <a:rPr lang="en-US" b="1" dirty="0" smtClean="0"/>
              <a:t>first</a:t>
            </a:r>
            <a:r>
              <a:rPr lang="en-US" dirty="0" smtClean="0"/>
              <a:t> occurrence of a character or string.</a:t>
            </a:r>
          </a:p>
          <a:p>
            <a:r>
              <a:rPr lang="en-US" dirty="0" smtClean="0"/>
              <a:t>The </a:t>
            </a:r>
            <a:r>
              <a:rPr lang="en-US" b="1" dirty="0" err="1" smtClean="0"/>
              <a:t>lastIndexOf</a:t>
            </a:r>
            <a:r>
              <a:rPr lang="en-US" dirty="0" smtClean="0"/>
              <a:t> property of a string returns the position of the </a:t>
            </a:r>
            <a:r>
              <a:rPr lang="en-US" b="1" dirty="0" smtClean="0"/>
              <a:t>last</a:t>
            </a:r>
            <a:r>
              <a:rPr lang="en-US" dirty="0" smtClean="0"/>
              <a:t> occurrence of a character or string.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return</a:t>
            </a:r>
            <a:r>
              <a:rPr lang="en-US" dirty="0" smtClean="0"/>
              <a:t> directive can return a value from a function.</a:t>
            </a:r>
          </a:p>
          <a:p>
            <a:r>
              <a:rPr lang="en-US" dirty="0" smtClean="0"/>
              <a:t>The logical </a:t>
            </a:r>
            <a:r>
              <a:rPr lang="en-US" b="1" dirty="0" smtClean="0"/>
              <a:t>OR</a:t>
            </a:r>
            <a:r>
              <a:rPr lang="en-US" dirty="0" smtClean="0"/>
              <a:t> operator can join lots of tests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133600"/>
            <a:ext cx="8574086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Make sure you have </a:t>
            </a:r>
            <a:r>
              <a:rPr lang="en-US" i="1" u="sng" dirty="0" smtClean="0"/>
              <a:t>valid links </a:t>
            </a:r>
            <a:r>
              <a:rPr lang="en-US" dirty="0" smtClean="0"/>
              <a:t>to your </a:t>
            </a:r>
            <a:r>
              <a:rPr lang="en-US" b="1" dirty="0" smtClean="0"/>
              <a:t>CSS</a:t>
            </a:r>
            <a:r>
              <a:rPr lang="en-US" dirty="0" smtClean="0"/>
              <a:t> and </a:t>
            </a:r>
            <a:r>
              <a:rPr lang="en-US" b="1" dirty="0" smtClean="0"/>
              <a:t>JS</a:t>
            </a:r>
            <a:r>
              <a:rPr lang="en-US" dirty="0" smtClean="0"/>
              <a:t> files in your new HTML document.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	&lt;head&gt;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b="1" dirty="0" smtClean="0">
                <a:latin typeface="Courier"/>
                <a:cs typeface="Courier"/>
              </a:rPr>
              <a:t>	&lt;</a:t>
            </a:r>
            <a:r>
              <a:rPr lang="en-US" sz="2000" b="1" dirty="0">
                <a:latin typeface="Courier"/>
                <a:cs typeface="Courier"/>
              </a:rPr>
              <a:t>script type="text/</a:t>
            </a:r>
            <a:r>
              <a:rPr lang="en-US" sz="2000" b="1" dirty="0" err="1">
                <a:latin typeface="Courier"/>
                <a:cs typeface="Courier"/>
              </a:rPr>
              <a:t>javascript</a:t>
            </a:r>
            <a:r>
              <a:rPr lang="en-US" sz="2000" b="1" dirty="0">
                <a:latin typeface="Courier"/>
                <a:cs typeface="Courier"/>
              </a:rPr>
              <a:t>" </a:t>
            </a:r>
            <a:r>
              <a:rPr lang="en-US" sz="2000" b="1" dirty="0" err="1">
                <a:latin typeface="Courier"/>
                <a:cs typeface="Courier"/>
              </a:rPr>
              <a:t>src</a:t>
            </a:r>
            <a:r>
              <a:rPr lang="en-US" sz="2000" b="1" dirty="0">
                <a:latin typeface="Courier"/>
                <a:cs typeface="Courier"/>
              </a:rPr>
              <a:t>="</a:t>
            </a:r>
            <a:r>
              <a:rPr lang="en-US" sz="2000" b="1" dirty="0" err="1">
                <a:latin typeface="Courier"/>
                <a:cs typeface="Courier"/>
              </a:rPr>
              <a:t>js</a:t>
            </a:r>
            <a:r>
              <a:rPr lang="en-US" sz="2000" b="1" dirty="0" smtClean="0">
                <a:latin typeface="Courier"/>
                <a:cs typeface="Courier"/>
              </a:rPr>
              <a:t>/		      </a:t>
            </a:r>
            <a:r>
              <a:rPr lang="en-US" sz="2000" b="1" dirty="0" err="1" smtClean="0">
                <a:latin typeface="Courier"/>
                <a:cs typeface="Courier"/>
              </a:rPr>
              <a:t>validateForm.js</a:t>
            </a:r>
            <a:r>
              <a:rPr lang="en-US" sz="2000" b="1" dirty="0">
                <a:latin typeface="Courier"/>
                <a:cs typeface="Courier"/>
              </a:rPr>
              <a:t>"</a:t>
            </a:r>
            <a:r>
              <a:rPr lang="en-US" sz="2000" b="1" dirty="0" smtClean="0">
                <a:latin typeface="Courier"/>
                <a:cs typeface="Courier"/>
              </a:rPr>
              <a:t>&gt;&lt;</a:t>
            </a:r>
            <a:r>
              <a:rPr lang="en-US" sz="2000" b="1" dirty="0">
                <a:latin typeface="Courier"/>
                <a:cs typeface="Courier"/>
              </a:rPr>
              <a:t>/script&gt;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        &lt;link </a:t>
            </a:r>
            <a:r>
              <a:rPr lang="en-US" sz="2000" b="1" dirty="0" err="1">
                <a:latin typeface="Courier"/>
                <a:cs typeface="Courier"/>
              </a:rPr>
              <a:t>rel</a:t>
            </a:r>
            <a:r>
              <a:rPr lang="en-US" sz="2000" b="1" dirty="0">
                <a:latin typeface="Courier"/>
                <a:cs typeface="Courier"/>
              </a:rPr>
              <a:t>="</a:t>
            </a:r>
            <a:r>
              <a:rPr lang="en-US" sz="2000" b="1" dirty="0" err="1">
                <a:latin typeface="Courier"/>
                <a:cs typeface="Courier"/>
              </a:rPr>
              <a:t>stylesheet</a:t>
            </a:r>
            <a:r>
              <a:rPr lang="en-US" sz="2000" b="1" dirty="0">
                <a:latin typeface="Courier"/>
                <a:cs typeface="Courier"/>
              </a:rPr>
              <a:t>" </a:t>
            </a:r>
            <a:r>
              <a:rPr lang="en-US" sz="2000" b="1" dirty="0" err="1">
                <a:latin typeface="Courier"/>
                <a:cs typeface="Courier"/>
              </a:rPr>
              <a:t>href</a:t>
            </a:r>
            <a:r>
              <a:rPr lang="en-US" sz="2000" b="1" dirty="0">
                <a:latin typeface="Courier"/>
                <a:cs typeface="Courier"/>
              </a:rPr>
              <a:t>="</a:t>
            </a:r>
            <a:r>
              <a:rPr lang="en-US" sz="2000" b="1" dirty="0" err="1">
                <a:latin typeface="Courier"/>
                <a:cs typeface="Courier"/>
              </a:rPr>
              <a:t>css</a:t>
            </a:r>
            <a:r>
              <a:rPr lang="en-US" sz="2000" b="1" dirty="0">
                <a:latin typeface="Courier"/>
                <a:cs typeface="Courier"/>
              </a:rPr>
              <a:t>/</a:t>
            </a:r>
            <a:r>
              <a:rPr lang="en-US" sz="2000" b="1" dirty="0" err="1">
                <a:latin typeface="Courier"/>
                <a:cs typeface="Courier"/>
              </a:rPr>
              <a:t>style.css</a:t>
            </a:r>
            <a:r>
              <a:rPr lang="en-US" sz="2000" b="1" dirty="0">
                <a:latin typeface="Courier"/>
                <a:cs typeface="Courier"/>
              </a:rPr>
              <a:t>"&gt;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	&lt;/head&gt;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37478" y="3732696"/>
            <a:ext cx="7189305" cy="2393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29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Let’s start off adding a body section to our bare HTML file: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"/>
                <a:cs typeface="Courier"/>
              </a:rPr>
              <a:t>&lt;</a:t>
            </a:r>
            <a:r>
              <a:rPr lang="en-US" sz="1400" dirty="0">
                <a:latin typeface="Courier"/>
                <a:cs typeface="Courier"/>
              </a:rPr>
              <a:t>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	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		&lt;script type="text/</a:t>
            </a:r>
            <a:r>
              <a:rPr lang="en-US" sz="1400" dirty="0" err="1">
                <a:latin typeface="Courier"/>
                <a:cs typeface="Courier"/>
              </a:rPr>
              <a:t>javascript</a:t>
            </a:r>
            <a:r>
              <a:rPr lang="en-US" sz="1400" dirty="0">
                <a:latin typeface="Courier"/>
                <a:cs typeface="Courier"/>
              </a:rPr>
              <a:t>" </a:t>
            </a:r>
            <a:r>
              <a:rPr lang="en-US" sz="1400" dirty="0" err="1">
                <a:latin typeface="Courier"/>
                <a:cs typeface="Courier"/>
              </a:rPr>
              <a:t>src</a:t>
            </a:r>
            <a:r>
              <a:rPr lang="en-US" sz="1400" dirty="0">
                <a:latin typeface="Courier"/>
                <a:cs typeface="Courier"/>
              </a:rPr>
              <a:t>="</a:t>
            </a:r>
            <a:r>
              <a:rPr lang="en-US" sz="1400" dirty="0" err="1">
                <a:latin typeface="Courier"/>
                <a:cs typeface="Courier"/>
              </a:rPr>
              <a:t>js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validateForm.js</a:t>
            </a:r>
            <a:r>
              <a:rPr lang="en-US" sz="1400" dirty="0">
                <a:latin typeface="Courier"/>
                <a:cs typeface="Courier"/>
              </a:rPr>
              <a:t>"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	&lt;/script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        </a:t>
            </a:r>
            <a:r>
              <a:rPr lang="en-US" sz="1400" dirty="0" smtClean="0">
                <a:latin typeface="Courier"/>
                <a:cs typeface="Courier"/>
              </a:rPr>
              <a:t>		&lt;</a:t>
            </a:r>
            <a:r>
              <a:rPr lang="en-US" sz="1400" dirty="0">
                <a:latin typeface="Courier"/>
                <a:cs typeface="Courier"/>
              </a:rPr>
              <a:t>link </a:t>
            </a:r>
            <a:r>
              <a:rPr lang="en-US" sz="1400" dirty="0" err="1">
                <a:latin typeface="Courier"/>
                <a:cs typeface="Courier"/>
              </a:rPr>
              <a:t>rel</a:t>
            </a:r>
            <a:r>
              <a:rPr lang="en-US" sz="1400" dirty="0">
                <a:latin typeface="Courier"/>
                <a:cs typeface="Courier"/>
              </a:rPr>
              <a:t>="</a:t>
            </a:r>
            <a:r>
              <a:rPr lang="en-US" sz="1400" dirty="0" err="1">
                <a:latin typeface="Courier"/>
                <a:cs typeface="Courier"/>
              </a:rPr>
              <a:t>stylesheet</a:t>
            </a:r>
            <a:r>
              <a:rPr lang="en-US" sz="1400" dirty="0">
                <a:latin typeface="Courier"/>
                <a:cs typeface="Courier"/>
              </a:rPr>
              <a:t>" </a:t>
            </a:r>
            <a:r>
              <a:rPr lang="en-US" sz="1400" dirty="0" err="1">
                <a:latin typeface="Courier"/>
                <a:cs typeface="Courier"/>
              </a:rPr>
              <a:t>href</a:t>
            </a:r>
            <a:r>
              <a:rPr lang="en-US" sz="1400" dirty="0">
                <a:latin typeface="Courier"/>
                <a:cs typeface="Courier"/>
              </a:rPr>
              <a:t>="</a:t>
            </a:r>
            <a:r>
              <a:rPr lang="en-US" sz="1400" dirty="0" err="1">
                <a:latin typeface="Courier"/>
                <a:cs typeface="Courier"/>
              </a:rPr>
              <a:t>css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style.css</a:t>
            </a:r>
            <a:r>
              <a:rPr lang="en-US" sz="1400" dirty="0">
                <a:latin typeface="Courier"/>
                <a:cs typeface="Courier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	&lt;/head&gt;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    &lt;body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    &lt;/body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&lt;/html&gt;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163" y="2639391"/>
            <a:ext cx="8296620" cy="305904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37565" y="6150180"/>
            <a:ext cx="298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See validation-example1.html</a:t>
            </a:r>
            <a:endParaRPr lang="en-US" i="1" dirty="0"/>
          </a:p>
        </p:txBody>
      </p:sp>
      <p:sp>
        <p:nvSpPr>
          <p:cNvPr id="6" name="Right Arrow 5"/>
          <p:cNvSpPr/>
          <p:nvPr/>
        </p:nvSpPr>
        <p:spPr>
          <a:xfrm>
            <a:off x="140598" y="4439478"/>
            <a:ext cx="621402" cy="32026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59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Add a form section with some extra properties: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"/>
                <a:cs typeface="Courier"/>
              </a:rPr>
              <a:t>&lt;</a:t>
            </a:r>
            <a:r>
              <a:rPr lang="en-US" sz="1400" dirty="0">
                <a:latin typeface="Courier"/>
                <a:cs typeface="Courier"/>
              </a:rPr>
              <a:t>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	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		&lt;script type="text/</a:t>
            </a:r>
            <a:r>
              <a:rPr lang="en-US" sz="1400" dirty="0" err="1">
                <a:latin typeface="Courier"/>
                <a:cs typeface="Courier"/>
              </a:rPr>
              <a:t>javascript</a:t>
            </a:r>
            <a:r>
              <a:rPr lang="en-US" sz="1400" dirty="0">
                <a:latin typeface="Courier"/>
                <a:cs typeface="Courier"/>
              </a:rPr>
              <a:t>" </a:t>
            </a:r>
            <a:r>
              <a:rPr lang="en-US" sz="1400" dirty="0" err="1">
                <a:latin typeface="Courier"/>
                <a:cs typeface="Courier"/>
              </a:rPr>
              <a:t>src</a:t>
            </a:r>
            <a:r>
              <a:rPr lang="en-US" sz="1400" dirty="0">
                <a:latin typeface="Courier"/>
                <a:cs typeface="Courier"/>
              </a:rPr>
              <a:t>="</a:t>
            </a:r>
            <a:r>
              <a:rPr lang="en-US" sz="1400" dirty="0" err="1">
                <a:latin typeface="Courier"/>
                <a:cs typeface="Courier"/>
              </a:rPr>
              <a:t>js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validateForm.js</a:t>
            </a:r>
            <a:r>
              <a:rPr lang="en-US" sz="1400" dirty="0">
                <a:latin typeface="Courier"/>
                <a:cs typeface="Courier"/>
              </a:rPr>
              <a:t>"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	&lt;/script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        </a:t>
            </a:r>
            <a:r>
              <a:rPr lang="en-US" sz="1400" dirty="0" smtClean="0">
                <a:latin typeface="Courier"/>
                <a:cs typeface="Courier"/>
              </a:rPr>
              <a:t>		&lt;</a:t>
            </a:r>
            <a:r>
              <a:rPr lang="en-US" sz="1400" dirty="0">
                <a:latin typeface="Courier"/>
                <a:cs typeface="Courier"/>
              </a:rPr>
              <a:t>link </a:t>
            </a:r>
            <a:r>
              <a:rPr lang="en-US" sz="1400" dirty="0" err="1">
                <a:latin typeface="Courier"/>
                <a:cs typeface="Courier"/>
              </a:rPr>
              <a:t>rel</a:t>
            </a:r>
            <a:r>
              <a:rPr lang="en-US" sz="1400" dirty="0">
                <a:latin typeface="Courier"/>
                <a:cs typeface="Courier"/>
              </a:rPr>
              <a:t>="</a:t>
            </a:r>
            <a:r>
              <a:rPr lang="en-US" sz="1400" dirty="0" err="1">
                <a:latin typeface="Courier"/>
                <a:cs typeface="Courier"/>
              </a:rPr>
              <a:t>stylesheet</a:t>
            </a:r>
            <a:r>
              <a:rPr lang="en-US" sz="1400" dirty="0">
                <a:latin typeface="Courier"/>
                <a:cs typeface="Courier"/>
              </a:rPr>
              <a:t>" </a:t>
            </a:r>
            <a:r>
              <a:rPr lang="en-US" sz="1400" dirty="0" err="1">
                <a:latin typeface="Courier"/>
                <a:cs typeface="Courier"/>
              </a:rPr>
              <a:t>href</a:t>
            </a:r>
            <a:r>
              <a:rPr lang="en-US" sz="1400" dirty="0">
                <a:latin typeface="Courier"/>
                <a:cs typeface="Courier"/>
              </a:rPr>
              <a:t>="</a:t>
            </a:r>
            <a:r>
              <a:rPr lang="en-US" sz="1400" dirty="0" err="1">
                <a:latin typeface="Courier"/>
                <a:cs typeface="Courier"/>
              </a:rPr>
              <a:t>css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style.css</a:t>
            </a:r>
            <a:r>
              <a:rPr lang="en-US" sz="1400" dirty="0">
                <a:latin typeface="Courier"/>
                <a:cs typeface="Courier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	&lt;/head&gt;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    &lt;body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>
                <a:latin typeface="Courier"/>
                <a:cs typeface="Courier"/>
              </a:rPr>
              <a:t>&lt;</a:t>
            </a:r>
            <a:r>
              <a:rPr lang="en-US" sz="1400" dirty="0" smtClean="0">
                <a:latin typeface="Courier"/>
                <a:cs typeface="Courier"/>
              </a:rPr>
              <a:t>form name</a:t>
            </a:r>
            <a:r>
              <a:rPr lang="en-US" sz="1400" dirty="0">
                <a:latin typeface="Courier"/>
                <a:cs typeface="Courier"/>
              </a:rPr>
              <a:t>="</a:t>
            </a:r>
            <a:r>
              <a:rPr lang="en-US" sz="1400" dirty="0" err="1">
                <a:latin typeface="Courier"/>
                <a:cs typeface="Courier"/>
              </a:rPr>
              <a:t>testForm</a:t>
            </a:r>
            <a:r>
              <a:rPr lang="en-US" sz="1400" dirty="0">
                <a:latin typeface="Courier"/>
                <a:cs typeface="Courier"/>
              </a:rPr>
              <a:t>" action="" </a:t>
            </a:r>
            <a:r>
              <a:rPr lang="en-US" sz="1400" dirty="0" err="1">
                <a:latin typeface="Courier"/>
                <a:cs typeface="Courier"/>
              </a:rPr>
              <a:t>onsubmit</a:t>
            </a:r>
            <a:r>
              <a:rPr lang="en-US" sz="1400" dirty="0">
                <a:latin typeface="Courier"/>
                <a:cs typeface="Courier"/>
              </a:rPr>
              <a:t>="return </a:t>
            </a:r>
            <a:r>
              <a:rPr lang="en-US" sz="1400" dirty="0" err="1">
                <a:latin typeface="Courier"/>
                <a:cs typeface="Courier"/>
              </a:rPr>
              <a:t>formError</a:t>
            </a:r>
            <a:r>
              <a:rPr lang="en-US" sz="1400" dirty="0">
                <a:latin typeface="Courier"/>
                <a:cs typeface="Courier"/>
              </a:rPr>
              <a:t>()"&gt;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&lt;/form&gt;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    &lt;/body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&lt;/html&gt;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163" y="2639391"/>
            <a:ext cx="8296620" cy="305904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10435" y="4759739"/>
            <a:ext cx="905565" cy="32026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73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It’s important that the form properties are typed </a:t>
            </a:r>
            <a:r>
              <a:rPr lang="en-US" i="1" u="sng" dirty="0" smtClean="0"/>
              <a:t>accurately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form </a:t>
            </a:r>
            <a:r>
              <a:rPr lang="en-US" b="1" dirty="0" smtClean="0"/>
              <a:t>name </a:t>
            </a:r>
            <a:r>
              <a:rPr lang="en-US" dirty="0" smtClean="0"/>
              <a:t>is going to be referred to by our JavaScript.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"/>
                <a:cs typeface="Courier"/>
              </a:rPr>
              <a:t>&lt;</a:t>
            </a:r>
            <a:r>
              <a:rPr lang="en-US" sz="1400" dirty="0">
                <a:latin typeface="Courier"/>
                <a:cs typeface="Courier"/>
              </a:rPr>
              <a:t>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	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		&lt;script type="text/</a:t>
            </a:r>
            <a:r>
              <a:rPr lang="en-US" sz="1400" dirty="0" err="1">
                <a:latin typeface="Courier"/>
                <a:cs typeface="Courier"/>
              </a:rPr>
              <a:t>javascript</a:t>
            </a:r>
            <a:r>
              <a:rPr lang="en-US" sz="1400" dirty="0">
                <a:latin typeface="Courier"/>
                <a:cs typeface="Courier"/>
              </a:rPr>
              <a:t>" </a:t>
            </a:r>
            <a:r>
              <a:rPr lang="en-US" sz="1400" dirty="0" err="1">
                <a:latin typeface="Courier"/>
                <a:cs typeface="Courier"/>
              </a:rPr>
              <a:t>src</a:t>
            </a:r>
            <a:r>
              <a:rPr lang="en-US" sz="1400" dirty="0">
                <a:latin typeface="Courier"/>
                <a:cs typeface="Courier"/>
              </a:rPr>
              <a:t>="</a:t>
            </a:r>
            <a:r>
              <a:rPr lang="en-US" sz="1400" dirty="0" err="1">
                <a:latin typeface="Courier"/>
                <a:cs typeface="Courier"/>
              </a:rPr>
              <a:t>js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validateForm.js</a:t>
            </a:r>
            <a:r>
              <a:rPr lang="en-US" sz="1400" dirty="0">
                <a:latin typeface="Courier"/>
                <a:cs typeface="Courier"/>
              </a:rPr>
              <a:t>"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	&lt;/script</a:t>
            </a:r>
            <a:r>
              <a:rPr lang="en-US" sz="1400" dirty="0">
                <a:latin typeface="Courier"/>
                <a:cs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        </a:t>
            </a:r>
            <a:r>
              <a:rPr lang="en-US" sz="1400" dirty="0" smtClean="0">
                <a:latin typeface="Courier"/>
                <a:cs typeface="Courier"/>
              </a:rPr>
              <a:t>		&lt;</a:t>
            </a:r>
            <a:r>
              <a:rPr lang="en-US" sz="1400" dirty="0">
                <a:latin typeface="Courier"/>
                <a:cs typeface="Courier"/>
              </a:rPr>
              <a:t>link </a:t>
            </a:r>
            <a:r>
              <a:rPr lang="en-US" sz="1400" dirty="0" err="1">
                <a:latin typeface="Courier"/>
                <a:cs typeface="Courier"/>
              </a:rPr>
              <a:t>rel</a:t>
            </a:r>
            <a:r>
              <a:rPr lang="en-US" sz="1400" dirty="0">
                <a:latin typeface="Courier"/>
                <a:cs typeface="Courier"/>
              </a:rPr>
              <a:t>="</a:t>
            </a:r>
            <a:r>
              <a:rPr lang="en-US" sz="1400" dirty="0" err="1">
                <a:latin typeface="Courier"/>
                <a:cs typeface="Courier"/>
              </a:rPr>
              <a:t>stylesheet</a:t>
            </a:r>
            <a:r>
              <a:rPr lang="en-US" sz="1400" dirty="0">
                <a:latin typeface="Courier"/>
                <a:cs typeface="Courier"/>
              </a:rPr>
              <a:t>" </a:t>
            </a:r>
            <a:r>
              <a:rPr lang="en-US" sz="1400" dirty="0" err="1">
                <a:latin typeface="Courier"/>
                <a:cs typeface="Courier"/>
              </a:rPr>
              <a:t>href</a:t>
            </a:r>
            <a:r>
              <a:rPr lang="en-US" sz="1400" dirty="0">
                <a:latin typeface="Courier"/>
                <a:cs typeface="Courier"/>
              </a:rPr>
              <a:t>="</a:t>
            </a:r>
            <a:r>
              <a:rPr lang="en-US" sz="1400" dirty="0" err="1">
                <a:latin typeface="Courier"/>
                <a:cs typeface="Courier"/>
              </a:rPr>
              <a:t>css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style.css</a:t>
            </a:r>
            <a:r>
              <a:rPr lang="en-US" sz="1400" dirty="0">
                <a:latin typeface="Courier"/>
                <a:cs typeface="Courier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	&lt;/head&gt;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    &lt;body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"/>
                <a:cs typeface="Courier"/>
              </a:rPr>
              <a:t>	</a:t>
            </a:r>
            <a:r>
              <a:rPr lang="en-US" sz="1400" dirty="0">
                <a:latin typeface="Courier"/>
                <a:cs typeface="Courier"/>
              </a:rPr>
              <a:t>&lt;</a:t>
            </a:r>
            <a:r>
              <a:rPr lang="en-US" sz="1400" dirty="0" smtClean="0">
                <a:latin typeface="Courier"/>
                <a:cs typeface="Courier"/>
              </a:rPr>
              <a:t>form name</a:t>
            </a:r>
            <a:r>
              <a:rPr lang="en-US" sz="1400" dirty="0">
                <a:latin typeface="Courier"/>
                <a:cs typeface="Courier"/>
              </a:rPr>
              <a:t>="</a:t>
            </a:r>
            <a:r>
              <a:rPr lang="en-US" sz="1400" b="1" dirty="0" err="1">
                <a:latin typeface="Courier"/>
                <a:cs typeface="Courier"/>
              </a:rPr>
              <a:t>testForm</a:t>
            </a:r>
            <a:r>
              <a:rPr lang="en-US" sz="1400" dirty="0">
                <a:latin typeface="Courier"/>
                <a:cs typeface="Courier"/>
              </a:rPr>
              <a:t>" action="" </a:t>
            </a:r>
            <a:r>
              <a:rPr lang="en-US" sz="1400" dirty="0" err="1">
                <a:latin typeface="Courier"/>
                <a:cs typeface="Courier"/>
              </a:rPr>
              <a:t>onsubmit</a:t>
            </a:r>
            <a:r>
              <a:rPr lang="en-US" sz="1400" dirty="0">
                <a:latin typeface="Courier"/>
                <a:cs typeface="Courier"/>
              </a:rPr>
              <a:t>="return </a:t>
            </a:r>
            <a:r>
              <a:rPr lang="en-US" sz="1400" dirty="0" err="1">
                <a:latin typeface="Courier"/>
                <a:cs typeface="Courier"/>
              </a:rPr>
              <a:t>formError</a:t>
            </a:r>
            <a:r>
              <a:rPr lang="en-US" sz="1400" dirty="0">
                <a:latin typeface="Courier"/>
                <a:cs typeface="Courier"/>
              </a:rPr>
              <a:t>()"&gt;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smtClean="0">
                <a:latin typeface="Courier"/>
                <a:cs typeface="Courier"/>
              </a:rPr>
              <a:t>&lt;/form&gt;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    &lt;/body</a:t>
            </a:r>
            <a:r>
              <a:rPr lang="en-US" sz="1400" dirty="0" smtClean="0">
                <a:latin typeface="Courier"/>
                <a:cs typeface="Courier"/>
              </a:rPr>
              <a:t>&gt;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"/>
                <a:cs typeface="Courier"/>
              </a:rPr>
              <a:t>&lt;/html&gt;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163" y="3202584"/>
            <a:ext cx="8296620" cy="305904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4435" y="3202583"/>
            <a:ext cx="8083826" cy="1855329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4435" y="5461102"/>
            <a:ext cx="8083826" cy="323459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484783" y="3114261"/>
            <a:ext cx="651565" cy="194365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70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365</TotalTime>
  <Words>1194</Words>
  <Application>Microsoft Macintosh PowerPoint</Application>
  <PresentationFormat>On-screen Show (4:3)</PresentationFormat>
  <Paragraphs>362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Spectrum</vt:lpstr>
      <vt:lpstr>MCOSS2WED</vt:lpstr>
      <vt:lpstr>Objectives</vt:lpstr>
      <vt:lpstr>Overview</vt:lpstr>
      <vt:lpstr>Preparation</vt:lpstr>
      <vt:lpstr>Preparation</vt:lpstr>
      <vt:lpstr>Create a form</vt:lpstr>
      <vt:lpstr>Create a form</vt:lpstr>
      <vt:lpstr>Create a form</vt:lpstr>
      <vt:lpstr>Create a form</vt:lpstr>
      <vt:lpstr>Create a form</vt:lpstr>
      <vt:lpstr>Create a form</vt:lpstr>
      <vt:lpstr>Create a form</vt:lpstr>
      <vt:lpstr>Create a form</vt:lpstr>
      <vt:lpstr>Create a form</vt:lpstr>
      <vt:lpstr>Create a form</vt:lpstr>
      <vt:lpstr>Create a form</vt:lpstr>
      <vt:lpstr>Validation script</vt:lpstr>
      <vt:lpstr>Validation script</vt:lpstr>
      <vt:lpstr>Validation script</vt:lpstr>
      <vt:lpstr>Validation script</vt:lpstr>
      <vt:lpstr>Validation script</vt:lpstr>
      <vt:lpstr>Validation script</vt:lpstr>
      <vt:lpstr>Validation script</vt:lpstr>
      <vt:lpstr>Validation script</vt:lpstr>
      <vt:lpstr>Validation script</vt:lpstr>
      <vt:lpstr>Challenge 1</vt:lpstr>
      <vt:lpstr>Challenge 1</vt:lpstr>
      <vt:lpstr>Challenge 2</vt:lpstr>
      <vt:lpstr>Challenge 2</vt:lpstr>
      <vt:lpstr>Validation script</vt:lpstr>
      <vt:lpstr>Email validation</vt:lpstr>
      <vt:lpstr>Email validation</vt:lpstr>
      <vt:lpstr>Email validation</vt:lpstr>
      <vt:lpstr>Email validation</vt:lpstr>
      <vt:lpstr>Email validation</vt:lpstr>
      <vt:lpstr>Email validation</vt:lpstr>
      <vt:lpstr>Email validation</vt:lpstr>
      <vt:lpstr>Email validation</vt:lpstr>
      <vt:lpstr>Challenge 3</vt:lpstr>
      <vt:lpstr>Challenge 3</vt:lpstr>
      <vt:lpstr>Email validation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Caldwell</dc:creator>
  <cp:lastModifiedBy>David Caldwell</cp:lastModifiedBy>
  <cp:revision>132</cp:revision>
  <dcterms:created xsi:type="dcterms:W3CDTF">2016-11-20T10:22:28Z</dcterms:created>
  <dcterms:modified xsi:type="dcterms:W3CDTF">2016-11-20T16:28:07Z</dcterms:modified>
</cp:coreProperties>
</file>