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FF6E-3AC8-465A-AA71-18AA73A3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0DEFDE-1CE3-48D0-B42F-377EB816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CFCD0-9051-401F-A432-C07EC9D6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C5408-3514-4602-86B1-EAEDC26F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67D58-C563-4F56-A0E2-CCECB9F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B995-52AD-40DC-9777-A0211BE1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6271BC-6792-45F9-B5D7-A66A5A74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400D6-2943-4F5D-BABF-E651FCBA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DFF38-EB81-4F20-BEA5-FB9964FC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B0CE2-57A7-4FCB-B13D-5C7CDFA0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3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2CABE-4E56-4225-9675-28DF6924E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2878C-2EDB-4053-82ED-A37B1D41D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B1009-C0B8-487B-9EF3-E0D5B80C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3398C-85EB-4D58-960F-64FC1BB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F3B6E-59C7-47D2-ACD5-3E0FB3E6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9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3E03-FDDF-4021-AA3D-5CD73F86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9E684-0A17-42CC-ACBF-6F9ABD86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C994-1A88-49DC-8CD5-E7E8BC57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76A1B-3064-45AA-9BA7-BDAA1DB8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59F4A-9470-41CB-9632-392815D7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0EAC3-38A2-48B1-B288-93D46F25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E4522-60A0-4194-BA4D-8444ED67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2794D-252A-4735-B4A0-D988FFF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D5FEF-D1BD-41A0-9680-6C3DC836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33855-B54F-498A-85BE-3AC5A39A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2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7763C-3A49-4A69-8EAF-A3B8AAB1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279C6-AB8D-49D2-8AF1-BFD2AA9F4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EC822-CC10-4C59-825C-C32805D4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7BCF4-E467-4520-A251-654FA454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0EA19-8759-4C43-B6B6-5CF11246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9DC81-D0DC-40E8-9EFB-00C8B8F1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3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BE315-9CE9-4FE4-8104-CE818DB1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912BD-6BA4-45E5-920C-F0443EAE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3989D-EE0B-416E-9FCF-E2208F59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3F940-B641-4375-BE5E-21D85565F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DFB2F2-EF10-4F4D-967B-72E712D4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88EA58-AE0E-4671-ADC1-89DBE8A5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E411-3837-4BA4-A87A-7BEF83DD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F19603-5AA1-4613-B292-45A57A4B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3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49062-B8D1-48DC-8282-2C213096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5CD57-4971-4F5B-AE0C-9C31032B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6215AF-13CA-4C8F-9524-0E259D53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D2D346-875D-4F48-8C3B-43B82526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7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68A5C3-73B8-43AC-A684-508A84C8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6D0C60-F2C2-4C1B-97E7-8CFCDE77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95872-2082-4411-BB42-E4263A96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C1264-74A4-4AD1-80F2-FB3EF636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D82CE-5950-494F-86B0-C6000499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D7642-2B3F-4E28-B272-D4889F14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BF3DA-8730-4E59-944A-7CB666F7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739E8-E39F-42FC-8EE5-150C51C7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E5E66-8137-4103-A66E-9E43DD3F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7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F2D73-4791-4F3B-9A86-B05D99D8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53735-5F2D-400D-BE18-603FEF97F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31790-FA2A-4B46-9CE8-27760C46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BCC6F-A95C-44F8-9C30-5F8EEA48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C76B0-60CD-4455-BE87-4F44FEEF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3596B-DFC6-4791-BB8B-A5B524E4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48F55-E75E-40B5-8C4B-2082CB16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0FC0C-0163-4DD6-B383-306E7D102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21F4B-744B-4D15-9F49-9BFD7324C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D3BB-24D4-4286-8304-FBBE350030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6AC32-94B6-44F7-BFFE-6C05C7E4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5C0-AD4E-4669-B116-99EB909AB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97F4-31D6-42D1-A60D-FB352E95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7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4.wdp"/><Relationship Id="rId3" Type="http://schemas.microsoft.com/office/2007/relationships/hdphoto" Target="../media/hdphoto9.wdp"/><Relationship Id="rId7" Type="http://schemas.microsoft.com/office/2007/relationships/hdphoto" Target="../media/hdphoto11.wdp"/><Relationship Id="rId12" Type="http://schemas.openxmlformats.org/officeDocument/2006/relationships/image" Target="../media/image14.png"/><Relationship Id="rId17" Type="http://schemas.microsoft.com/office/2007/relationships/hdphoto" Target="../media/hdphoto16.wdp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13.wdp"/><Relationship Id="rId5" Type="http://schemas.microsoft.com/office/2007/relationships/hdphoto" Target="../media/hdphoto10.wdp"/><Relationship Id="rId15" Type="http://schemas.microsoft.com/office/2007/relationships/hdphoto" Target="../media/hdphoto15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12.wdp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hdphoto" Target="../media/hdphoto22.wdp"/><Relationship Id="rId3" Type="http://schemas.microsoft.com/office/2007/relationships/hdphoto" Target="../media/hdphoto17.wdp"/><Relationship Id="rId7" Type="http://schemas.microsoft.com/office/2007/relationships/hdphoto" Target="../media/hdphoto19.wdp"/><Relationship Id="rId12" Type="http://schemas.openxmlformats.org/officeDocument/2006/relationships/image" Target="../media/image22.png"/><Relationship Id="rId17" Type="http://schemas.microsoft.com/office/2007/relationships/hdphoto" Target="../media/hdphoto24.wdp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21.wdp"/><Relationship Id="rId5" Type="http://schemas.microsoft.com/office/2007/relationships/hdphoto" Target="../media/hdphoto18.wdp"/><Relationship Id="rId15" Type="http://schemas.microsoft.com/office/2007/relationships/hdphoto" Target="../media/hdphoto23.wdp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microsoft.com/office/2007/relationships/hdphoto" Target="../media/hdphoto20.wdp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D2EAB-D791-4AA6-9A3F-0510527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성물 기획서</a:t>
            </a:r>
          </a:p>
        </p:txBody>
      </p:sp>
    </p:spTree>
    <p:extLst>
      <p:ext uri="{BB962C8B-B14F-4D97-AF65-F5344CB8AC3E}">
        <p14:creationId xmlns:p14="http://schemas.microsoft.com/office/powerpoint/2010/main" val="194690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D9A9C8-2390-4B55-8BF4-923A32909BAA}"/>
              </a:ext>
            </a:extLst>
          </p:cNvPr>
          <p:cNvGrpSpPr/>
          <p:nvPr/>
        </p:nvGrpSpPr>
        <p:grpSpPr>
          <a:xfrm>
            <a:off x="1210524" y="779322"/>
            <a:ext cx="9770952" cy="6015618"/>
            <a:chOff x="1141291" y="779322"/>
            <a:chExt cx="9770952" cy="60156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CB20BF-5047-4675-9EE1-EEC53E2C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8678" y="3731437"/>
              <a:ext cx="1330682" cy="132713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877D100-CDEE-433B-8BAC-D0E942E7E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2233" y="2178095"/>
              <a:ext cx="1107127" cy="127035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E2740-8041-40EE-8E1F-1A0A17F3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70648" y="782138"/>
              <a:ext cx="1163903" cy="135197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BE60B7-7B70-4A97-BAEC-D2964A00B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24490" y="5315098"/>
              <a:ext cx="1124870" cy="117809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8483A5-CFFA-4A1C-9DD8-E133614E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74078" y="782138"/>
              <a:ext cx="1301846" cy="130559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588CA1E-A6B7-4BBC-9701-CF6970ABB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96000" y="2179877"/>
              <a:ext cx="1346867" cy="145941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CBCED0C-B244-423E-9B3A-173D1CF2B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96000" y="3731437"/>
              <a:ext cx="1418150" cy="149318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B171D7A-9EEB-485D-8F18-D8E9F707B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96000" y="5316762"/>
              <a:ext cx="1418150" cy="147817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1F80D0-991D-4D36-9611-F9D9508A8893}"/>
                </a:ext>
              </a:extLst>
            </p:cNvPr>
            <p:cNvSpPr txBox="1"/>
            <p:nvPr/>
          </p:nvSpPr>
          <p:spPr>
            <a:xfrm>
              <a:off x="1141293" y="779322"/>
              <a:ext cx="3251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/>
                <a:t>발키리 소드</a:t>
              </a:r>
              <a:r>
                <a:rPr lang="en-US" altLang="ko-KR" b="1"/>
                <a:t> [</a:t>
              </a:r>
              <a:r>
                <a:rPr lang="ko-KR" altLang="en-US" b="1"/>
                <a:t>기본 장착</a:t>
              </a:r>
              <a:r>
                <a:rPr lang="en-US" altLang="ko-KR" b="1"/>
                <a:t>]</a:t>
              </a:r>
            </a:p>
            <a:p>
              <a:pPr algn="r"/>
              <a:r>
                <a:rPr lang="en-US" altLang="ko-KR"/>
                <a:t>#</a:t>
              </a:r>
              <a:r>
                <a:rPr lang="ko-KR" altLang="en-US"/>
                <a:t>밸런스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562297-FFDB-4368-B905-8AA6E8333F75}"/>
                </a:ext>
              </a:extLst>
            </p:cNvPr>
            <p:cNvSpPr txBox="1"/>
            <p:nvPr/>
          </p:nvSpPr>
          <p:spPr>
            <a:xfrm>
              <a:off x="1141294" y="2185143"/>
              <a:ext cx="3251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/>
                <a:t>레이피어</a:t>
              </a:r>
              <a:endParaRPr lang="en-US" altLang="ko-KR" b="1"/>
            </a:p>
            <a:p>
              <a:pPr algn="r"/>
              <a:r>
                <a:rPr lang="en-US" altLang="ko-KR"/>
                <a:t>#</a:t>
              </a:r>
              <a:r>
                <a:rPr lang="ko-KR" altLang="en-US"/>
                <a:t>찌르기 </a:t>
              </a:r>
              <a:r>
                <a:rPr lang="en-US" altLang="ko-KR"/>
                <a:t>#</a:t>
              </a:r>
              <a:r>
                <a:rPr lang="ko-KR" altLang="en-US"/>
                <a:t>기동성 </a:t>
              </a:r>
              <a:r>
                <a:rPr lang="en-US" altLang="ko-KR"/>
                <a:t>#</a:t>
              </a:r>
              <a:r>
                <a:rPr lang="ko-KR" altLang="en-US"/>
                <a:t>다단히트</a:t>
              </a:r>
              <a:endParaRPr lang="en-US" altLang="ko-KR"/>
            </a:p>
            <a:p>
              <a:pPr algn="r"/>
              <a:r>
                <a:rPr lang="en-US" altLang="ko-KR"/>
                <a:t>#</a:t>
              </a:r>
              <a:r>
                <a:rPr lang="ko-KR" altLang="en-US"/>
                <a:t>대시 후 추가타</a:t>
              </a:r>
              <a:endParaRPr lang="en-US" altLang="ko-KR"/>
            </a:p>
            <a:p>
              <a:pPr algn="r"/>
              <a:r>
                <a:rPr lang="en-US" altLang="ko-KR"/>
                <a:t>#</a:t>
              </a:r>
              <a:r>
                <a:rPr lang="ko-KR" altLang="en-US"/>
                <a:t>패링 후 추가타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28A2BE-3383-4941-94C5-5AE6294CBB09}"/>
                </a:ext>
              </a:extLst>
            </p:cNvPr>
            <p:cNvSpPr txBox="1"/>
            <p:nvPr/>
          </p:nvSpPr>
          <p:spPr>
            <a:xfrm>
              <a:off x="1141292" y="3731436"/>
              <a:ext cx="3251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/>
                <a:t>스태프</a:t>
              </a:r>
              <a:endParaRPr lang="en-US" altLang="ko-KR" b="1"/>
            </a:p>
            <a:p>
              <a:pPr algn="r"/>
              <a:r>
                <a:rPr lang="en-US" altLang="ko-KR"/>
                <a:t>#</a:t>
              </a:r>
              <a:r>
                <a:rPr lang="ko-KR" altLang="en-US"/>
                <a:t>마법 </a:t>
              </a:r>
              <a:r>
                <a:rPr lang="en-US" altLang="ko-KR"/>
                <a:t>#</a:t>
              </a:r>
              <a:r>
                <a:rPr lang="ko-KR" altLang="en-US"/>
                <a:t>주문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B13C55-B0BF-4EA3-BFB2-3DE6A5795716}"/>
                </a:ext>
              </a:extLst>
            </p:cNvPr>
            <p:cNvSpPr txBox="1"/>
            <p:nvPr/>
          </p:nvSpPr>
          <p:spPr>
            <a:xfrm>
              <a:off x="1141291" y="5317439"/>
              <a:ext cx="3251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/>
                <a:t>숏소드</a:t>
              </a:r>
              <a:endParaRPr lang="en-US" altLang="ko-KR" b="1"/>
            </a:p>
            <a:p>
              <a:pPr algn="r"/>
              <a:r>
                <a:rPr lang="en-US" altLang="ko-KR"/>
                <a:t>#</a:t>
              </a:r>
              <a:r>
                <a:rPr lang="ko-KR" altLang="en-US"/>
                <a:t>쾌속 </a:t>
              </a:r>
              <a:r>
                <a:rPr lang="en-US" altLang="ko-KR"/>
                <a:t>#</a:t>
              </a:r>
              <a:r>
                <a:rPr lang="ko-KR" altLang="en-US"/>
                <a:t>기동성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217C20-BC91-49D6-B9F6-F6CEACB87965}"/>
                </a:ext>
              </a:extLst>
            </p:cNvPr>
            <p:cNvSpPr txBox="1"/>
            <p:nvPr/>
          </p:nvSpPr>
          <p:spPr>
            <a:xfrm>
              <a:off x="7660790" y="782138"/>
              <a:ext cx="3251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바스타드소드</a:t>
              </a:r>
              <a:endParaRPr lang="en-US" altLang="ko-KR" b="1"/>
            </a:p>
            <a:p>
              <a:r>
                <a:rPr lang="en-US" altLang="ko-KR"/>
                <a:t>#</a:t>
              </a:r>
              <a:r>
                <a:rPr lang="ko-KR" altLang="en-US"/>
                <a:t>마법 </a:t>
              </a:r>
              <a:r>
                <a:rPr lang="en-US" altLang="ko-KR"/>
                <a:t>#</a:t>
              </a:r>
              <a:r>
                <a:rPr lang="ko-KR" altLang="en-US"/>
                <a:t>마검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D4241E-106C-4F4F-99C0-2010DE5ED61D}"/>
                </a:ext>
              </a:extLst>
            </p:cNvPr>
            <p:cNvSpPr txBox="1"/>
            <p:nvPr/>
          </p:nvSpPr>
          <p:spPr>
            <a:xfrm>
              <a:off x="7660791" y="2179877"/>
              <a:ext cx="32514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카타나</a:t>
              </a:r>
              <a:endParaRPr lang="en-US" altLang="ko-KR" b="1"/>
            </a:p>
            <a:p>
              <a:r>
                <a:rPr lang="en-US" altLang="ko-KR"/>
                <a:t>#</a:t>
              </a:r>
              <a:r>
                <a:rPr lang="ko-KR" altLang="en-US"/>
                <a:t>악마 </a:t>
              </a:r>
              <a:r>
                <a:rPr lang="en-US" altLang="ko-KR"/>
                <a:t>#</a:t>
              </a:r>
              <a:r>
                <a:rPr lang="ko-KR" altLang="en-US"/>
                <a:t>쾌속 </a:t>
              </a:r>
              <a:r>
                <a:rPr lang="en-US" altLang="ko-KR"/>
                <a:t>#</a:t>
              </a:r>
              <a:r>
                <a:rPr lang="ko-KR" altLang="en-US"/>
                <a:t>검기</a:t>
              </a:r>
              <a:endParaRPr lang="en-US" altLang="ko-KR"/>
            </a:p>
            <a:p>
              <a:r>
                <a:rPr lang="en-US" altLang="ko-KR"/>
                <a:t>#</a:t>
              </a:r>
              <a:r>
                <a:rPr lang="ko-KR" altLang="en-US"/>
                <a:t>순간이동 후 추가타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05AD57-0D76-48BC-9578-DB3BDDC70EC5}"/>
                </a:ext>
              </a:extLst>
            </p:cNvPr>
            <p:cNvSpPr txBox="1"/>
            <p:nvPr/>
          </p:nvSpPr>
          <p:spPr>
            <a:xfrm>
              <a:off x="7660792" y="3731437"/>
              <a:ext cx="3251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글라디우스</a:t>
              </a:r>
              <a:endParaRPr lang="en-US" altLang="ko-KR" b="1"/>
            </a:p>
            <a:p>
              <a:r>
                <a:rPr lang="en-US" altLang="ko-KR"/>
                <a:t>#</a:t>
              </a:r>
              <a:r>
                <a:rPr lang="ko-KR" altLang="en-US"/>
                <a:t>악마 </a:t>
              </a:r>
              <a:r>
                <a:rPr lang="en-US" altLang="ko-KR"/>
                <a:t>#</a:t>
              </a:r>
              <a:r>
                <a:rPr lang="ko-KR" altLang="en-US"/>
                <a:t>마법 </a:t>
              </a:r>
              <a:r>
                <a:rPr lang="en-US" altLang="ko-KR"/>
                <a:t>#</a:t>
              </a:r>
              <a:r>
                <a:rPr lang="ko-KR" altLang="en-US"/>
                <a:t>묵직함</a:t>
              </a:r>
              <a:endParaRPr lang="en-US" altLang="ko-K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A64F74-53FD-4D20-9FB9-54036667B59A}"/>
                </a:ext>
              </a:extLst>
            </p:cNvPr>
            <p:cNvSpPr txBox="1"/>
            <p:nvPr/>
          </p:nvSpPr>
          <p:spPr>
            <a:xfrm>
              <a:off x="7660792" y="5322005"/>
              <a:ext cx="3251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롱소드</a:t>
              </a:r>
              <a:endParaRPr lang="en-US" altLang="ko-KR" b="1"/>
            </a:p>
            <a:p>
              <a:r>
                <a:rPr lang="en-US" altLang="ko-KR"/>
                <a:t>#</a:t>
              </a:r>
              <a:r>
                <a:rPr lang="ko-KR" altLang="en-US"/>
                <a:t>묵직함 </a:t>
              </a:r>
              <a:r>
                <a:rPr lang="en-US" altLang="ko-KR"/>
                <a:t>#</a:t>
              </a:r>
              <a:r>
                <a:rPr lang="ko-KR" altLang="en-US"/>
                <a:t>물리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E67A55D-03D2-48A8-92E6-FF0629E73A13}"/>
              </a:ext>
            </a:extLst>
          </p:cNvPr>
          <p:cNvSpPr txBox="1"/>
          <p:nvPr/>
        </p:nvSpPr>
        <p:spPr>
          <a:xfrm>
            <a:off x="0" y="13299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highlight>
                  <a:srgbClr val="FFFF00"/>
                </a:highlight>
              </a:rPr>
              <a:t>무기는 플레이 스타일을 바꾸고</a:t>
            </a:r>
            <a:r>
              <a:rPr lang="en-US" altLang="ko-KR" b="1">
                <a:highlight>
                  <a:srgbClr val="FFFF00"/>
                </a:highlight>
              </a:rPr>
              <a:t>, </a:t>
            </a:r>
            <a:r>
              <a:rPr lang="ko-KR" altLang="en-US" b="1">
                <a:highlight>
                  <a:srgbClr val="FFFF00"/>
                </a:highlight>
              </a:rPr>
              <a:t>무기에 따라 사용할 수 있는 스킬에 제한이 생깁니다</a:t>
            </a:r>
            <a:r>
              <a:rPr lang="en-US" altLang="ko-KR" b="1">
                <a:highlight>
                  <a:srgbClr val="FFFF00"/>
                </a:highlight>
              </a:rPr>
              <a:t>.</a:t>
            </a:r>
            <a:r>
              <a:rPr lang="ko-KR" altLang="en-US" b="1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306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AC6332-1453-443D-A618-4B492728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8688" y="627197"/>
            <a:ext cx="1790043" cy="1516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7A3D26-3743-465C-9696-9D2E1918C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9634" y="626890"/>
            <a:ext cx="1874836" cy="15026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00A5BD-8763-4AED-B6DF-EAC8E4AC5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3269" y="2220031"/>
            <a:ext cx="1771201" cy="14932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BA4754-0CF2-4E90-8A8A-44A0DB8F7E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7528" y="5313737"/>
            <a:ext cx="1804175" cy="15168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E760AA-2034-45DC-8265-99EBD0616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7528" y="3801595"/>
            <a:ext cx="1835686" cy="14734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ED87C8-51D0-4854-AFC7-E0BFD45C1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8688" y="2175057"/>
            <a:ext cx="1806314" cy="15566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6A0B78-4153-4AF3-93C1-17EFBAA83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477" y="5340484"/>
            <a:ext cx="1727993" cy="14636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13B21D-69CB-46A8-BA53-CB990A0AB18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r="18960"/>
          <a:stretch/>
        </p:blipFill>
        <p:spPr>
          <a:xfrm>
            <a:off x="6129634" y="3809525"/>
            <a:ext cx="1876400" cy="1493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7D2126-463E-4DAF-B8BC-C84E943A9FDA}"/>
              </a:ext>
            </a:extLst>
          </p:cNvPr>
          <p:cNvSpPr txBox="1"/>
          <p:nvPr/>
        </p:nvSpPr>
        <p:spPr>
          <a:xfrm>
            <a:off x="936079" y="648999"/>
            <a:ext cx="325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/>
              <a:t>모험가 갑옷</a:t>
            </a:r>
            <a:r>
              <a:rPr lang="en-US" altLang="ko-KR" b="1"/>
              <a:t> [</a:t>
            </a:r>
            <a:r>
              <a:rPr lang="ko-KR" altLang="en-US" b="1"/>
              <a:t>기본 장착</a:t>
            </a:r>
            <a:r>
              <a:rPr lang="en-US" altLang="ko-KR" b="1"/>
              <a:t>]</a:t>
            </a:r>
          </a:p>
          <a:p>
            <a:pPr algn="r"/>
            <a:r>
              <a:rPr lang="en-US" altLang="ko-KR"/>
              <a:t>#</a:t>
            </a:r>
            <a:r>
              <a:rPr lang="ko-KR" altLang="en-US"/>
              <a:t>구르기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4F497-A6FC-431F-9F3F-60CF342D1AFF}"/>
              </a:ext>
            </a:extLst>
          </p:cNvPr>
          <p:cNvSpPr txBox="1"/>
          <p:nvPr/>
        </p:nvSpPr>
        <p:spPr>
          <a:xfrm>
            <a:off x="936080" y="2225297"/>
            <a:ext cx="325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/>
              <a:t>단단한 가죽 갑옷</a:t>
            </a:r>
            <a:endParaRPr lang="en-US" altLang="ko-KR" b="1"/>
          </a:p>
          <a:p>
            <a:pPr algn="r"/>
            <a:r>
              <a:rPr lang="en-US" altLang="ko-KR"/>
              <a:t>#</a:t>
            </a:r>
            <a:r>
              <a:rPr lang="ko-KR" altLang="en-US"/>
              <a:t>대시</a:t>
            </a:r>
            <a:endParaRPr lang="en-US" altLang="ko-KR"/>
          </a:p>
          <a:p>
            <a:pPr algn="r"/>
            <a:r>
              <a:rPr lang="en-US" altLang="ko-KR"/>
              <a:t>#</a:t>
            </a:r>
            <a:r>
              <a:rPr lang="ko-KR" altLang="en-US"/>
              <a:t>회피율 강화</a:t>
            </a:r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CDDB3-43DE-4163-9B93-C0FD739497D5}"/>
              </a:ext>
            </a:extLst>
          </p:cNvPr>
          <p:cNvSpPr txBox="1"/>
          <p:nvPr/>
        </p:nvSpPr>
        <p:spPr>
          <a:xfrm>
            <a:off x="936078" y="3771590"/>
            <a:ext cx="325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/>
              <a:t>현자의 로브</a:t>
            </a:r>
            <a:endParaRPr lang="en-US" altLang="ko-KR" b="1"/>
          </a:p>
          <a:p>
            <a:pPr algn="r"/>
            <a:r>
              <a:rPr lang="en-US" altLang="ko-KR"/>
              <a:t>#</a:t>
            </a:r>
            <a:r>
              <a:rPr lang="ko-KR" altLang="en-US"/>
              <a:t>순간이동</a:t>
            </a:r>
            <a:endParaRPr lang="en-US" altLang="ko-KR"/>
          </a:p>
          <a:p>
            <a:pPr algn="r"/>
            <a:r>
              <a:rPr lang="en-US" altLang="ko-KR"/>
              <a:t>#</a:t>
            </a:r>
            <a:r>
              <a:rPr lang="ko-KR" altLang="en-US"/>
              <a:t>쿨타임 감소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AC3F0-CF3D-4669-8DF4-1F589D56AD2B}"/>
              </a:ext>
            </a:extLst>
          </p:cNvPr>
          <p:cNvSpPr txBox="1"/>
          <p:nvPr/>
        </p:nvSpPr>
        <p:spPr>
          <a:xfrm>
            <a:off x="936077" y="5357593"/>
            <a:ext cx="325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/>
              <a:t>호쾌함의 갑옷</a:t>
            </a:r>
            <a:endParaRPr lang="en-US" altLang="ko-KR" b="1"/>
          </a:p>
          <a:p>
            <a:pPr algn="r"/>
            <a:r>
              <a:rPr lang="en-US" altLang="ko-KR"/>
              <a:t>#</a:t>
            </a:r>
            <a:r>
              <a:rPr lang="ko-KR" altLang="en-US"/>
              <a:t>대시</a:t>
            </a:r>
            <a:endParaRPr lang="en-US" altLang="ko-KR"/>
          </a:p>
          <a:p>
            <a:pPr algn="r"/>
            <a:r>
              <a:rPr lang="en-US" altLang="ko-KR"/>
              <a:t>#</a:t>
            </a:r>
            <a:r>
              <a:rPr lang="ko-KR" altLang="en-US"/>
              <a:t>민첩성 강화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C3725-5E9F-4FEF-92AC-BD5832DA52E3}"/>
              </a:ext>
            </a:extLst>
          </p:cNvPr>
          <p:cNvSpPr txBox="1"/>
          <p:nvPr/>
        </p:nvSpPr>
        <p:spPr>
          <a:xfrm>
            <a:off x="8004471" y="651815"/>
            <a:ext cx="325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지혜의 갑옷</a:t>
            </a:r>
            <a:endParaRPr lang="en-US" altLang="ko-KR" b="1"/>
          </a:p>
          <a:p>
            <a:r>
              <a:rPr lang="en-US" altLang="ko-KR"/>
              <a:t>#</a:t>
            </a:r>
            <a:r>
              <a:rPr lang="ko-KR" altLang="en-US"/>
              <a:t>구르기</a:t>
            </a:r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구르기 중 마나회복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B409B-B7C8-4056-A11B-2C57596EA09A}"/>
              </a:ext>
            </a:extLst>
          </p:cNvPr>
          <p:cNvSpPr txBox="1"/>
          <p:nvPr/>
        </p:nvSpPr>
        <p:spPr>
          <a:xfrm>
            <a:off x="8004472" y="2220031"/>
            <a:ext cx="325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암살자의 갑옷</a:t>
            </a:r>
            <a:endParaRPr lang="en-US" altLang="ko-KR" b="1"/>
          </a:p>
          <a:p>
            <a:r>
              <a:rPr lang="en-US" altLang="ko-KR"/>
              <a:t>#</a:t>
            </a:r>
            <a:r>
              <a:rPr lang="ko-KR" altLang="en-US"/>
              <a:t>순간이동</a:t>
            </a:r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크리티컬 강화</a:t>
            </a:r>
            <a:endParaRPr lang="en-US" alt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94E40-F79C-4897-AD1B-95755E536FE3}"/>
              </a:ext>
            </a:extLst>
          </p:cNvPr>
          <p:cNvSpPr txBox="1"/>
          <p:nvPr/>
        </p:nvSpPr>
        <p:spPr>
          <a:xfrm>
            <a:off x="8004473" y="3771591"/>
            <a:ext cx="325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타락한 갑옷</a:t>
            </a:r>
            <a:endParaRPr lang="en-US" altLang="ko-KR" b="1"/>
          </a:p>
          <a:p>
            <a:r>
              <a:rPr lang="en-US" altLang="ko-KR"/>
              <a:t>#</a:t>
            </a:r>
            <a:r>
              <a:rPr lang="ko-KR" altLang="en-US"/>
              <a:t>구르기</a:t>
            </a:r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공격력 강화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0F226-8C77-4815-A983-38E85C287AD9}"/>
              </a:ext>
            </a:extLst>
          </p:cNvPr>
          <p:cNvSpPr txBox="1"/>
          <p:nvPr/>
        </p:nvSpPr>
        <p:spPr>
          <a:xfrm>
            <a:off x="8004473" y="5362159"/>
            <a:ext cx="325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광전사 갑옷</a:t>
            </a:r>
            <a:endParaRPr lang="en-US" altLang="ko-KR" b="1"/>
          </a:p>
          <a:p>
            <a:r>
              <a:rPr lang="en-US" altLang="ko-KR"/>
              <a:t>#</a:t>
            </a:r>
            <a:r>
              <a:rPr lang="ko-KR" altLang="en-US"/>
              <a:t>회피기 없음</a:t>
            </a:r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방어력 강화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1B5A6B-C828-455D-957C-0B7F6B676B51}"/>
              </a:ext>
            </a:extLst>
          </p:cNvPr>
          <p:cNvSpPr txBox="1"/>
          <p:nvPr/>
        </p:nvSpPr>
        <p:spPr>
          <a:xfrm>
            <a:off x="0" y="13299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highlight>
                  <a:srgbClr val="FFFF00"/>
                </a:highlight>
              </a:rPr>
              <a:t>방어구는 플레이어의 기동성과 회피기에 영향을 미치며</a:t>
            </a:r>
            <a:r>
              <a:rPr lang="en-US" altLang="ko-KR" b="1">
                <a:highlight>
                  <a:srgbClr val="FFFF00"/>
                </a:highlight>
              </a:rPr>
              <a:t>, </a:t>
            </a:r>
            <a:r>
              <a:rPr lang="ko-KR" altLang="en-US" b="1">
                <a:highlight>
                  <a:srgbClr val="FFFF00"/>
                </a:highlight>
              </a:rPr>
              <a:t>특정 무기와 세트효과를 이루기도 한다</a:t>
            </a:r>
            <a:r>
              <a:rPr lang="en-US" altLang="ko-KR" b="1">
                <a:highlight>
                  <a:srgbClr val="FFFF00"/>
                </a:highlight>
              </a:rPr>
              <a:t>.</a:t>
            </a:r>
            <a:endParaRPr lang="ko-KR" altLang="en-US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48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A1F6070-00D2-4E47-99A3-9F920253E3C4}"/>
              </a:ext>
            </a:extLst>
          </p:cNvPr>
          <p:cNvGrpSpPr/>
          <p:nvPr/>
        </p:nvGrpSpPr>
        <p:grpSpPr>
          <a:xfrm>
            <a:off x="936077" y="637946"/>
            <a:ext cx="10319847" cy="6102198"/>
            <a:chOff x="936077" y="637946"/>
            <a:chExt cx="10319847" cy="61021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959232B-F4FC-4680-A168-17C5AEE9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20490" y="637947"/>
              <a:ext cx="1575510" cy="128488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91D127-6C8B-430D-A61D-6ECB8AB53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22265" y="3604380"/>
              <a:ext cx="1569382" cy="15552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6E5B5B6-1D49-4038-87FE-AF274DF48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20489" y="2065270"/>
              <a:ext cx="1694410" cy="13589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2E8373-DEDD-436B-9688-71906EB9E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15456" r="9961"/>
            <a:stretch/>
          </p:blipFill>
          <p:spPr>
            <a:xfrm>
              <a:off x="6418126" y="5357593"/>
              <a:ext cx="1463094" cy="13283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F53EDC-6B61-41A5-BBEF-E915CC42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1838" y="3660697"/>
              <a:ext cx="1569382" cy="1451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DED9B5-5D94-49FF-8CF0-21EB5538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9416" y="637946"/>
              <a:ext cx="1291804" cy="136119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E03D76B-5FB0-446F-9F16-48650C18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52049" y="2160107"/>
              <a:ext cx="1329171" cy="118504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4C4D42A-56AC-4025-A31B-6609EA759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20489" y="5357593"/>
              <a:ext cx="1451946" cy="1382551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A232472-D717-49BE-8681-9770E572175A}"/>
                </a:ext>
              </a:extLst>
            </p:cNvPr>
            <p:cNvGrpSpPr/>
            <p:nvPr/>
          </p:nvGrpSpPr>
          <p:grpSpPr>
            <a:xfrm>
              <a:off x="936077" y="648999"/>
              <a:ext cx="10319847" cy="5359491"/>
              <a:chOff x="552768" y="239103"/>
              <a:chExt cx="10319847" cy="535949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7BE4A9-DB2E-4041-B9B7-CC5650CE6305}"/>
                  </a:ext>
                </a:extLst>
              </p:cNvPr>
              <p:cNvSpPr txBox="1"/>
              <p:nvPr/>
            </p:nvSpPr>
            <p:spPr>
              <a:xfrm>
                <a:off x="552770" y="239103"/>
                <a:ext cx="3251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b="1"/>
                  <a:t>임시용 나무 방패</a:t>
                </a:r>
                <a:r>
                  <a:rPr lang="en-US" altLang="ko-KR" b="1"/>
                  <a:t> [</a:t>
                </a:r>
                <a:r>
                  <a:rPr lang="ko-KR" altLang="en-US" b="1"/>
                  <a:t>기본 장착</a:t>
                </a:r>
                <a:r>
                  <a:rPr lang="en-US" altLang="ko-KR" b="1"/>
                  <a:t>]</a:t>
                </a:r>
              </a:p>
              <a:p>
                <a:pPr algn="r"/>
                <a:r>
                  <a:rPr lang="en-US" altLang="ko-KR"/>
                  <a:t>#</a:t>
                </a:r>
                <a:r>
                  <a:rPr lang="ko-KR" altLang="en-US"/>
                  <a:t>밸런스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4F1E4E-10B9-4F9A-B51A-E7727BFF2CF7}"/>
                  </a:ext>
                </a:extLst>
              </p:cNvPr>
              <p:cNvSpPr txBox="1"/>
              <p:nvPr/>
            </p:nvSpPr>
            <p:spPr>
              <a:xfrm>
                <a:off x="552771" y="1815401"/>
                <a:ext cx="3251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b="1"/>
                  <a:t>스톤 실드</a:t>
                </a:r>
                <a:endParaRPr lang="en-US" altLang="ko-KR" b="1"/>
              </a:p>
              <a:p>
                <a:pPr algn="r"/>
                <a:r>
                  <a:rPr lang="en-US" altLang="ko-KR"/>
                  <a:t>#</a:t>
                </a:r>
                <a:r>
                  <a:rPr lang="ko-KR" altLang="en-US"/>
                  <a:t>흘리기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E0C33F-80BB-4644-9745-8CC0B9D87637}"/>
                  </a:ext>
                </a:extLst>
              </p:cNvPr>
              <p:cNvSpPr txBox="1"/>
              <p:nvPr/>
            </p:nvSpPr>
            <p:spPr>
              <a:xfrm>
                <a:off x="552769" y="3361694"/>
                <a:ext cx="3251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b="1"/>
                  <a:t>아이언 실드</a:t>
                </a:r>
                <a:endParaRPr lang="en-US" altLang="ko-KR" b="1"/>
              </a:p>
              <a:p>
                <a:pPr algn="r"/>
                <a:r>
                  <a:rPr lang="en-US" altLang="ko-KR"/>
                  <a:t>#</a:t>
                </a:r>
                <a:r>
                  <a:rPr lang="ko-KR" altLang="en-US"/>
                  <a:t>마법 </a:t>
                </a:r>
                <a:r>
                  <a:rPr lang="en-US" altLang="ko-KR"/>
                  <a:t>#</a:t>
                </a:r>
                <a:r>
                  <a:rPr lang="ko-KR" altLang="en-US"/>
                  <a:t>주문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2C475-03C5-42F5-99FE-E0A45E8AFC4D}"/>
                  </a:ext>
                </a:extLst>
              </p:cNvPr>
              <p:cNvSpPr txBox="1"/>
              <p:nvPr/>
            </p:nvSpPr>
            <p:spPr>
              <a:xfrm>
                <a:off x="552768" y="4947697"/>
                <a:ext cx="3251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b="1"/>
                  <a:t>엘프 실드</a:t>
                </a:r>
                <a:endParaRPr lang="en-US" altLang="ko-KR" b="1"/>
              </a:p>
              <a:p>
                <a:pPr algn="r"/>
                <a:r>
                  <a:rPr lang="en-US" altLang="ko-KR"/>
                  <a:t>#</a:t>
                </a:r>
                <a:r>
                  <a:rPr lang="ko-KR" altLang="en-US"/>
                  <a:t>쾌속 </a:t>
                </a:r>
                <a:r>
                  <a:rPr lang="en-US" altLang="ko-KR"/>
                  <a:t>#</a:t>
                </a:r>
                <a:r>
                  <a:rPr lang="ko-KR" altLang="en-US"/>
                  <a:t>기동성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60BF6F-AF94-4C1C-BFA8-623CB2154449}"/>
                  </a:ext>
                </a:extLst>
              </p:cNvPr>
              <p:cNvSpPr txBox="1"/>
              <p:nvPr/>
            </p:nvSpPr>
            <p:spPr>
              <a:xfrm>
                <a:off x="7621162" y="241919"/>
                <a:ext cx="3251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/>
                  <a:t>사각 나무방패</a:t>
                </a:r>
                <a:endParaRPr lang="en-US" altLang="ko-KR" b="1"/>
              </a:p>
              <a:p>
                <a:r>
                  <a:rPr lang="en-US" altLang="ko-KR"/>
                  <a:t>#</a:t>
                </a:r>
                <a:r>
                  <a:rPr lang="ko-KR" altLang="en-US"/>
                  <a:t>마법 </a:t>
                </a:r>
                <a:r>
                  <a:rPr lang="en-US" altLang="ko-KR"/>
                  <a:t>#</a:t>
                </a:r>
                <a:r>
                  <a:rPr lang="ko-KR" altLang="en-US"/>
                  <a:t>마검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9CFDD5-F444-4B2F-925C-D58AD4D0202B}"/>
                  </a:ext>
                </a:extLst>
              </p:cNvPr>
              <p:cNvSpPr txBox="1"/>
              <p:nvPr/>
            </p:nvSpPr>
            <p:spPr>
              <a:xfrm>
                <a:off x="7621163" y="1810135"/>
                <a:ext cx="3251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/>
                  <a:t>악마의 방패</a:t>
                </a:r>
                <a:endParaRPr lang="en-US" altLang="ko-KR" b="1"/>
              </a:p>
              <a:p>
                <a:r>
                  <a:rPr lang="en-US" altLang="ko-KR"/>
                  <a:t>#</a:t>
                </a:r>
                <a:r>
                  <a:rPr lang="ko-KR" altLang="en-US"/>
                  <a:t>쾌속 </a:t>
                </a:r>
                <a:r>
                  <a:rPr lang="en-US" altLang="ko-KR"/>
                  <a:t>#</a:t>
                </a:r>
                <a:r>
                  <a:rPr lang="ko-KR" altLang="en-US"/>
                  <a:t>검기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402C33-1251-4C66-AD5D-5E0650FA7790}"/>
                  </a:ext>
                </a:extLst>
              </p:cNvPr>
              <p:cNvSpPr txBox="1"/>
              <p:nvPr/>
            </p:nvSpPr>
            <p:spPr>
              <a:xfrm>
                <a:off x="7621164" y="3361695"/>
                <a:ext cx="3251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/>
                  <a:t>마스</a:t>
                </a:r>
                <a:endParaRPr lang="en-US" altLang="ko-KR" b="1"/>
              </a:p>
              <a:p>
                <a:r>
                  <a:rPr lang="en-US" altLang="ko-KR"/>
                  <a:t>#</a:t>
                </a:r>
                <a:r>
                  <a:rPr lang="ko-KR" altLang="en-US"/>
                  <a:t>묵직함 </a:t>
                </a:r>
                <a:r>
                  <a:rPr lang="en-US" altLang="ko-KR"/>
                  <a:t>#</a:t>
                </a:r>
                <a:r>
                  <a:rPr lang="ko-KR" altLang="en-US"/>
                  <a:t>마법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0E6670-FFC1-4109-8981-A08BCE57A1CE}"/>
                  </a:ext>
                </a:extLst>
              </p:cNvPr>
              <p:cNvSpPr txBox="1"/>
              <p:nvPr/>
            </p:nvSpPr>
            <p:spPr>
              <a:xfrm>
                <a:off x="7621164" y="4952263"/>
                <a:ext cx="3251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/>
                  <a:t>광전사의 방패</a:t>
                </a:r>
                <a:endParaRPr lang="en-US" altLang="ko-KR" b="1"/>
              </a:p>
              <a:p>
                <a:r>
                  <a:rPr lang="en-US" altLang="ko-KR"/>
                  <a:t>#</a:t>
                </a:r>
                <a:r>
                  <a:rPr lang="ko-KR" altLang="en-US"/>
                  <a:t>묵직함 </a:t>
                </a:r>
                <a:r>
                  <a:rPr lang="en-US" altLang="ko-KR"/>
                  <a:t>#</a:t>
                </a:r>
                <a:r>
                  <a:rPr lang="ko-KR" altLang="en-US"/>
                  <a:t>물리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FE7481-8BF3-41A8-8D2F-9DA05ACBAA03}"/>
              </a:ext>
            </a:extLst>
          </p:cNvPr>
          <p:cNvSpPr txBox="1"/>
          <p:nvPr/>
        </p:nvSpPr>
        <p:spPr>
          <a:xfrm>
            <a:off x="0" y="13299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highlight>
                  <a:srgbClr val="FFFF00"/>
                </a:highlight>
              </a:rPr>
              <a:t>방패는 패링 스타일을 결정하고</a:t>
            </a:r>
            <a:r>
              <a:rPr lang="en-US" altLang="ko-KR" b="1">
                <a:highlight>
                  <a:srgbClr val="FFFF00"/>
                </a:highlight>
              </a:rPr>
              <a:t>, </a:t>
            </a:r>
            <a:r>
              <a:rPr lang="ko-KR" altLang="en-US" b="1">
                <a:highlight>
                  <a:srgbClr val="FFFF00"/>
                </a:highlight>
              </a:rPr>
              <a:t>특정 무기와 세트효과를 일으킨다</a:t>
            </a:r>
            <a:r>
              <a:rPr lang="en-US" altLang="ko-KR" b="1">
                <a:highlight>
                  <a:srgbClr val="FFFF00"/>
                </a:highlight>
              </a:rPr>
              <a:t>.</a:t>
            </a:r>
            <a:endParaRPr lang="ko-KR" altLang="en-US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559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208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성물 기획서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22</cp:revision>
  <dcterms:created xsi:type="dcterms:W3CDTF">2021-02-06T15:52:22Z</dcterms:created>
  <dcterms:modified xsi:type="dcterms:W3CDTF">2021-04-06T07:50:09Z</dcterms:modified>
</cp:coreProperties>
</file>