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9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7703EB-54E5-41BB-892E-08D3AEA6078D}">
          <p14:sldIdLst>
            <p14:sldId id="256"/>
            <p14:sldId id="260"/>
          </p14:sldIdLst>
        </p14:section>
        <p14:section name="개요/플로우" id="{B2629ED3-2C70-41CF-B2EB-EE5C86717FC9}">
          <p14:sldIdLst>
            <p14:sldId id="257"/>
            <p14:sldId id="258"/>
          </p14:sldIdLst>
        </p14:section>
        <p14:section name="기본조작" id="{6DE522EC-E541-4E85-AE5D-A6945C1EB291}">
          <p14:sldIdLst>
            <p14:sldId id="259"/>
            <p14:sldId id="262"/>
          </p14:sldIdLst>
        </p14:section>
        <p14:section name="전투 (기본)" id="{D50EDB63-9481-4179-92CC-7BEFA3CF30D6}">
          <p14:sldIdLst>
            <p14:sldId id="263"/>
            <p14:sldId id="264"/>
          </p14:sldIdLst>
        </p14:section>
        <p14:section name="변수" id="{728CE6D0-93FD-4BAE-873B-879B096DBA6A}">
          <p14:sldIdLst>
            <p14:sldId id="269"/>
            <p14:sldId id="270"/>
            <p14:sldId id="265"/>
            <p14:sldId id="266"/>
            <p14:sldId id="267"/>
            <p14:sldId id="268"/>
          </p14:sldIdLst>
        </p14:section>
        <p14:section name="캐릭터 레벨디자인" id="{82F23B2B-08FE-415D-B2CB-0719079C9AF1}">
          <p14:sldIdLst/>
        </p14:section>
        <p14:section name="몬스터 레벨디자인" id="{EEAFB478-CA08-4E12-A32D-30CD65E273AA}">
          <p14:sldIdLst/>
        </p14:section>
        <p14:section name="인벤토리" id="{7EDDABA2-2370-458E-AD2B-946683065C44}">
          <p14:sldIdLst/>
        </p14:section>
        <p14:section name="맵 : 방 구조" id="{C4D1C04B-84B6-4038-9BE8-A518D44E83DF}">
          <p14:sldIdLst/>
        </p14:section>
        <p14:section name="맵 : 방 종류" id="{15E7725F-4B50-4BA4-A3D7-4AAAF3C4B27D}">
          <p14:sldIdLst/>
        </p14:section>
        <p14:section name="맵 : 던전 전체 구조" id="{992CBB14-B328-42B0-9E8F-073ED1FBECC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6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0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6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7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4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2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B0FD-4B24-492A-8D09-808307E62B0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310B-5AE5-407E-B940-BA3853BAA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코카콜라의왕자김근남</a:t>
            </a:r>
            <a:r>
              <a:rPr lang="ko-KR" altLang="en-US" smtClean="0"/>
              <a:t> 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김근남 류형주 윤성재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4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- </a:t>
            </a:r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이동속도 </a:t>
            </a:r>
            <a:r>
              <a:rPr lang="en-US" altLang="ko-KR" smtClean="0"/>
              <a:t>: </a:t>
            </a:r>
            <a:r>
              <a:rPr lang="ko-KR" altLang="en-US" smtClean="0"/>
              <a:t>이동 애니메이션 재생속도 기준</a:t>
            </a:r>
            <a:r>
              <a:rPr lang="en-US" altLang="ko-KR" smtClean="0"/>
              <a:t>, </a:t>
            </a:r>
            <a:r>
              <a:rPr lang="ko-KR" altLang="en-US" smtClean="0"/>
              <a:t>최초 </a:t>
            </a:r>
            <a:r>
              <a:rPr lang="en-US" altLang="ko-KR"/>
              <a:t>x</a:t>
            </a:r>
            <a:r>
              <a:rPr lang="en-US" altLang="ko-KR" smtClean="0"/>
              <a:t>1.0</a:t>
            </a:r>
            <a:r>
              <a:rPr lang="ko-KR" altLang="en-US" smtClean="0"/>
              <a:t>배로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9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> - </a:t>
            </a:r>
            <a:r>
              <a:rPr lang="ko-KR" altLang="en-US" smtClean="0"/>
              <a:t>배고픔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최초 </a:t>
            </a:r>
            <a:r>
              <a:rPr lang="en-US" altLang="ko-KR" smtClean="0"/>
              <a:t>100 </a:t>
            </a:r>
            <a:r>
              <a:rPr lang="ko-KR" altLang="en-US" smtClean="0"/>
              <a:t>으로 시작</a:t>
            </a:r>
            <a:endParaRPr lang="en-US" altLang="ko-KR" smtClean="0"/>
          </a:p>
          <a:p>
            <a:r>
              <a:rPr lang="en-US" altLang="ko-KR" smtClean="0"/>
              <a:t>0 </a:t>
            </a:r>
            <a:r>
              <a:rPr lang="ko-KR" altLang="en-US" smtClean="0"/>
              <a:t>이 되면 사망</a:t>
            </a:r>
            <a:endParaRPr lang="en-US" altLang="ko-KR" smtClean="0"/>
          </a:p>
          <a:p>
            <a:r>
              <a:rPr lang="ko-KR" altLang="en-US" smtClean="0"/>
              <a:t>방 한 칸을 넘어갈 때마다 </a:t>
            </a:r>
            <a:r>
              <a:rPr lang="en-US" altLang="ko-KR" smtClean="0"/>
              <a:t>4 </a:t>
            </a:r>
            <a:r>
              <a:rPr lang="ko-KR" altLang="en-US" smtClean="0"/>
              <a:t>감소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600" smtClean="0"/>
              <a:t>	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방을 넘어가는 횟수는 최대 </a:t>
            </a:r>
            <a:r>
              <a:rPr lang="en-US" altLang="ko-KR" sz="1600" smtClean="0">
                <a:sym typeface="Wingdings" panose="05000000000000000000" pitchFamily="2" charset="2"/>
              </a:rPr>
              <a:t>24 </a:t>
            </a:r>
            <a:r>
              <a:rPr lang="ko-KR" altLang="en-US" sz="1600" smtClean="0">
                <a:sym typeface="Wingdings" panose="05000000000000000000" pitchFamily="2" charset="2"/>
              </a:rPr>
              <a:t>이므로</a:t>
            </a:r>
            <a:r>
              <a:rPr lang="en-US" altLang="ko-KR" sz="1600" smtClean="0">
                <a:sym typeface="Wingdings" panose="05000000000000000000" pitchFamily="2" charset="2"/>
              </a:rPr>
              <a:t>, 24*4=96 </a:t>
            </a:r>
            <a:r>
              <a:rPr lang="ko-KR" altLang="en-US" sz="1600" smtClean="0">
                <a:sym typeface="Wingdings" panose="05000000000000000000" pitchFamily="2" charset="2"/>
              </a:rPr>
              <a:t>소모</a:t>
            </a:r>
            <a:r>
              <a:rPr lang="en-US" altLang="ko-KR" sz="1600" smtClean="0">
                <a:sym typeface="Wingdings" panose="05000000000000000000" pitchFamily="2" charset="2"/>
              </a:rPr>
              <a:t/>
            </a:r>
            <a:br>
              <a:rPr lang="en-US" altLang="ko-KR" sz="1600" smtClean="0">
                <a:sym typeface="Wingdings" panose="05000000000000000000" pitchFamily="2" charset="2"/>
              </a:rPr>
            </a:br>
            <a:r>
              <a:rPr lang="en-US" altLang="ko-KR" sz="1600" smtClean="0">
                <a:sym typeface="Wingdings" panose="05000000000000000000" pitchFamily="2" charset="2"/>
              </a:rPr>
              <a:t>	 </a:t>
            </a:r>
            <a:r>
              <a:rPr lang="ko-KR" altLang="en-US" sz="1600" smtClean="0">
                <a:sym typeface="Wingdings" panose="05000000000000000000" pitchFamily="2" charset="2"/>
              </a:rPr>
              <a:t>식량 획득 방을 가보지도 못하고 죽는 경우 없음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[</a:t>
            </a:r>
            <a:r>
              <a:rPr lang="ko-KR" altLang="en-US" smtClean="0">
                <a:sym typeface="Wingdings" panose="05000000000000000000" pitchFamily="2" charset="2"/>
              </a:rPr>
              <a:t>음식</a:t>
            </a:r>
            <a:r>
              <a:rPr lang="en-US" altLang="ko-KR" smtClean="0">
                <a:sym typeface="Wingdings" panose="05000000000000000000" pitchFamily="2" charset="2"/>
              </a:rPr>
              <a:t>] </a:t>
            </a:r>
            <a:r>
              <a:rPr lang="ko-KR" altLang="en-US" smtClean="0">
                <a:sym typeface="Wingdings" panose="05000000000000000000" pitchFamily="2" charset="2"/>
              </a:rPr>
              <a:t>아이템 </a:t>
            </a:r>
            <a:r>
              <a:rPr lang="en-US" altLang="ko-KR" smtClean="0">
                <a:sym typeface="Wingdings" panose="05000000000000000000" pitchFamily="2" charset="2"/>
              </a:rPr>
              <a:t>1</a:t>
            </a:r>
            <a:r>
              <a:rPr lang="ko-KR" altLang="en-US" smtClean="0">
                <a:sym typeface="Wingdings" panose="05000000000000000000" pitchFamily="2" charset="2"/>
              </a:rPr>
              <a:t>개를 사용할 때마다 </a:t>
            </a:r>
            <a:r>
              <a:rPr lang="en-US" altLang="ko-KR" smtClean="0">
                <a:sym typeface="Wingdings" panose="05000000000000000000" pitchFamily="2" charset="2"/>
              </a:rPr>
              <a:t>25~75 </a:t>
            </a:r>
            <a:r>
              <a:rPr lang="ko-KR" altLang="en-US" smtClean="0">
                <a:sym typeface="Wingdings" panose="05000000000000000000" pitchFamily="2" charset="2"/>
              </a:rPr>
              <a:t>회복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가벼운 음식 </a:t>
            </a:r>
            <a:r>
              <a:rPr lang="en-US" altLang="ko-KR" smtClean="0">
                <a:sym typeface="Wingdings" panose="05000000000000000000" pitchFamily="2" charset="2"/>
              </a:rPr>
              <a:t>: 25 </a:t>
            </a:r>
            <a:r>
              <a:rPr lang="ko-KR" altLang="en-US" smtClean="0">
                <a:sym typeface="Wingdings" panose="05000000000000000000" pitchFamily="2" charset="2"/>
              </a:rPr>
              <a:t>회복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일반 음식 </a:t>
            </a:r>
            <a:r>
              <a:rPr lang="en-US" altLang="ko-KR" smtClean="0">
                <a:sym typeface="Wingdings" panose="05000000000000000000" pitchFamily="2" charset="2"/>
              </a:rPr>
              <a:t>: 50 </a:t>
            </a:r>
            <a:r>
              <a:rPr lang="ko-KR" altLang="en-US" smtClean="0">
                <a:sym typeface="Wingdings" panose="05000000000000000000" pitchFamily="2" charset="2"/>
              </a:rPr>
              <a:t>회복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고칼로리 음식 </a:t>
            </a:r>
            <a:r>
              <a:rPr lang="en-US" altLang="ko-KR" smtClean="0">
                <a:sym typeface="Wingdings" panose="05000000000000000000" pitchFamily="2" charset="2"/>
              </a:rPr>
              <a:t>: 75 </a:t>
            </a:r>
            <a:r>
              <a:rPr lang="ko-KR" altLang="en-US" smtClean="0">
                <a:sym typeface="Wingdings" panose="05000000000000000000" pitchFamily="2" charset="2"/>
              </a:rPr>
              <a:t>회복</a:t>
            </a:r>
            <a:endParaRPr lang="en-US" altLang="ko-KR" smtClean="0">
              <a:sym typeface="Wingdings" panose="05000000000000000000" pitchFamily="2" charset="2"/>
            </a:endParaRPr>
          </a:p>
        </p:txBody>
      </p:sp>
      <p:pic>
        <p:nvPicPr>
          <p:cNvPr id="2050" name="Picture 2" descr="Emoji, Emoticon, Hungry, Sad Icon - Emoji, Emoticon, Hungry, Sa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110" y="761308"/>
            <a:ext cx="2222390" cy="156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> – </a:t>
            </a:r>
            <a:r>
              <a:rPr lang="ko-KR" altLang="en-US" smtClean="0"/>
              <a:t>목마름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최초 </a:t>
            </a:r>
            <a:r>
              <a:rPr lang="en-US" altLang="ko-KR" smtClean="0"/>
              <a:t>100 </a:t>
            </a:r>
            <a:r>
              <a:rPr lang="ko-KR" altLang="en-US" smtClean="0"/>
              <a:t>으로 시작</a:t>
            </a:r>
            <a:endParaRPr lang="en-US" altLang="ko-KR" smtClean="0"/>
          </a:p>
          <a:p>
            <a:r>
              <a:rPr lang="en-US" altLang="ko-KR" smtClean="0"/>
              <a:t>0 </a:t>
            </a:r>
            <a:r>
              <a:rPr lang="ko-KR" altLang="en-US" smtClean="0"/>
              <a:t>이 되면 사망</a:t>
            </a:r>
            <a:endParaRPr lang="en-US" altLang="ko-KR" smtClean="0"/>
          </a:p>
          <a:p>
            <a:r>
              <a:rPr lang="ko-KR" altLang="en-US" smtClean="0"/>
              <a:t>방 한 칸을 넘어갈 때마다 </a:t>
            </a:r>
            <a:r>
              <a:rPr lang="en-US" altLang="ko-KR" smtClean="0"/>
              <a:t>4 </a:t>
            </a:r>
            <a:r>
              <a:rPr lang="ko-KR" altLang="en-US" smtClean="0"/>
              <a:t>감소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600" smtClean="0"/>
              <a:t>	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방을 넘어가는 횟수는 최대 </a:t>
            </a:r>
            <a:r>
              <a:rPr lang="en-US" altLang="ko-KR" sz="1600" smtClean="0">
                <a:sym typeface="Wingdings" panose="05000000000000000000" pitchFamily="2" charset="2"/>
              </a:rPr>
              <a:t>24 </a:t>
            </a:r>
            <a:r>
              <a:rPr lang="ko-KR" altLang="en-US" sz="1600" smtClean="0">
                <a:sym typeface="Wingdings" panose="05000000000000000000" pitchFamily="2" charset="2"/>
              </a:rPr>
              <a:t>이므로</a:t>
            </a:r>
            <a:r>
              <a:rPr lang="en-US" altLang="ko-KR" sz="1600" smtClean="0">
                <a:sym typeface="Wingdings" panose="05000000000000000000" pitchFamily="2" charset="2"/>
              </a:rPr>
              <a:t>, 24*4=96 </a:t>
            </a:r>
            <a:r>
              <a:rPr lang="ko-KR" altLang="en-US" sz="1600" smtClean="0">
                <a:sym typeface="Wingdings" panose="05000000000000000000" pitchFamily="2" charset="2"/>
              </a:rPr>
              <a:t>소모</a:t>
            </a:r>
            <a:r>
              <a:rPr lang="en-US" altLang="ko-KR" sz="1600" smtClean="0">
                <a:sym typeface="Wingdings" panose="05000000000000000000" pitchFamily="2" charset="2"/>
              </a:rPr>
              <a:t/>
            </a:r>
            <a:br>
              <a:rPr lang="en-US" altLang="ko-KR" sz="1600" smtClean="0">
                <a:sym typeface="Wingdings" panose="05000000000000000000" pitchFamily="2" charset="2"/>
              </a:rPr>
            </a:br>
            <a:r>
              <a:rPr lang="en-US" altLang="ko-KR" sz="1600" smtClean="0">
                <a:sym typeface="Wingdings" panose="05000000000000000000" pitchFamily="2" charset="2"/>
              </a:rPr>
              <a:t>	 </a:t>
            </a:r>
            <a:r>
              <a:rPr lang="ko-KR" altLang="en-US" sz="1600" smtClean="0">
                <a:sym typeface="Wingdings" panose="05000000000000000000" pitchFamily="2" charset="2"/>
              </a:rPr>
              <a:t>물 획득 방을 가보지도 못하고 죽는 경우 없음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[</a:t>
            </a:r>
            <a:r>
              <a:rPr lang="ko-KR" altLang="en-US" smtClean="0">
                <a:sym typeface="Wingdings" panose="05000000000000000000" pitchFamily="2" charset="2"/>
              </a:rPr>
              <a:t>물</a:t>
            </a:r>
            <a:r>
              <a:rPr lang="en-US" altLang="ko-KR" smtClean="0">
                <a:sym typeface="Wingdings" panose="05000000000000000000" pitchFamily="2" charset="2"/>
              </a:rPr>
              <a:t>] </a:t>
            </a:r>
            <a:r>
              <a:rPr lang="ko-KR" altLang="en-US" smtClean="0">
                <a:sym typeface="Wingdings" panose="05000000000000000000" pitchFamily="2" charset="2"/>
              </a:rPr>
              <a:t>아이템 </a:t>
            </a:r>
            <a:r>
              <a:rPr lang="en-US" altLang="ko-KR" smtClean="0">
                <a:sym typeface="Wingdings" panose="05000000000000000000" pitchFamily="2" charset="2"/>
              </a:rPr>
              <a:t>1</a:t>
            </a:r>
            <a:r>
              <a:rPr lang="ko-KR" altLang="en-US" smtClean="0">
                <a:sym typeface="Wingdings" panose="05000000000000000000" pitchFamily="2" charset="2"/>
              </a:rPr>
              <a:t>개 사용할 때마다 </a:t>
            </a:r>
            <a:r>
              <a:rPr lang="en-US" altLang="ko-KR" smtClean="0">
                <a:sym typeface="Wingdings" panose="05000000000000000000" pitchFamily="2" charset="2"/>
              </a:rPr>
              <a:t>25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회복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일정 개수를 들고 다녀야 유리함</a:t>
            </a:r>
            <a:endParaRPr lang="ko-KR" altLang="en-US"/>
          </a:p>
        </p:txBody>
      </p:sp>
      <p:pic>
        <p:nvPicPr>
          <p:cNvPr id="3074" name="Picture 2" descr="Bottle, drink, fresh, summer, thirst, wa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757"/>
            <a:ext cx="2081357" cy="20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5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> – </a:t>
            </a:r>
            <a:r>
              <a:rPr lang="ko-KR" altLang="en-US" smtClean="0"/>
              <a:t>체력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최초 </a:t>
            </a:r>
            <a:r>
              <a:rPr lang="en-US" altLang="ko-KR" smtClean="0"/>
              <a:t>100 </a:t>
            </a:r>
            <a:r>
              <a:rPr lang="ko-KR" altLang="en-US" smtClean="0"/>
              <a:t>으로 시작</a:t>
            </a:r>
            <a:endParaRPr lang="en-US" altLang="ko-KR" smtClean="0"/>
          </a:p>
          <a:p>
            <a:r>
              <a:rPr lang="en-US" altLang="ko-KR" smtClean="0"/>
              <a:t>0 </a:t>
            </a:r>
            <a:r>
              <a:rPr lang="ko-KR" altLang="en-US" smtClean="0"/>
              <a:t>이 되면 사망</a:t>
            </a:r>
            <a:endParaRPr lang="en-US" altLang="ko-KR" smtClean="0"/>
          </a:p>
          <a:p>
            <a:r>
              <a:rPr lang="ko-KR" altLang="en-US" smtClean="0"/>
              <a:t>적에게 피격할 때마다 일정량 감소</a:t>
            </a:r>
            <a:endParaRPr lang="en-US" altLang="ko-KR"/>
          </a:p>
          <a:p>
            <a:pPr lvl="2"/>
            <a:r>
              <a:rPr lang="ko-KR" altLang="en-US" smtClean="0"/>
              <a:t>관련 수치는 레벨 디자인에서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치료계열 아이템을 사용하면 </a:t>
            </a:r>
            <a:r>
              <a:rPr lang="en-US" altLang="ko-KR" smtClean="0"/>
              <a:t>25~100 </a:t>
            </a:r>
            <a:r>
              <a:rPr lang="ko-KR" altLang="en-US" smtClean="0"/>
              <a:t>회복</a:t>
            </a:r>
            <a:endParaRPr lang="en-US" altLang="ko-KR" smtClean="0"/>
          </a:p>
          <a:p>
            <a:pPr lvl="2"/>
            <a:r>
              <a:rPr lang="en-US" altLang="ko-KR" smtClean="0"/>
              <a:t>[</a:t>
            </a:r>
            <a:r>
              <a:rPr lang="ko-KR" altLang="en-US" smtClean="0"/>
              <a:t>붕대</a:t>
            </a:r>
            <a:r>
              <a:rPr lang="en-US" altLang="ko-KR" smtClean="0"/>
              <a:t>] : 25 </a:t>
            </a:r>
            <a:r>
              <a:rPr lang="ko-KR" altLang="en-US" smtClean="0"/>
              <a:t>회복</a:t>
            </a:r>
            <a:endParaRPr lang="en-US" altLang="ko-KR" smtClean="0"/>
          </a:p>
          <a:p>
            <a:pPr lvl="2"/>
            <a:r>
              <a:rPr lang="en-US" altLang="ko-KR" smtClean="0"/>
              <a:t>[</a:t>
            </a:r>
            <a:r>
              <a:rPr lang="ko-KR" altLang="en-US" smtClean="0"/>
              <a:t>구급상자</a:t>
            </a:r>
            <a:r>
              <a:rPr lang="en-US" altLang="ko-KR" smtClean="0"/>
              <a:t>] : 75 </a:t>
            </a:r>
            <a:r>
              <a:rPr lang="ko-KR" altLang="en-US" smtClean="0"/>
              <a:t>회복</a:t>
            </a:r>
            <a:endParaRPr lang="en-US" altLang="ko-KR" smtClean="0"/>
          </a:p>
          <a:p>
            <a:pPr lvl="2"/>
            <a:r>
              <a:rPr lang="en-US" altLang="ko-KR" smtClean="0"/>
              <a:t>[</a:t>
            </a:r>
            <a:r>
              <a:rPr lang="ko-KR" altLang="en-US" smtClean="0"/>
              <a:t>의료용 키트</a:t>
            </a:r>
            <a:r>
              <a:rPr lang="en-US" altLang="ko-KR" smtClean="0"/>
              <a:t>] : 100 </a:t>
            </a:r>
            <a:r>
              <a:rPr lang="ko-KR" altLang="en-US" smtClean="0"/>
              <a:t>회복</a:t>
            </a:r>
            <a:endParaRPr lang="en-US" altLang="ko-KR" smtClean="0"/>
          </a:p>
        </p:txBody>
      </p:sp>
      <p:sp>
        <p:nvSpPr>
          <p:cNvPr id="4" name="하트 3"/>
          <p:cNvSpPr/>
          <p:nvPr/>
        </p:nvSpPr>
        <p:spPr>
          <a:xfrm>
            <a:off x="5860471" y="365125"/>
            <a:ext cx="1604357" cy="16043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6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> – </a:t>
            </a:r>
            <a:r>
              <a:rPr lang="ko-KR" altLang="en-US" smtClean="0"/>
              <a:t>방어력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최초 </a:t>
            </a:r>
            <a:r>
              <a:rPr lang="en-US" altLang="ko-KR" smtClean="0"/>
              <a:t>0 </a:t>
            </a:r>
            <a:r>
              <a:rPr lang="ko-KR" altLang="en-US" smtClean="0"/>
              <a:t>으로 시작</a:t>
            </a:r>
            <a:endParaRPr lang="en-US" altLang="ko-KR" smtClean="0"/>
          </a:p>
          <a:p>
            <a:r>
              <a:rPr lang="ko-KR" altLang="en-US" smtClean="0"/>
              <a:t>최대 </a:t>
            </a:r>
            <a:r>
              <a:rPr lang="en-US" altLang="ko-KR" smtClean="0"/>
              <a:t>100</a:t>
            </a:r>
          </a:p>
          <a:p>
            <a:r>
              <a:rPr lang="ko-KR" altLang="en-US" smtClean="0"/>
              <a:t>적에게 피격할 때마다 체력 대신 감소</a:t>
            </a:r>
            <a:endParaRPr lang="en-US" altLang="ko-KR"/>
          </a:p>
          <a:p>
            <a:pPr lvl="2"/>
            <a:r>
              <a:rPr lang="ko-KR" altLang="en-US" smtClean="0"/>
              <a:t>감소하는 수치는 체력이 감소하는 것과 동일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en-US" smtClean="0"/>
              <a:t>방어구</a:t>
            </a:r>
            <a:r>
              <a:rPr lang="en-US" altLang="ko-KR" smtClean="0"/>
              <a:t>]</a:t>
            </a:r>
            <a:r>
              <a:rPr lang="ko-KR" altLang="en-US" smtClean="0"/>
              <a:t> 아이템을 사용하면 </a:t>
            </a:r>
            <a:r>
              <a:rPr lang="en-US" altLang="ko-KR" smtClean="0"/>
              <a:t>20 </a:t>
            </a:r>
            <a:r>
              <a:rPr lang="ko-KR" altLang="en-US" smtClean="0"/>
              <a:t>획득</a:t>
            </a:r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4098" name="Picture 2" descr="F1, helmet, motorbike helmet, motorcycle helmet, safet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24" y="132860"/>
            <a:ext cx="1457902" cy="145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ko-KR" altLang="en-US" sz="1800" dirty="0" smtClean="0"/>
              <a:t>프로젝트 개요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플로우</a:t>
            </a:r>
            <a:endParaRPr lang="en-US" altLang="ko-KR" sz="1800" smtClean="0"/>
          </a:p>
          <a:p>
            <a:r>
              <a:rPr lang="ko-KR" altLang="en-US" sz="1800" smtClean="0"/>
              <a:t>기본 조작</a:t>
            </a:r>
            <a:endParaRPr lang="en-US" altLang="ko-KR" sz="1800" smtClean="0"/>
          </a:p>
          <a:p>
            <a:r>
              <a:rPr lang="ko-KR" altLang="en-US" sz="1800" smtClean="0"/>
              <a:t>전투 </a:t>
            </a:r>
            <a:r>
              <a:rPr lang="en-US" altLang="ko-KR" sz="1800" smtClean="0"/>
              <a:t>(</a:t>
            </a:r>
            <a:r>
              <a:rPr lang="ko-KR" altLang="en-US" sz="1800" smtClean="0"/>
              <a:t>기본</a:t>
            </a:r>
            <a:r>
              <a:rPr lang="en-US" altLang="ko-KR" sz="1800" smtClean="0"/>
              <a:t>)</a:t>
            </a:r>
          </a:p>
          <a:p>
            <a:r>
              <a:rPr lang="ko-KR" altLang="en-US" sz="1800" smtClean="0"/>
              <a:t>변수</a:t>
            </a:r>
            <a:endParaRPr lang="en-US" altLang="ko-KR" sz="1800" smtClean="0"/>
          </a:p>
          <a:p>
            <a:r>
              <a:rPr lang="ko-KR" altLang="en-US" sz="1800" smtClean="0"/>
              <a:t>캐릭터 레벨디자인</a:t>
            </a:r>
            <a:endParaRPr lang="en-US" altLang="ko-KR" sz="1800" smtClean="0"/>
          </a:p>
          <a:p>
            <a:r>
              <a:rPr lang="ko-KR" altLang="en-US" sz="1800" smtClean="0"/>
              <a:t>몬스터 레벨디자인</a:t>
            </a:r>
            <a:endParaRPr lang="en-US" altLang="ko-KR" sz="1800"/>
          </a:p>
          <a:p>
            <a:r>
              <a:rPr lang="ko-KR" altLang="en-US" sz="1800" smtClean="0"/>
              <a:t>인벤토리</a:t>
            </a:r>
            <a:endParaRPr lang="en-US" altLang="ko-KR" sz="1800" smtClean="0"/>
          </a:p>
          <a:p>
            <a:r>
              <a:rPr lang="ko-KR" altLang="en-US" sz="1800" smtClean="0"/>
              <a:t>맵 </a:t>
            </a:r>
            <a:r>
              <a:rPr lang="en-US" altLang="ko-KR" sz="1800" smtClean="0"/>
              <a:t>: </a:t>
            </a:r>
            <a:r>
              <a:rPr lang="ko-KR" altLang="en-US" sz="1800" smtClean="0"/>
              <a:t>방 구조</a:t>
            </a:r>
            <a:endParaRPr lang="en-US" altLang="ko-KR" sz="1800" smtClean="0"/>
          </a:p>
          <a:p>
            <a:r>
              <a:rPr lang="ko-KR" altLang="en-US" sz="1800" smtClean="0"/>
              <a:t>맵 </a:t>
            </a:r>
            <a:r>
              <a:rPr lang="en-US" altLang="ko-KR" sz="1800" smtClean="0"/>
              <a:t>: </a:t>
            </a:r>
            <a:r>
              <a:rPr lang="ko-KR" altLang="en-US" sz="1800" smtClean="0"/>
              <a:t>방 종류</a:t>
            </a:r>
            <a:endParaRPr lang="en-US" altLang="ko-KR" sz="1800"/>
          </a:p>
          <a:p>
            <a:r>
              <a:rPr lang="ko-KR" altLang="en-US" sz="1800" smtClean="0"/>
              <a:t>맵 </a:t>
            </a:r>
            <a:r>
              <a:rPr lang="en-US" altLang="ko-KR" sz="1800" smtClean="0"/>
              <a:t>: </a:t>
            </a:r>
            <a:r>
              <a:rPr lang="ko-KR" altLang="en-US" sz="1800" smtClean="0"/>
              <a:t>던전 전체 구조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41205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방의 수가 </a:t>
            </a:r>
            <a:r>
              <a:rPr lang="en-US" altLang="ko-KR" smtClean="0"/>
              <a:t>5*5</a:t>
            </a:r>
            <a:r>
              <a:rPr lang="ko-KR" altLang="en-US" smtClean="0"/>
              <a:t>인 인스턴스 던전을 돌아다니며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점점 강해지는 적을 물리치고</a:t>
            </a:r>
            <a:r>
              <a:rPr lang="en-US" altLang="ko-KR" smtClean="0"/>
              <a:t>, </a:t>
            </a:r>
            <a:r>
              <a:rPr lang="ko-KR" altLang="en-US" smtClean="0"/>
              <a:t>자원을 모아 아이템을 제작해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오랜 시간 살아남는 생존 슈팅게임</a:t>
            </a:r>
            <a:endParaRPr lang="ko-KR" altLang="en-US"/>
          </a:p>
        </p:txBody>
      </p:sp>
      <p:pic>
        <p:nvPicPr>
          <p:cNvPr id="1025" name="Picture 1" descr="https://beecanvas.com/file/download/55380e9027c800ba5dca59d903bd19b1aeceaa62b69244b614e21890e88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6" y="3377651"/>
            <a:ext cx="5187141" cy="291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beecanvas.com/file/download/a276dad5e5a73d96d6a3bd72e396d49441bfe04fada541c5ac369e32400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75905"/>
            <a:ext cx="3007649" cy="29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9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409209" y="2144684"/>
            <a:ext cx="5582689" cy="9463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플로우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189" y="3192087"/>
            <a:ext cx="1622367" cy="698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19895" y="3192086"/>
            <a:ext cx="1622367" cy="6982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 선택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2061556" y="3541221"/>
            <a:ext cx="5583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6157" y="2291757"/>
            <a:ext cx="1622367" cy="698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진입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76157" y="3192085"/>
            <a:ext cx="1622367" cy="698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상점</a:t>
            </a:r>
            <a:r>
              <a:rPr lang="en-US" altLang="ko-KR" smtClean="0"/>
              <a:t>/</a:t>
            </a:r>
            <a:r>
              <a:rPr lang="ko-KR" altLang="en-US" smtClean="0"/>
              <a:t>세팅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76157" y="4125662"/>
            <a:ext cx="1622367" cy="698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옵션</a:t>
            </a:r>
            <a:endParaRPr lang="ko-KR" altLang="en-US"/>
          </a:p>
        </p:txBody>
      </p:sp>
      <p:cxnSp>
        <p:nvCxnSpPr>
          <p:cNvPr id="12" name="직선 화살표 연결선 11"/>
          <p:cNvCxnSpPr>
            <a:stCxn id="5" idx="3"/>
            <a:endCxn id="9" idx="1"/>
          </p:cNvCxnSpPr>
          <p:nvPr/>
        </p:nvCxnSpPr>
        <p:spPr>
          <a:xfrm flipV="1">
            <a:off x="4242262" y="2640892"/>
            <a:ext cx="333895" cy="900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10" idx="1"/>
          </p:cNvCxnSpPr>
          <p:nvPr/>
        </p:nvCxnSpPr>
        <p:spPr>
          <a:xfrm flipV="1">
            <a:off x="4242262" y="3541220"/>
            <a:ext cx="333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11" idx="1"/>
          </p:cNvCxnSpPr>
          <p:nvPr/>
        </p:nvCxnSpPr>
        <p:spPr>
          <a:xfrm>
            <a:off x="4242262" y="3541221"/>
            <a:ext cx="333895" cy="933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416041" y="2291756"/>
            <a:ext cx="1622367" cy="6982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플레이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9" idx="3"/>
            <a:endCxn id="21" idx="1"/>
          </p:cNvCxnSpPr>
          <p:nvPr/>
        </p:nvCxnSpPr>
        <p:spPr>
          <a:xfrm flipV="1">
            <a:off x="6198524" y="2640891"/>
            <a:ext cx="2175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55925" y="2291756"/>
            <a:ext cx="1622367" cy="698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결과 화면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1" idx="3"/>
            <a:endCxn id="25" idx="1"/>
          </p:cNvCxnSpPr>
          <p:nvPr/>
        </p:nvCxnSpPr>
        <p:spPr>
          <a:xfrm>
            <a:off x="8038408" y="2640891"/>
            <a:ext cx="217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5" idx="0"/>
            <a:endCxn id="4" idx="0"/>
          </p:cNvCxnSpPr>
          <p:nvPr/>
        </p:nvCxnSpPr>
        <p:spPr>
          <a:xfrm rot="16200000" flipH="1" flipV="1">
            <a:off x="4708575" y="-1166447"/>
            <a:ext cx="900331" cy="7816736"/>
          </a:xfrm>
          <a:prstGeom prst="curvedConnector3">
            <a:avLst>
              <a:gd name="adj1" fmla="val -55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951028" y="34711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베타 버전</a:t>
            </a:r>
            <a:endParaRPr lang="ko-KR" altLang="en-US"/>
          </a:p>
        </p:txBody>
      </p:sp>
      <p:cxnSp>
        <p:nvCxnSpPr>
          <p:cNvPr id="43" name="직선 화살표 연결선 42"/>
          <p:cNvCxnSpPr>
            <a:stCxn id="41" idx="0"/>
            <a:endCxn id="39" idx="3"/>
          </p:cNvCxnSpPr>
          <p:nvPr/>
        </p:nvCxnSpPr>
        <p:spPr>
          <a:xfrm flipH="1" flipV="1">
            <a:off x="9991898" y="2617870"/>
            <a:ext cx="554005" cy="85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3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기본조작 </a:t>
            </a:r>
            <a:r>
              <a:rPr lang="en-US" altLang="ko-KR" smtClean="0"/>
              <a:t>– </a:t>
            </a:r>
            <a:r>
              <a:rPr lang="ko-KR" altLang="en-US" smtClean="0"/>
              <a:t>이동 및 카메라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138"/>
          <a:stretch/>
        </p:blipFill>
        <p:spPr>
          <a:xfrm>
            <a:off x="819150" y="1620982"/>
            <a:ext cx="10534650" cy="50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기본조작 </a:t>
            </a:r>
            <a:r>
              <a:rPr lang="en-US" altLang="ko-KR" smtClean="0"/>
              <a:t>– </a:t>
            </a:r>
            <a:r>
              <a:rPr lang="ko-KR" altLang="en-US" smtClean="0"/>
              <a:t>캐릭터 회전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07" y="1850619"/>
            <a:ext cx="6982127" cy="45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7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전투 </a:t>
            </a:r>
            <a:r>
              <a:rPr lang="en-US" altLang="ko-KR" smtClean="0"/>
              <a:t>(</a:t>
            </a:r>
            <a:r>
              <a:rPr lang="ko-KR" altLang="en-US" smtClean="0"/>
              <a:t>기본</a:t>
            </a:r>
            <a:r>
              <a:rPr lang="en-US" altLang="ko-KR" smtClean="0"/>
              <a:t>) – </a:t>
            </a:r>
            <a:r>
              <a:rPr lang="ko-KR" altLang="en-US" smtClean="0"/>
              <a:t>공격 </a:t>
            </a:r>
            <a:r>
              <a:rPr lang="en-US" altLang="ko-KR" smtClean="0"/>
              <a:t>/ </a:t>
            </a:r>
            <a:r>
              <a:rPr lang="ko-KR" altLang="en-US" smtClean="0"/>
              <a:t>사격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84" y="1690688"/>
            <a:ext cx="5887662" cy="47851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56364" y="4197928"/>
            <a:ext cx="972590" cy="22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(s </a:t>
            </a:r>
            <a:r>
              <a:rPr lang="ko-KR" altLang="en-US" sz="1400" smtClean="0">
                <a:solidFill>
                  <a:schemeClr val="tx1"/>
                </a:solidFill>
              </a:rPr>
              <a:t>키</a:t>
            </a:r>
            <a:r>
              <a:rPr lang="en-US" altLang="ko-KR" sz="1400" smtClean="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1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전투</a:t>
            </a:r>
            <a:r>
              <a:rPr lang="en-US" altLang="ko-KR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기본</a:t>
            </a:r>
            <a:r>
              <a:rPr lang="en-US" altLang="ko-KR" smtClean="0"/>
              <a:t>) - </a:t>
            </a:r>
            <a:r>
              <a:rPr lang="ko-KR" altLang="en-US" smtClean="0"/>
              <a:t>피격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89" y="1946650"/>
            <a:ext cx="7942702" cy="33402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4153" y="4148052"/>
            <a:ext cx="972590" cy="22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공격 계열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공격 계열 변수는 플레이어가 사용하는 무기에 의해 결정됨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공격력 </a:t>
            </a:r>
            <a:r>
              <a:rPr lang="en-US" altLang="ko-KR" sz="1800" smtClean="0"/>
              <a:t>: </a:t>
            </a:r>
            <a:r>
              <a:rPr lang="ko-KR" altLang="en-US" sz="1800" smtClean="0"/>
              <a:t>적에게 탄 </a:t>
            </a:r>
            <a:r>
              <a:rPr lang="en-US" altLang="ko-KR" sz="1800" smtClean="0"/>
              <a:t>1</a:t>
            </a:r>
            <a:r>
              <a:rPr lang="ko-KR" altLang="en-US" sz="1800" smtClean="0"/>
              <a:t>발을 적중시키거나 근접무기로 </a:t>
            </a:r>
            <a:r>
              <a:rPr lang="en-US" altLang="ko-KR" sz="1800" smtClean="0"/>
              <a:t>1</a:t>
            </a:r>
            <a:r>
              <a:rPr lang="ko-KR" altLang="en-US" sz="1800" smtClean="0"/>
              <a:t>회 공격할 때 입히는 피해량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연사력</a:t>
            </a:r>
            <a:r>
              <a:rPr lang="en-US" altLang="ko-KR" sz="1800" smtClean="0"/>
              <a:t>/</a:t>
            </a:r>
            <a:r>
              <a:rPr lang="ko-KR" altLang="en-US" sz="1800" smtClean="0"/>
              <a:t>공격속도 </a:t>
            </a:r>
            <a:r>
              <a:rPr lang="en-US" altLang="ko-KR" sz="1800" smtClean="0"/>
              <a:t>: 1</a:t>
            </a:r>
            <a:r>
              <a:rPr lang="ko-KR" altLang="en-US" sz="1800" smtClean="0"/>
              <a:t>초당 발사하는 탄의 수 </a:t>
            </a:r>
            <a:r>
              <a:rPr lang="en-US" altLang="ko-KR" sz="1800" smtClean="0"/>
              <a:t>/ 1</a:t>
            </a:r>
            <a:r>
              <a:rPr lang="ko-KR" altLang="en-US" sz="1800" smtClean="0"/>
              <a:t>초당 공격회수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사거리 </a:t>
            </a:r>
            <a:r>
              <a:rPr lang="en-US" altLang="ko-KR" sz="1800" smtClean="0"/>
              <a:t>: </a:t>
            </a:r>
            <a:r>
              <a:rPr lang="ko-KR" altLang="en-US" sz="1800" smtClean="0"/>
              <a:t>탄의 최대 도달거리 </a:t>
            </a:r>
            <a:r>
              <a:rPr lang="en-US" altLang="ko-KR" sz="1800" smtClean="0"/>
              <a:t>/ </a:t>
            </a:r>
            <a:r>
              <a:rPr lang="ko-KR" altLang="en-US" sz="1800" smtClean="0"/>
              <a:t>근접공격의 최대 도달범위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장탄 수 </a:t>
            </a:r>
            <a:r>
              <a:rPr lang="en-US" altLang="ko-KR" sz="1800" smtClean="0"/>
              <a:t>: </a:t>
            </a:r>
            <a:r>
              <a:rPr lang="ko-KR" altLang="en-US" sz="1800" smtClean="0"/>
              <a:t>탄을 사용하는 무기의 경우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일정 수의 탄을 쏜 뒤에는 장전 액션을 해야 함</a:t>
            </a:r>
            <a:r>
              <a:rPr lang="en-US" altLang="ko-KR" sz="1800" smtClean="0"/>
              <a:t>. </a:t>
            </a:r>
            <a:r>
              <a:rPr lang="ko-KR" altLang="en-US" sz="1800" smtClean="0"/>
              <a:t>장전 액션 전까지 소모할 수 있는 탄의 수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장전속도 </a:t>
            </a:r>
            <a:r>
              <a:rPr lang="en-US" altLang="ko-KR" sz="1800" smtClean="0"/>
              <a:t>: </a:t>
            </a:r>
            <a:r>
              <a:rPr lang="ko-KR" altLang="en-US" sz="1800" smtClean="0"/>
              <a:t>장전 액션에 소모되는 시간</a:t>
            </a:r>
            <a:endParaRPr lang="en-US" altLang="ko-KR" sz="1800" smtClean="0"/>
          </a:p>
          <a:p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1104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396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프로젝트 기획서</vt:lpstr>
      <vt:lpstr>목차</vt:lpstr>
      <vt:lpstr>프로젝트 개요</vt:lpstr>
      <vt:lpstr>플로우</vt:lpstr>
      <vt:lpstr>기본조작 – 이동 및 카메라</vt:lpstr>
      <vt:lpstr>기본조작 – 캐릭터 회전</vt:lpstr>
      <vt:lpstr>전투 (기본) – 공격 / 사격</vt:lpstr>
      <vt:lpstr>전투 (기본) - 피격</vt:lpstr>
      <vt:lpstr>변수 – 공격 계열</vt:lpstr>
      <vt:lpstr>변수 - 기타</vt:lpstr>
      <vt:lpstr>변수 - 배고픔</vt:lpstr>
      <vt:lpstr>변수 – 목마름</vt:lpstr>
      <vt:lpstr>변수 – 체력</vt:lpstr>
      <vt:lpstr>변수 – 방어력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기획서</dc:title>
  <dc:creator>USER</dc:creator>
  <cp:lastModifiedBy>USER</cp:lastModifiedBy>
  <cp:revision>12</cp:revision>
  <dcterms:created xsi:type="dcterms:W3CDTF">2020-05-22T01:00:52Z</dcterms:created>
  <dcterms:modified xsi:type="dcterms:W3CDTF">2020-05-22T03:58:49Z</dcterms:modified>
</cp:coreProperties>
</file>