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438" r:id="rId4"/>
    <p:sldId id="439" r:id="rId5"/>
    <p:sldId id="440" r:id="rId6"/>
    <p:sldId id="441" r:id="rId7"/>
    <p:sldId id="442" r:id="rId8"/>
    <p:sldId id="443" r:id="rId9"/>
    <p:sldId id="444" r:id="rId10"/>
    <p:sldId id="445" r:id="rId11"/>
    <p:sldId id="448" r:id="rId12"/>
    <p:sldId id="449" r:id="rId13"/>
    <p:sldId id="446" r:id="rId14"/>
    <p:sldId id="447" r:id="rId15"/>
    <p:sldId id="3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438"/>
            <p14:sldId id="439"/>
            <p14:sldId id="440"/>
            <p14:sldId id="441"/>
            <p14:sldId id="442"/>
            <p14:sldId id="443"/>
            <p14:sldId id="444"/>
            <p14:sldId id="445"/>
            <p14:sldId id="448"/>
            <p14:sldId id="449"/>
            <p14:sldId id="446"/>
            <p14:sldId id="447"/>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56439" autoAdjust="0"/>
  </p:normalViewPr>
  <p:slideViewPr>
    <p:cSldViewPr snapToGrid="0">
      <p:cViewPr varScale="1">
        <p:scale>
          <a:sx n="86" d="100"/>
          <a:sy n="86" d="100"/>
        </p:scale>
        <p:origin x="418" y="58"/>
      </p:cViewPr>
      <p:guideLst>
        <p:guide orient="horz" pos="2160"/>
        <p:guide pos="3840"/>
      </p:guideLst>
    </p:cSldViewPr>
  </p:slideViewPr>
  <p:outlineViewPr>
    <p:cViewPr>
      <p:scale>
        <a:sx n="33" d="100"/>
        <a:sy n="33" d="100"/>
      </p:scale>
      <p:origin x="0" y="-5118"/>
    </p:cViewPr>
  </p:outlineViewPr>
  <p:notesTextViewPr>
    <p:cViewPr>
      <p:scale>
        <a:sx n="3" d="2"/>
        <a:sy n="3" d="2"/>
      </p:scale>
      <p:origin x="0" y="0"/>
    </p:cViewPr>
  </p:notesTextViewPr>
  <p:sorterViewPr>
    <p:cViewPr>
      <p:scale>
        <a:sx n="100" d="100"/>
        <a:sy n="100" d="100"/>
      </p:scale>
      <p:origin x="0" y="-25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a:t>Haga clic para modificar el estilo de texto del patrón</a:t>
            </a:r>
          </a:p>
          <a:p>
            <a:pPr marL="0" lvl="1" indent="0">
              <a:lnSpc>
                <a:spcPct val="150000"/>
              </a:lnSpc>
              <a:spcAft>
                <a:spcPts val="1200"/>
              </a:spcAft>
              <a:buNone/>
            </a:pPr>
            <a:r>
              <a:rPr lang="es-ES"/>
              <a:t>Segundo nivel</a:t>
            </a:r>
          </a:p>
          <a:p>
            <a:pPr marL="0" lvl="2" indent="0">
              <a:lnSpc>
                <a:spcPct val="150000"/>
              </a:lnSpc>
              <a:spcAft>
                <a:spcPts val="1200"/>
              </a:spcAft>
              <a:buNone/>
            </a:pPr>
            <a:r>
              <a:rPr lang="es-ES"/>
              <a:t>Tercer nivel</a:t>
            </a:r>
          </a:p>
          <a:p>
            <a:pPr marL="0" lvl="3" indent="0">
              <a:lnSpc>
                <a:spcPct val="150000"/>
              </a:lnSpc>
              <a:spcAft>
                <a:spcPts val="1200"/>
              </a:spcAft>
              <a:buNone/>
            </a:pPr>
            <a:r>
              <a:rPr lang="es-ES"/>
              <a:t>Cuarto nivel</a:t>
            </a:r>
          </a:p>
          <a:p>
            <a:pPr marL="0" lvl="4" indent="0">
              <a:lnSpc>
                <a:spcPct val="150000"/>
              </a:lnSpc>
              <a:spcAft>
                <a:spcPts val="1200"/>
              </a:spcAft>
              <a:buNone/>
            </a:pPr>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a:t>Haga clic para modificar el estilo de texto del patrón</a:t>
            </a:r>
          </a:p>
          <a:p>
            <a:pPr marL="0" lvl="1" indent="0">
              <a:lnSpc>
                <a:spcPct val="150000"/>
              </a:lnSpc>
              <a:spcAft>
                <a:spcPts val="1200"/>
              </a:spcAft>
              <a:buNone/>
            </a:pPr>
            <a:r>
              <a:rPr lang="es-ES"/>
              <a:t>Segundo nivel</a:t>
            </a:r>
          </a:p>
          <a:p>
            <a:pPr marL="0" lvl="2" indent="0">
              <a:lnSpc>
                <a:spcPct val="150000"/>
              </a:lnSpc>
              <a:spcAft>
                <a:spcPts val="1200"/>
              </a:spcAft>
              <a:buNone/>
            </a:pPr>
            <a:r>
              <a:rPr lang="es-ES"/>
              <a:t>Tercer nivel</a:t>
            </a:r>
          </a:p>
          <a:p>
            <a:pPr marL="0" lvl="3" indent="0">
              <a:lnSpc>
                <a:spcPct val="150000"/>
              </a:lnSpc>
              <a:spcAft>
                <a:spcPts val="1200"/>
              </a:spcAft>
              <a:buNone/>
            </a:pPr>
            <a:r>
              <a:rPr lang="es-ES"/>
              <a:t>Cuarto nivel</a:t>
            </a:r>
          </a:p>
          <a:p>
            <a:pPr marL="0" lvl="4" indent="0">
              <a:lnSpc>
                <a:spcPct val="150000"/>
              </a:lnSpc>
              <a:spcAft>
                <a:spcPts val="1200"/>
              </a:spcAft>
              <a:buNone/>
            </a:pPr>
            <a:r>
              <a:rPr lang="es-ES"/>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a:t>Haga clic para modificar el estilo de texto del patrón</a:t>
            </a:r>
          </a:p>
          <a:p>
            <a:pPr marL="0" lvl="1" indent="0">
              <a:lnSpc>
                <a:spcPct val="150000"/>
              </a:lnSpc>
              <a:spcAft>
                <a:spcPts val="1200"/>
              </a:spcAft>
              <a:buNone/>
            </a:pPr>
            <a:r>
              <a:rPr lang="es-ES"/>
              <a:t>Segundo nivel</a:t>
            </a:r>
          </a:p>
          <a:p>
            <a:pPr marL="0" lvl="2" indent="0">
              <a:lnSpc>
                <a:spcPct val="150000"/>
              </a:lnSpc>
              <a:spcAft>
                <a:spcPts val="1200"/>
              </a:spcAft>
              <a:buNone/>
            </a:pPr>
            <a:r>
              <a:rPr lang="es-ES"/>
              <a:t>Tercer nivel</a:t>
            </a:r>
          </a:p>
          <a:p>
            <a:pPr marL="0" lvl="3" indent="0">
              <a:lnSpc>
                <a:spcPct val="150000"/>
              </a:lnSpc>
              <a:spcAft>
                <a:spcPts val="1200"/>
              </a:spcAft>
              <a:buNone/>
            </a:pPr>
            <a:r>
              <a:rPr lang="es-ES"/>
              <a:t>Cuarto nivel</a:t>
            </a:r>
          </a:p>
          <a:p>
            <a:pPr marL="0" lvl="4" indent="0">
              <a:lnSpc>
                <a:spcPct val="150000"/>
              </a:lnSpc>
              <a:spcAft>
                <a:spcPts val="1200"/>
              </a:spcAft>
              <a:buNone/>
            </a:pPr>
            <a:r>
              <a:rPr lang="es-ES"/>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a:t>Haga clic para modificar el estilo de texto del patrón</a:t>
            </a:r>
          </a:p>
          <a:p>
            <a:pPr marL="0" lvl="1" indent="0">
              <a:lnSpc>
                <a:spcPct val="150000"/>
              </a:lnSpc>
              <a:spcAft>
                <a:spcPts val="1200"/>
              </a:spcAft>
              <a:buNone/>
            </a:pPr>
            <a:r>
              <a:rPr lang="es-ES"/>
              <a:t>Segundo nivel</a:t>
            </a:r>
          </a:p>
          <a:p>
            <a:pPr marL="0" lvl="2" indent="0">
              <a:lnSpc>
                <a:spcPct val="150000"/>
              </a:lnSpc>
              <a:spcAft>
                <a:spcPts val="1200"/>
              </a:spcAft>
              <a:buNone/>
            </a:pPr>
            <a:r>
              <a:rPr lang="es-ES"/>
              <a:t>Tercer nivel</a:t>
            </a:r>
          </a:p>
          <a:p>
            <a:pPr marL="0" lvl="3" indent="0">
              <a:lnSpc>
                <a:spcPct val="150000"/>
              </a:lnSpc>
              <a:spcAft>
                <a:spcPts val="1200"/>
              </a:spcAft>
              <a:buNone/>
            </a:pPr>
            <a:r>
              <a:rPr lang="es-ES"/>
              <a:t>Cuarto nivel</a:t>
            </a:r>
          </a:p>
          <a:p>
            <a:pPr marL="0" lvl="4" indent="0">
              <a:lnSpc>
                <a:spcPct val="150000"/>
              </a:lnSpc>
              <a:spcAft>
                <a:spcPts val="1200"/>
              </a:spcAft>
              <a:buNone/>
            </a:pPr>
            <a:r>
              <a:rPr lang="es-ES"/>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a:t>Haga clic para modificar el estilo de texto del patrón</a:t>
            </a:r>
          </a:p>
          <a:p>
            <a:pPr marL="0" lvl="1" indent="0">
              <a:lnSpc>
                <a:spcPct val="150000"/>
              </a:lnSpc>
              <a:spcAft>
                <a:spcPts val="1200"/>
              </a:spcAft>
              <a:buNone/>
            </a:pPr>
            <a:r>
              <a:rPr lang="es-ES"/>
              <a:t>Segundo nivel</a:t>
            </a:r>
          </a:p>
          <a:p>
            <a:pPr marL="0" lvl="2" indent="0">
              <a:lnSpc>
                <a:spcPct val="150000"/>
              </a:lnSpc>
              <a:spcAft>
                <a:spcPts val="1200"/>
              </a:spcAft>
              <a:buNone/>
            </a:pPr>
            <a:r>
              <a:rPr lang="es-ES"/>
              <a:t>Tercer nivel</a:t>
            </a:r>
          </a:p>
          <a:p>
            <a:pPr marL="0" lvl="3" indent="0">
              <a:lnSpc>
                <a:spcPct val="150000"/>
              </a:lnSpc>
              <a:spcAft>
                <a:spcPts val="1200"/>
              </a:spcAft>
              <a:buNone/>
            </a:pPr>
            <a:r>
              <a:rPr lang="es-ES"/>
              <a:t>Cuarto nivel</a:t>
            </a:r>
          </a:p>
          <a:p>
            <a:pPr marL="0" lvl="4" indent="0">
              <a:lnSpc>
                <a:spcPct val="150000"/>
              </a:lnSpc>
              <a:spcAft>
                <a:spcPts val="1200"/>
              </a:spcAft>
              <a:buNone/>
            </a:pPr>
            <a:r>
              <a:rPr lang="es-ES"/>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10/9/2020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a:t>Algoritmos y Estructuras de Datos</a:t>
            </a:r>
          </a:p>
        </p:txBody>
      </p:sp>
      <p:sp>
        <p:nvSpPr>
          <p:cNvPr id="3" name="Subtítulo 2"/>
          <p:cNvSpPr>
            <a:spLocks noGrp="1"/>
          </p:cNvSpPr>
          <p:nvPr>
            <p:ph type="subTitle" idx="1"/>
          </p:nvPr>
        </p:nvSpPr>
        <p:spPr/>
        <p:txBody>
          <a:bodyPr vert="horz" lIns="91440" tIns="45720" rIns="91440" bIns="45720" rtlCol="0">
            <a:noAutofit/>
          </a:bodyPr>
          <a:lstStyle/>
          <a:p>
            <a:r>
              <a:rPr lang="es-ES" sz="2600" noProof="1"/>
              <a:t>Primer Semestre 2020</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D1162-95D4-46C0-9A93-F0760063BF43}"/>
              </a:ext>
            </a:extLst>
          </p:cNvPr>
          <p:cNvSpPr>
            <a:spLocks noGrp="1"/>
          </p:cNvSpPr>
          <p:nvPr>
            <p:ph type="title"/>
          </p:nvPr>
        </p:nvSpPr>
        <p:spPr/>
        <p:txBody>
          <a:bodyPr/>
          <a:lstStyle/>
          <a:p>
            <a:r>
              <a:rPr lang="es-CL" dirty="0"/>
              <a:t>Ejemplo</a:t>
            </a:r>
          </a:p>
        </p:txBody>
      </p:sp>
      <p:sp>
        <p:nvSpPr>
          <p:cNvPr id="3" name="Marcador de contenido 2">
            <a:extLst>
              <a:ext uri="{FF2B5EF4-FFF2-40B4-BE49-F238E27FC236}">
                <a16:creationId xmlns:a16="http://schemas.microsoft.com/office/drawing/2014/main" id="{B9CA521B-C0E2-4964-98FE-2C151C1A5637}"/>
              </a:ext>
            </a:extLst>
          </p:cNvPr>
          <p:cNvSpPr>
            <a:spLocks noGrp="1"/>
          </p:cNvSpPr>
          <p:nvPr>
            <p:ph idx="1"/>
          </p:nvPr>
        </p:nvSpPr>
        <p:spPr>
          <a:xfrm>
            <a:off x="838201" y="1825625"/>
            <a:ext cx="4167753" cy="2870662"/>
          </a:xfrm>
        </p:spPr>
        <p:txBody>
          <a:bodyPr/>
          <a:lstStyle/>
          <a:p>
            <a:r>
              <a:rPr lang="es-CL" dirty="0"/>
              <a:t>Dado el árbol de la derecha.</a:t>
            </a:r>
          </a:p>
          <a:p>
            <a:pPr marL="342900" indent="-342900">
              <a:buFont typeface="+mj-lt"/>
              <a:buAutoNum type="arabicPeriod"/>
            </a:pPr>
            <a:r>
              <a:rPr lang="es-CL" dirty="0"/>
              <a:t>Represente el árbol como un vector.</a:t>
            </a:r>
          </a:p>
          <a:p>
            <a:pPr marL="342900" indent="-342900">
              <a:buFont typeface="+mj-lt"/>
              <a:buAutoNum type="arabicPeriod"/>
            </a:pPr>
            <a:r>
              <a:rPr lang="es-CL" dirty="0"/>
              <a:t>Dibuje la traza para agregar 6 y 2.</a:t>
            </a:r>
          </a:p>
          <a:p>
            <a:pPr marL="342900" indent="-342900">
              <a:buFont typeface="+mj-lt"/>
              <a:buAutoNum type="arabicPeriod"/>
            </a:pPr>
            <a:r>
              <a:rPr lang="es-CL" dirty="0"/>
              <a:t>Dibuje la traza para eliminar los 2 valores con menor prioridad.</a:t>
            </a:r>
          </a:p>
          <a:p>
            <a:pPr marL="342900" indent="-342900">
              <a:buFont typeface="+mj-lt"/>
              <a:buAutoNum type="arabicPeriod"/>
            </a:pPr>
            <a:endParaRPr lang="es-CL" dirty="0"/>
          </a:p>
          <a:p>
            <a:endParaRPr lang="es-CL" dirty="0"/>
          </a:p>
        </p:txBody>
      </p:sp>
      <p:sp>
        <p:nvSpPr>
          <p:cNvPr id="4" name="CuadroTexto 3">
            <a:extLst>
              <a:ext uri="{FF2B5EF4-FFF2-40B4-BE49-F238E27FC236}">
                <a16:creationId xmlns:a16="http://schemas.microsoft.com/office/drawing/2014/main" id="{82499C37-B407-446A-8990-2C12169E5DD4}"/>
              </a:ext>
            </a:extLst>
          </p:cNvPr>
          <p:cNvSpPr txBox="1"/>
          <p:nvPr/>
        </p:nvSpPr>
        <p:spPr>
          <a:xfrm>
            <a:off x="8805336" y="3112186"/>
            <a:ext cx="317716" cy="369332"/>
          </a:xfrm>
          <a:prstGeom prst="rect">
            <a:avLst/>
          </a:prstGeom>
          <a:noFill/>
        </p:spPr>
        <p:txBody>
          <a:bodyPr wrap="square" rtlCol="0">
            <a:spAutoFit/>
          </a:bodyPr>
          <a:lstStyle/>
          <a:p>
            <a:r>
              <a:rPr lang="es-CL" b="1" dirty="0"/>
              <a:t>3</a:t>
            </a:r>
          </a:p>
        </p:txBody>
      </p:sp>
      <p:sp>
        <p:nvSpPr>
          <p:cNvPr id="5" name="CuadroTexto 4">
            <a:extLst>
              <a:ext uri="{FF2B5EF4-FFF2-40B4-BE49-F238E27FC236}">
                <a16:creationId xmlns:a16="http://schemas.microsoft.com/office/drawing/2014/main" id="{745D09AE-177A-4CD6-BD22-C8A746BC1024}"/>
              </a:ext>
            </a:extLst>
          </p:cNvPr>
          <p:cNvSpPr txBox="1"/>
          <p:nvPr/>
        </p:nvSpPr>
        <p:spPr>
          <a:xfrm>
            <a:off x="8331199" y="3527052"/>
            <a:ext cx="317716" cy="369332"/>
          </a:xfrm>
          <a:prstGeom prst="rect">
            <a:avLst/>
          </a:prstGeom>
          <a:noFill/>
        </p:spPr>
        <p:txBody>
          <a:bodyPr wrap="square" rtlCol="0">
            <a:spAutoFit/>
          </a:bodyPr>
          <a:lstStyle/>
          <a:p>
            <a:r>
              <a:rPr lang="es-CL" b="1" dirty="0"/>
              <a:t>4</a:t>
            </a:r>
          </a:p>
        </p:txBody>
      </p:sp>
      <p:sp>
        <p:nvSpPr>
          <p:cNvPr id="6" name="CuadroTexto 5">
            <a:extLst>
              <a:ext uri="{FF2B5EF4-FFF2-40B4-BE49-F238E27FC236}">
                <a16:creationId xmlns:a16="http://schemas.microsoft.com/office/drawing/2014/main" id="{0E4C96A0-C478-4D3B-AF77-66E6A027D7C8}"/>
              </a:ext>
            </a:extLst>
          </p:cNvPr>
          <p:cNvSpPr txBox="1"/>
          <p:nvPr/>
        </p:nvSpPr>
        <p:spPr>
          <a:xfrm>
            <a:off x="9313340" y="3535515"/>
            <a:ext cx="317716" cy="369332"/>
          </a:xfrm>
          <a:prstGeom prst="rect">
            <a:avLst/>
          </a:prstGeom>
          <a:noFill/>
        </p:spPr>
        <p:txBody>
          <a:bodyPr wrap="square" rtlCol="0">
            <a:spAutoFit/>
          </a:bodyPr>
          <a:lstStyle/>
          <a:p>
            <a:r>
              <a:rPr lang="es-CL" b="1" dirty="0"/>
              <a:t>5</a:t>
            </a:r>
          </a:p>
        </p:txBody>
      </p:sp>
      <p:sp>
        <p:nvSpPr>
          <p:cNvPr id="7" name="CuadroTexto 6">
            <a:extLst>
              <a:ext uri="{FF2B5EF4-FFF2-40B4-BE49-F238E27FC236}">
                <a16:creationId xmlns:a16="http://schemas.microsoft.com/office/drawing/2014/main" id="{2600F5F8-D671-49B4-8ACD-A15D724F87E0}"/>
              </a:ext>
            </a:extLst>
          </p:cNvPr>
          <p:cNvSpPr txBox="1"/>
          <p:nvPr/>
        </p:nvSpPr>
        <p:spPr>
          <a:xfrm>
            <a:off x="8043335" y="4043523"/>
            <a:ext cx="317716" cy="369332"/>
          </a:xfrm>
          <a:prstGeom prst="rect">
            <a:avLst/>
          </a:prstGeom>
          <a:noFill/>
        </p:spPr>
        <p:txBody>
          <a:bodyPr wrap="square" rtlCol="0">
            <a:spAutoFit/>
          </a:bodyPr>
          <a:lstStyle/>
          <a:p>
            <a:r>
              <a:rPr lang="es-CL" b="1" dirty="0"/>
              <a:t>6</a:t>
            </a:r>
          </a:p>
        </p:txBody>
      </p:sp>
      <p:sp>
        <p:nvSpPr>
          <p:cNvPr id="8" name="CuadroTexto 7">
            <a:extLst>
              <a:ext uri="{FF2B5EF4-FFF2-40B4-BE49-F238E27FC236}">
                <a16:creationId xmlns:a16="http://schemas.microsoft.com/office/drawing/2014/main" id="{C35E90C8-53F6-41AE-87ED-3D23B2917F6C}"/>
              </a:ext>
            </a:extLst>
          </p:cNvPr>
          <p:cNvSpPr txBox="1"/>
          <p:nvPr/>
        </p:nvSpPr>
        <p:spPr>
          <a:xfrm>
            <a:off x="8576736" y="4051987"/>
            <a:ext cx="317716" cy="369332"/>
          </a:xfrm>
          <a:prstGeom prst="rect">
            <a:avLst/>
          </a:prstGeom>
          <a:noFill/>
        </p:spPr>
        <p:txBody>
          <a:bodyPr wrap="square" rtlCol="0">
            <a:spAutoFit/>
          </a:bodyPr>
          <a:lstStyle/>
          <a:p>
            <a:r>
              <a:rPr lang="es-CL" b="1" dirty="0"/>
              <a:t>8</a:t>
            </a:r>
          </a:p>
        </p:txBody>
      </p:sp>
      <p:sp>
        <p:nvSpPr>
          <p:cNvPr id="9" name="CuadroTexto 8">
            <a:extLst>
              <a:ext uri="{FF2B5EF4-FFF2-40B4-BE49-F238E27FC236}">
                <a16:creationId xmlns:a16="http://schemas.microsoft.com/office/drawing/2014/main" id="{21D65943-F100-45F3-9EEC-4B85389893B1}"/>
              </a:ext>
            </a:extLst>
          </p:cNvPr>
          <p:cNvSpPr txBox="1"/>
          <p:nvPr/>
        </p:nvSpPr>
        <p:spPr>
          <a:xfrm>
            <a:off x="9025472" y="4051986"/>
            <a:ext cx="317716" cy="369332"/>
          </a:xfrm>
          <a:prstGeom prst="rect">
            <a:avLst/>
          </a:prstGeom>
          <a:noFill/>
        </p:spPr>
        <p:txBody>
          <a:bodyPr wrap="square" rtlCol="0">
            <a:spAutoFit/>
          </a:bodyPr>
          <a:lstStyle/>
          <a:p>
            <a:r>
              <a:rPr lang="es-CL" b="1" dirty="0"/>
              <a:t>9</a:t>
            </a:r>
          </a:p>
        </p:txBody>
      </p:sp>
      <p:cxnSp>
        <p:nvCxnSpPr>
          <p:cNvPr id="10" name="Conector recto 9">
            <a:extLst>
              <a:ext uri="{FF2B5EF4-FFF2-40B4-BE49-F238E27FC236}">
                <a16:creationId xmlns:a16="http://schemas.microsoft.com/office/drawing/2014/main" id="{3910F98A-31C3-4C5B-9D44-8790A941BE53}"/>
              </a:ext>
            </a:extLst>
          </p:cNvPr>
          <p:cNvCxnSpPr>
            <a:cxnSpLocks/>
          </p:cNvCxnSpPr>
          <p:nvPr/>
        </p:nvCxnSpPr>
        <p:spPr>
          <a:xfrm flipV="1">
            <a:off x="8557792" y="3381521"/>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88F13ABC-D1CC-44BF-AEB8-FBB7A71A8FE5}"/>
              </a:ext>
            </a:extLst>
          </p:cNvPr>
          <p:cNvCxnSpPr>
            <a:cxnSpLocks/>
          </p:cNvCxnSpPr>
          <p:nvPr/>
        </p:nvCxnSpPr>
        <p:spPr>
          <a:xfrm flipV="1">
            <a:off x="8244524" y="3806467"/>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95759B25-0DEB-4E26-B56B-9222B1C672FA}"/>
              </a:ext>
            </a:extLst>
          </p:cNvPr>
          <p:cNvCxnSpPr>
            <a:cxnSpLocks/>
          </p:cNvCxnSpPr>
          <p:nvPr/>
        </p:nvCxnSpPr>
        <p:spPr>
          <a:xfrm flipV="1">
            <a:off x="9226654" y="3823401"/>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A12EE92-8180-410D-A712-82C57BE63262}"/>
              </a:ext>
            </a:extLst>
          </p:cNvPr>
          <p:cNvCxnSpPr>
            <a:cxnSpLocks/>
          </p:cNvCxnSpPr>
          <p:nvPr/>
        </p:nvCxnSpPr>
        <p:spPr>
          <a:xfrm flipH="1" flipV="1">
            <a:off x="9033938" y="3406919"/>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F0A032-3F36-462A-8E35-559CED012F33}"/>
              </a:ext>
            </a:extLst>
          </p:cNvPr>
          <p:cNvCxnSpPr>
            <a:cxnSpLocks/>
          </p:cNvCxnSpPr>
          <p:nvPr/>
        </p:nvCxnSpPr>
        <p:spPr>
          <a:xfrm flipH="1" flipV="1">
            <a:off x="8512231" y="3808571"/>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97EFBB42-649E-425F-9DB8-4C92F6B7A01D}"/>
              </a:ext>
            </a:extLst>
          </p:cNvPr>
          <p:cNvSpPr txBox="1"/>
          <p:nvPr/>
        </p:nvSpPr>
        <p:spPr>
          <a:xfrm>
            <a:off x="9575805" y="4051988"/>
            <a:ext cx="465661" cy="369332"/>
          </a:xfrm>
          <a:prstGeom prst="rect">
            <a:avLst/>
          </a:prstGeom>
          <a:noFill/>
        </p:spPr>
        <p:txBody>
          <a:bodyPr wrap="square" rtlCol="0">
            <a:spAutoFit/>
          </a:bodyPr>
          <a:lstStyle/>
          <a:p>
            <a:r>
              <a:rPr lang="es-CL" b="1" dirty="0"/>
              <a:t>10</a:t>
            </a:r>
          </a:p>
        </p:txBody>
      </p:sp>
      <p:cxnSp>
        <p:nvCxnSpPr>
          <p:cNvPr id="16" name="Conector recto 15">
            <a:extLst>
              <a:ext uri="{FF2B5EF4-FFF2-40B4-BE49-F238E27FC236}">
                <a16:creationId xmlns:a16="http://schemas.microsoft.com/office/drawing/2014/main" id="{104AA134-1BD4-4061-A294-BD9F1A305CE0}"/>
              </a:ext>
            </a:extLst>
          </p:cNvPr>
          <p:cNvCxnSpPr>
            <a:cxnSpLocks/>
          </p:cNvCxnSpPr>
          <p:nvPr/>
        </p:nvCxnSpPr>
        <p:spPr>
          <a:xfrm flipH="1" flipV="1">
            <a:off x="9511301" y="3808572"/>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8BDFC62B-7226-4EF2-B9A6-0DF3F7DE8983}"/>
              </a:ext>
            </a:extLst>
          </p:cNvPr>
          <p:cNvSpPr txBox="1"/>
          <p:nvPr/>
        </p:nvSpPr>
        <p:spPr>
          <a:xfrm>
            <a:off x="7641777" y="4559994"/>
            <a:ext cx="459211" cy="369332"/>
          </a:xfrm>
          <a:prstGeom prst="rect">
            <a:avLst/>
          </a:prstGeom>
          <a:noFill/>
        </p:spPr>
        <p:txBody>
          <a:bodyPr wrap="square" rtlCol="0">
            <a:spAutoFit/>
          </a:bodyPr>
          <a:lstStyle/>
          <a:p>
            <a:r>
              <a:rPr lang="es-CL" b="1" dirty="0"/>
              <a:t>25</a:t>
            </a:r>
          </a:p>
        </p:txBody>
      </p:sp>
      <p:cxnSp>
        <p:nvCxnSpPr>
          <p:cNvPr id="18" name="Conector recto 17">
            <a:extLst>
              <a:ext uri="{FF2B5EF4-FFF2-40B4-BE49-F238E27FC236}">
                <a16:creationId xmlns:a16="http://schemas.microsoft.com/office/drawing/2014/main" id="{801EE3CF-FCE9-4643-B6B0-90F0911C21FF}"/>
              </a:ext>
            </a:extLst>
          </p:cNvPr>
          <p:cNvCxnSpPr>
            <a:cxnSpLocks/>
          </p:cNvCxnSpPr>
          <p:nvPr/>
        </p:nvCxnSpPr>
        <p:spPr>
          <a:xfrm flipV="1">
            <a:off x="7933661" y="4322938"/>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Marcador de contenido 2">
            <a:extLst>
              <a:ext uri="{FF2B5EF4-FFF2-40B4-BE49-F238E27FC236}">
                <a16:creationId xmlns:a16="http://schemas.microsoft.com/office/drawing/2014/main" id="{C003A367-F187-4269-9355-D12ABB39F30D}"/>
              </a:ext>
            </a:extLst>
          </p:cNvPr>
          <p:cNvSpPr txBox="1">
            <a:spLocks/>
          </p:cNvSpPr>
          <p:nvPr/>
        </p:nvSpPr>
        <p:spPr>
          <a:xfrm>
            <a:off x="978667" y="4553720"/>
            <a:ext cx="9737174" cy="20859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ES" dirty="0"/>
              <a:t>El nodo raíz se almacena en la posición 0 del arreglo.</a:t>
            </a:r>
          </a:p>
          <a:p>
            <a:pPr marL="285750" indent="-285750" algn="just">
              <a:buFont typeface="Arial" panose="020B0604020202020204" pitchFamily="34" charset="0"/>
              <a:buChar char="•"/>
            </a:pPr>
            <a:r>
              <a:rPr lang="es-ES" dirty="0"/>
              <a:t>Los hijos de un nodo almacenado en la posición </a:t>
            </a:r>
            <a:r>
              <a:rPr lang="es-ES" b="1" i="1" dirty="0"/>
              <a:t>i</a:t>
            </a:r>
            <a:r>
              <a:rPr lang="es-ES" dirty="0"/>
              <a:t> se almacenan en las posiciones 2</a:t>
            </a:r>
            <a:r>
              <a:rPr lang="es-ES" b="1" i="1" dirty="0"/>
              <a:t>i</a:t>
            </a:r>
            <a:r>
              <a:rPr lang="es-ES" dirty="0"/>
              <a:t>+1 y 2</a:t>
            </a:r>
            <a:r>
              <a:rPr lang="es-ES" b="1" i="1" dirty="0"/>
              <a:t>i</a:t>
            </a:r>
            <a:r>
              <a:rPr lang="es-ES" dirty="0"/>
              <a:t>+2, respectivamente.</a:t>
            </a:r>
          </a:p>
          <a:p>
            <a:pPr marL="285750" indent="-285750" algn="just">
              <a:buFont typeface="Arial" panose="020B0604020202020204" pitchFamily="34" charset="0"/>
              <a:buChar char="•"/>
            </a:pPr>
            <a:r>
              <a:rPr lang="es-ES" dirty="0"/>
              <a:t>El padre de un nodo que está en la posición </a:t>
            </a:r>
            <a:r>
              <a:rPr lang="es-ES" b="1" i="1" dirty="0"/>
              <a:t>i</a:t>
            </a:r>
            <a:r>
              <a:rPr lang="es-ES" dirty="0"/>
              <a:t> (</a:t>
            </a:r>
            <a:r>
              <a:rPr lang="es-ES" b="1" i="1" dirty="0"/>
              <a:t>i</a:t>
            </a:r>
            <a:r>
              <a:rPr lang="es-ES" dirty="0"/>
              <a:t>&gt;0) está almacenado en la posición (</a:t>
            </a:r>
            <a:r>
              <a:rPr lang="es-ES" b="1" dirty="0" err="1"/>
              <a:t>int</a:t>
            </a:r>
            <a:r>
              <a:rPr lang="es-ES" dirty="0"/>
              <a:t>) (</a:t>
            </a:r>
            <a:r>
              <a:rPr lang="es-ES" b="1" i="1" dirty="0"/>
              <a:t>i </a:t>
            </a:r>
            <a:r>
              <a:rPr lang="es-ES" dirty="0"/>
              <a:t>-1)/2.</a:t>
            </a:r>
          </a:p>
        </p:txBody>
      </p:sp>
      <p:graphicFrame>
        <p:nvGraphicFramePr>
          <p:cNvPr id="20" name="Tabla 20">
            <a:extLst>
              <a:ext uri="{FF2B5EF4-FFF2-40B4-BE49-F238E27FC236}">
                <a16:creationId xmlns:a16="http://schemas.microsoft.com/office/drawing/2014/main" id="{3B03A48B-E2E1-4708-A494-2C07D707BF7A}"/>
              </a:ext>
            </a:extLst>
          </p:cNvPr>
          <p:cNvGraphicFramePr>
            <a:graphicFrameLocks noGrp="1"/>
          </p:cNvGraphicFramePr>
          <p:nvPr>
            <p:extLst>
              <p:ext uri="{D42A27DB-BD31-4B8C-83A1-F6EECF244321}">
                <p14:modId xmlns:p14="http://schemas.microsoft.com/office/powerpoint/2010/main" val="3016535521"/>
              </p:ext>
            </p:extLst>
          </p:nvPr>
        </p:nvGraphicFramePr>
        <p:xfrm>
          <a:off x="3796898" y="171285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377350224"/>
                    </a:ext>
                  </a:extLst>
                </a:gridCol>
                <a:gridCol w="812800">
                  <a:extLst>
                    <a:ext uri="{9D8B030D-6E8A-4147-A177-3AD203B41FA5}">
                      <a16:colId xmlns:a16="http://schemas.microsoft.com/office/drawing/2014/main" val="3123106560"/>
                    </a:ext>
                  </a:extLst>
                </a:gridCol>
                <a:gridCol w="812800">
                  <a:extLst>
                    <a:ext uri="{9D8B030D-6E8A-4147-A177-3AD203B41FA5}">
                      <a16:colId xmlns:a16="http://schemas.microsoft.com/office/drawing/2014/main" val="1162918792"/>
                    </a:ext>
                  </a:extLst>
                </a:gridCol>
                <a:gridCol w="812800">
                  <a:extLst>
                    <a:ext uri="{9D8B030D-6E8A-4147-A177-3AD203B41FA5}">
                      <a16:colId xmlns:a16="http://schemas.microsoft.com/office/drawing/2014/main" val="216170830"/>
                    </a:ext>
                  </a:extLst>
                </a:gridCol>
                <a:gridCol w="812800">
                  <a:extLst>
                    <a:ext uri="{9D8B030D-6E8A-4147-A177-3AD203B41FA5}">
                      <a16:colId xmlns:a16="http://schemas.microsoft.com/office/drawing/2014/main" val="505481515"/>
                    </a:ext>
                  </a:extLst>
                </a:gridCol>
                <a:gridCol w="812800">
                  <a:extLst>
                    <a:ext uri="{9D8B030D-6E8A-4147-A177-3AD203B41FA5}">
                      <a16:colId xmlns:a16="http://schemas.microsoft.com/office/drawing/2014/main" val="2819676230"/>
                    </a:ext>
                  </a:extLst>
                </a:gridCol>
                <a:gridCol w="812800">
                  <a:extLst>
                    <a:ext uri="{9D8B030D-6E8A-4147-A177-3AD203B41FA5}">
                      <a16:colId xmlns:a16="http://schemas.microsoft.com/office/drawing/2014/main" val="2809840259"/>
                    </a:ext>
                  </a:extLst>
                </a:gridCol>
                <a:gridCol w="812800">
                  <a:extLst>
                    <a:ext uri="{9D8B030D-6E8A-4147-A177-3AD203B41FA5}">
                      <a16:colId xmlns:a16="http://schemas.microsoft.com/office/drawing/2014/main" val="2271344618"/>
                    </a:ext>
                  </a:extLst>
                </a:gridCol>
                <a:gridCol w="812800">
                  <a:extLst>
                    <a:ext uri="{9D8B030D-6E8A-4147-A177-3AD203B41FA5}">
                      <a16:colId xmlns:a16="http://schemas.microsoft.com/office/drawing/2014/main" val="3192407342"/>
                    </a:ext>
                  </a:extLst>
                </a:gridCol>
                <a:gridCol w="812800">
                  <a:extLst>
                    <a:ext uri="{9D8B030D-6E8A-4147-A177-3AD203B41FA5}">
                      <a16:colId xmlns:a16="http://schemas.microsoft.com/office/drawing/2014/main" val="137303281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8</a:t>
                      </a:r>
                    </a:p>
                  </a:txBody>
                  <a:tcPr/>
                </a:tc>
                <a:tc>
                  <a:txBody>
                    <a:bodyPr/>
                    <a:lstStyle/>
                    <a:p>
                      <a:r>
                        <a:rPr lang="es-CL" dirty="0"/>
                        <a:t>3</a:t>
                      </a:r>
                    </a:p>
                  </a:txBody>
                  <a:tcPr/>
                </a:tc>
                <a:tc>
                  <a:txBody>
                    <a:bodyPr/>
                    <a:lstStyle/>
                    <a:p>
                      <a:r>
                        <a:rPr lang="es-CL" dirty="0"/>
                        <a:t>5</a:t>
                      </a:r>
                    </a:p>
                  </a:txBody>
                  <a:tcPr/>
                </a:tc>
                <a:tc>
                  <a:txBody>
                    <a:bodyPr/>
                    <a:lstStyle/>
                    <a:p>
                      <a:r>
                        <a:rPr lang="es-CL" dirty="0"/>
                        <a:t>6</a:t>
                      </a:r>
                    </a:p>
                  </a:txBody>
                  <a:tcPr/>
                </a:tc>
                <a:tc>
                  <a:txBody>
                    <a:bodyPr/>
                    <a:lstStyle/>
                    <a:p>
                      <a:r>
                        <a:rPr lang="es-CL" dirty="0"/>
                        <a:t>4</a:t>
                      </a:r>
                    </a:p>
                  </a:txBody>
                  <a:tcPr/>
                </a:tc>
                <a:tc>
                  <a:txBody>
                    <a:bodyPr/>
                    <a:lstStyle/>
                    <a:p>
                      <a:r>
                        <a:rPr lang="es-CL" dirty="0"/>
                        <a:t>9</a:t>
                      </a:r>
                    </a:p>
                  </a:txBody>
                  <a:tcPr/>
                </a:tc>
                <a:tc>
                  <a:txBody>
                    <a:bodyPr/>
                    <a:lstStyle/>
                    <a:p>
                      <a:r>
                        <a:rPr lang="es-CL" dirty="0"/>
                        <a:t>10</a:t>
                      </a:r>
                    </a:p>
                  </a:txBody>
                  <a:tcPr/>
                </a:tc>
                <a:tc>
                  <a:txBody>
                    <a:bodyPr/>
                    <a:lstStyle/>
                    <a:p>
                      <a:r>
                        <a:rPr lang="es-CL" dirty="0"/>
                        <a:t>25</a:t>
                      </a:r>
                    </a:p>
                  </a:txBody>
                  <a:tcPr/>
                </a:tc>
                <a:tc>
                  <a:txBody>
                    <a:bodyPr/>
                    <a:lstStyle/>
                    <a:p>
                      <a:r>
                        <a:rPr lang="es-CL" dirty="0"/>
                        <a:t>7</a:t>
                      </a:r>
                    </a:p>
                  </a:txBody>
                  <a:tcPr/>
                </a:tc>
                <a:tc>
                  <a:txBody>
                    <a:bodyPr/>
                    <a:lstStyle/>
                    <a:p>
                      <a:endParaRPr lang="es-CL" dirty="0"/>
                    </a:p>
                  </a:txBody>
                  <a:tcPr/>
                </a:tc>
                <a:extLst>
                  <a:ext uri="{0D108BD9-81ED-4DB2-BD59-A6C34878D82A}">
                    <a16:rowId xmlns:a16="http://schemas.microsoft.com/office/drawing/2014/main" val="2770492676"/>
                  </a:ext>
                </a:extLst>
              </a:tr>
            </a:tbl>
          </a:graphicData>
        </a:graphic>
      </p:graphicFrame>
      <p:graphicFrame>
        <p:nvGraphicFramePr>
          <p:cNvPr id="22" name="Tabla 20">
            <a:extLst>
              <a:ext uri="{FF2B5EF4-FFF2-40B4-BE49-F238E27FC236}">
                <a16:creationId xmlns:a16="http://schemas.microsoft.com/office/drawing/2014/main" id="{A95C5C73-6CFD-4FE9-94E9-DAB99E063440}"/>
              </a:ext>
            </a:extLst>
          </p:cNvPr>
          <p:cNvGraphicFramePr>
            <a:graphicFrameLocks noGrp="1"/>
          </p:cNvGraphicFramePr>
          <p:nvPr>
            <p:extLst>
              <p:ext uri="{D42A27DB-BD31-4B8C-83A1-F6EECF244321}">
                <p14:modId xmlns:p14="http://schemas.microsoft.com/office/powerpoint/2010/main" val="3468825205"/>
              </p:ext>
            </p:extLst>
          </p:nvPr>
        </p:nvGraphicFramePr>
        <p:xfrm>
          <a:off x="3796898" y="1213046"/>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377350224"/>
                    </a:ext>
                  </a:extLst>
                </a:gridCol>
                <a:gridCol w="812800">
                  <a:extLst>
                    <a:ext uri="{9D8B030D-6E8A-4147-A177-3AD203B41FA5}">
                      <a16:colId xmlns:a16="http://schemas.microsoft.com/office/drawing/2014/main" val="3123106560"/>
                    </a:ext>
                  </a:extLst>
                </a:gridCol>
                <a:gridCol w="812800">
                  <a:extLst>
                    <a:ext uri="{9D8B030D-6E8A-4147-A177-3AD203B41FA5}">
                      <a16:colId xmlns:a16="http://schemas.microsoft.com/office/drawing/2014/main" val="1162918792"/>
                    </a:ext>
                  </a:extLst>
                </a:gridCol>
                <a:gridCol w="812800">
                  <a:extLst>
                    <a:ext uri="{9D8B030D-6E8A-4147-A177-3AD203B41FA5}">
                      <a16:colId xmlns:a16="http://schemas.microsoft.com/office/drawing/2014/main" val="216170830"/>
                    </a:ext>
                  </a:extLst>
                </a:gridCol>
                <a:gridCol w="812800">
                  <a:extLst>
                    <a:ext uri="{9D8B030D-6E8A-4147-A177-3AD203B41FA5}">
                      <a16:colId xmlns:a16="http://schemas.microsoft.com/office/drawing/2014/main" val="505481515"/>
                    </a:ext>
                  </a:extLst>
                </a:gridCol>
                <a:gridCol w="812800">
                  <a:extLst>
                    <a:ext uri="{9D8B030D-6E8A-4147-A177-3AD203B41FA5}">
                      <a16:colId xmlns:a16="http://schemas.microsoft.com/office/drawing/2014/main" val="2819676230"/>
                    </a:ext>
                  </a:extLst>
                </a:gridCol>
                <a:gridCol w="812800">
                  <a:extLst>
                    <a:ext uri="{9D8B030D-6E8A-4147-A177-3AD203B41FA5}">
                      <a16:colId xmlns:a16="http://schemas.microsoft.com/office/drawing/2014/main" val="2809840259"/>
                    </a:ext>
                  </a:extLst>
                </a:gridCol>
                <a:gridCol w="812800">
                  <a:extLst>
                    <a:ext uri="{9D8B030D-6E8A-4147-A177-3AD203B41FA5}">
                      <a16:colId xmlns:a16="http://schemas.microsoft.com/office/drawing/2014/main" val="2271344618"/>
                    </a:ext>
                  </a:extLst>
                </a:gridCol>
                <a:gridCol w="812800">
                  <a:extLst>
                    <a:ext uri="{9D8B030D-6E8A-4147-A177-3AD203B41FA5}">
                      <a16:colId xmlns:a16="http://schemas.microsoft.com/office/drawing/2014/main" val="3192407342"/>
                    </a:ext>
                  </a:extLst>
                </a:gridCol>
                <a:gridCol w="812800">
                  <a:extLst>
                    <a:ext uri="{9D8B030D-6E8A-4147-A177-3AD203B41FA5}">
                      <a16:colId xmlns:a16="http://schemas.microsoft.com/office/drawing/2014/main" val="1373032815"/>
                    </a:ext>
                  </a:extLst>
                </a:gridCol>
              </a:tblGrid>
              <a:tr h="370840">
                <a:tc>
                  <a:txBody>
                    <a:bodyPr/>
                    <a:lstStyle/>
                    <a:p>
                      <a:r>
                        <a:rPr lang="es-CL" dirty="0">
                          <a:solidFill>
                            <a:sysClr val="windowText" lastClr="000000"/>
                          </a:solidFill>
                        </a:rPr>
                        <a:t>0</a:t>
                      </a:r>
                    </a:p>
                  </a:txBody>
                  <a:tcPr/>
                </a:tc>
                <a:tc>
                  <a:txBody>
                    <a:bodyPr/>
                    <a:lstStyle/>
                    <a:p>
                      <a:r>
                        <a:rPr lang="es-CL" dirty="0">
                          <a:solidFill>
                            <a:sysClr val="windowText" lastClr="000000"/>
                          </a:solidFill>
                        </a:rPr>
                        <a:t>1</a:t>
                      </a:r>
                    </a:p>
                  </a:txBody>
                  <a:tcPr/>
                </a:tc>
                <a:tc>
                  <a:txBody>
                    <a:bodyPr/>
                    <a:lstStyle/>
                    <a:p>
                      <a:r>
                        <a:rPr lang="es-CL" dirty="0">
                          <a:solidFill>
                            <a:sysClr val="windowText" lastClr="000000"/>
                          </a:solidFill>
                        </a:rPr>
                        <a:t>2</a:t>
                      </a:r>
                    </a:p>
                  </a:txBody>
                  <a:tcPr/>
                </a:tc>
                <a:tc>
                  <a:txBody>
                    <a:bodyPr/>
                    <a:lstStyle/>
                    <a:p>
                      <a:r>
                        <a:rPr lang="es-CL" dirty="0">
                          <a:solidFill>
                            <a:sysClr val="windowText" lastClr="000000"/>
                          </a:solidFill>
                        </a:rPr>
                        <a:t>3</a:t>
                      </a:r>
                    </a:p>
                  </a:txBody>
                  <a:tcPr/>
                </a:tc>
                <a:tc>
                  <a:txBody>
                    <a:bodyPr/>
                    <a:lstStyle/>
                    <a:p>
                      <a:r>
                        <a:rPr lang="es-CL" dirty="0">
                          <a:solidFill>
                            <a:sysClr val="windowText" lastClr="000000"/>
                          </a:solidFill>
                        </a:rPr>
                        <a:t>4</a:t>
                      </a:r>
                    </a:p>
                  </a:txBody>
                  <a:tcPr/>
                </a:tc>
                <a:tc>
                  <a:txBody>
                    <a:bodyPr/>
                    <a:lstStyle/>
                    <a:p>
                      <a:r>
                        <a:rPr lang="es-CL" dirty="0">
                          <a:solidFill>
                            <a:sysClr val="windowText" lastClr="000000"/>
                          </a:solidFill>
                        </a:rPr>
                        <a:t>5</a:t>
                      </a:r>
                    </a:p>
                  </a:txBody>
                  <a:tcPr/>
                </a:tc>
                <a:tc>
                  <a:txBody>
                    <a:bodyPr/>
                    <a:lstStyle/>
                    <a:p>
                      <a:r>
                        <a:rPr lang="es-CL" dirty="0">
                          <a:solidFill>
                            <a:sysClr val="windowText" lastClr="000000"/>
                          </a:solidFill>
                        </a:rPr>
                        <a:t>6</a:t>
                      </a:r>
                    </a:p>
                  </a:txBody>
                  <a:tcPr/>
                </a:tc>
                <a:tc>
                  <a:txBody>
                    <a:bodyPr/>
                    <a:lstStyle/>
                    <a:p>
                      <a:r>
                        <a:rPr lang="es-CL" dirty="0">
                          <a:solidFill>
                            <a:sysClr val="windowText" lastClr="000000"/>
                          </a:solidFill>
                        </a:rPr>
                        <a:t>7</a:t>
                      </a:r>
                    </a:p>
                  </a:txBody>
                  <a:tcPr/>
                </a:tc>
                <a:tc>
                  <a:txBody>
                    <a:bodyPr/>
                    <a:lstStyle/>
                    <a:p>
                      <a:r>
                        <a:rPr lang="es-CL" dirty="0">
                          <a:solidFill>
                            <a:sysClr val="windowText" lastClr="000000"/>
                          </a:solidFill>
                        </a:rPr>
                        <a:t>8</a:t>
                      </a:r>
                    </a:p>
                  </a:txBody>
                  <a:tcPr/>
                </a:tc>
                <a:tc>
                  <a:txBody>
                    <a:bodyPr/>
                    <a:lstStyle/>
                    <a:p>
                      <a:r>
                        <a:rPr lang="es-CL" dirty="0">
                          <a:solidFill>
                            <a:sysClr val="windowText" lastClr="000000"/>
                          </a:solidFill>
                        </a:rPr>
                        <a:t>9</a:t>
                      </a:r>
                    </a:p>
                  </a:txBody>
                  <a:tcPr/>
                </a:tc>
                <a:extLst>
                  <a:ext uri="{0D108BD9-81ED-4DB2-BD59-A6C34878D82A}">
                    <a16:rowId xmlns:a16="http://schemas.microsoft.com/office/drawing/2014/main" val="2770492676"/>
                  </a:ext>
                </a:extLst>
              </a:tr>
            </a:tbl>
          </a:graphicData>
        </a:graphic>
      </p:graphicFrame>
      <p:sp>
        <p:nvSpPr>
          <p:cNvPr id="23" name="CuadroTexto 22">
            <a:extLst>
              <a:ext uri="{FF2B5EF4-FFF2-40B4-BE49-F238E27FC236}">
                <a16:creationId xmlns:a16="http://schemas.microsoft.com/office/drawing/2014/main" id="{590F1F22-F164-4C3E-9E0B-282A2D65D788}"/>
              </a:ext>
            </a:extLst>
          </p:cNvPr>
          <p:cNvSpPr txBox="1"/>
          <p:nvPr/>
        </p:nvSpPr>
        <p:spPr>
          <a:xfrm>
            <a:off x="8320763" y="4577250"/>
            <a:ext cx="317716" cy="369332"/>
          </a:xfrm>
          <a:prstGeom prst="rect">
            <a:avLst/>
          </a:prstGeom>
          <a:noFill/>
        </p:spPr>
        <p:txBody>
          <a:bodyPr wrap="square" rtlCol="0">
            <a:spAutoFit/>
          </a:bodyPr>
          <a:lstStyle/>
          <a:p>
            <a:r>
              <a:rPr lang="es-CL" b="1" dirty="0"/>
              <a:t>7</a:t>
            </a:r>
          </a:p>
        </p:txBody>
      </p:sp>
      <p:cxnSp>
        <p:nvCxnSpPr>
          <p:cNvPr id="24" name="Conector recto 23">
            <a:extLst>
              <a:ext uri="{FF2B5EF4-FFF2-40B4-BE49-F238E27FC236}">
                <a16:creationId xmlns:a16="http://schemas.microsoft.com/office/drawing/2014/main" id="{7172757B-C484-4E47-B130-DD28C78F6D33}"/>
              </a:ext>
            </a:extLst>
          </p:cNvPr>
          <p:cNvCxnSpPr>
            <a:cxnSpLocks/>
          </p:cNvCxnSpPr>
          <p:nvPr/>
        </p:nvCxnSpPr>
        <p:spPr>
          <a:xfrm flipH="1" flipV="1">
            <a:off x="8256258" y="4333834"/>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D1162-95D4-46C0-9A93-F0760063BF43}"/>
              </a:ext>
            </a:extLst>
          </p:cNvPr>
          <p:cNvSpPr>
            <a:spLocks noGrp="1"/>
          </p:cNvSpPr>
          <p:nvPr>
            <p:ph type="title"/>
          </p:nvPr>
        </p:nvSpPr>
        <p:spPr/>
        <p:txBody>
          <a:bodyPr/>
          <a:lstStyle/>
          <a:p>
            <a:r>
              <a:rPr lang="es-CL" dirty="0"/>
              <a:t>Ejercicio</a:t>
            </a:r>
          </a:p>
        </p:txBody>
      </p:sp>
      <p:sp>
        <p:nvSpPr>
          <p:cNvPr id="3" name="Marcador de contenido 2">
            <a:extLst>
              <a:ext uri="{FF2B5EF4-FFF2-40B4-BE49-F238E27FC236}">
                <a16:creationId xmlns:a16="http://schemas.microsoft.com/office/drawing/2014/main" id="{B9CA521B-C0E2-4964-98FE-2C151C1A5637}"/>
              </a:ext>
            </a:extLst>
          </p:cNvPr>
          <p:cNvSpPr>
            <a:spLocks noGrp="1"/>
          </p:cNvSpPr>
          <p:nvPr>
            <p:ph idx="1"/>
          </p:nvPr>
        </p:nvSpPr>
        <p:spPr>
          <a:xfrm>
            <a:off x="838201" y="1825625"/>
            <a:ext cx="4167753" cy="4060270"/>
          </a:xfrm>
        </p:spPr>
        <p:txBody>
          <a:bodyPr>
            <a:normAutofit fontScale="85000" lnSpcReduction="10000"/>
          </a:bodyPr>
          <a:lstStyle/>
          <a:p>
            <a:r>
              <a:rPr lang="es-CL" dirty="0"/>
              <a:t>Dado el árbol de la derecha.</a:t>
            </a:r>
          </a:p>
          <a:p>
            <a:pPr marL="342900" indent="-342900">
              <a:buFont typeface="+mj-lt"/>
              <a:buAutoNum type="arabicPeriod"/>
            </a:pPr>
            <a:r>
              <a:rPr lang="es-CL" dirty="0"/>
              <a:t>Represente el árbol como un vector.</a:t>
            </a:r>
          </a:p>
          <a:p>
            <a:pPr marL="342900" indent="-342900">
              <a:buFont typeface="+mj-lt"/>
              <a:buAutoNum type="arabicPeriod"/>
            </a:pPr>
            <a:r>
              <a:rPr lang="es-CL" dirty="0"/>
              <a:t>Dibuje la traza para agregar 26 y 157.</a:t>
            </a:r>
          </a:p>
          <a:p>
            <a:pPr marL="342900" indent="-342900">
              <a:buFont typeface="+mj-lt"/>
              <a:buAutoNum type="arabicPeriod"/>
            </a:pPr>
            <a:r>
              <a:rPr lang="es-CL" dirty="0"/>
              <a:t>Dibuje la traza para eliminar los 2 valores con menor prioridad.</a:t>
            </a:r>
          </a:p>
          <a:p>
            <a:pPr marL="342900" indent="-342900">
              <a:buFont typeface="+mj-lt"/>
              <a:buAutoNum type="arabicPeriod"/>
            </a:pPr>
            <a:r>
              <a:rPr lang="es-CL" dirty="0"/>
              <a:t>¿Cuál es el vector resultante?</a:t>
            </a:r>
          </a:p>
          <a:p>
            <a:pPr marL="342900" indent="-342900">
              <a:buFont typeface="+mj-lt"/>
              <a:buAutoNum type="arabicPeriod"/>
            </a:pPr>
            <a:r>
              <a:rPr lang="es-CL" dirty="0"/>
              <a:t>¿Cuantas operaciones se realizar al agregar y eliminar, si se implementa como vector ordenado? Compare con el montículo binario.</a:t>
            </a:r>
          </a:p>
          <a:p>
            <a:endParaRPr lang="es-CL" dirty="0"/>
          </a:p>
        </p:txBody>
      </p:sp>
      <p:sp>
        <p:nvSpPr>
          <p:cNvPr id="4" name="CuadroTexto 3">
            <a:extLst>
              <a:ext uri="{FF2B5EF4-FFF2-40B4-BE49-F238E27FC236}">
                <a16:creationId xmlns:a16="http://schemas.microsoft.com/office/drawing/2014/main" id="{82499C37-B407-446A-8990-2C12169E5DD4}"/>
              </a:ext>
            </a:extLst>
          </p:cNvPr>
          <p:cNvSpPr txBox="1"/>
          <p:nvPr/>
        </p:nvSpPr>
        <p:spPr>
          <a:xfrm>
            <a:off x="8715431" y="2091252"/>
            <a:ext cx="511223" cy="369332"/>
          </a:xfrm>
          <a:prstGeom prst="rect">
            <a:avLst/>
          </a:prstGeom>
          <a:noFill/>
        </p:spPr>
        <p:txBody>
          <a:bodyPr wrap="square" rtlCol="0">
            <a:spAutoFit/>
          </a:bodyPr>
          <a:lstStyle/>
          <a:p>
            <a:r>
              <a:rPr lang="es-CL" b="1" dirty="0"/>
              <a:t>15</a:t>
            </a:r>
          </a:p>
        </p:txBody>
      </p:sp>
      <p:sp>
        <p:nvSpPr>
          <p:cNvPr id="5" name="CuadroTexto 4">
            <a:extLst>
              <a:ext uri="{FF2B5EF4-FFF2-40B4-BE49-F238E27FC236}">
                <a16:creationId xmlns:a16="http://schemas.microsoft.com/office/drawing/2014/main" id="{745D09AE-177A-4CD6-BD22-C8A746BC1024}"/>
              </a:ext>
            </a:extLst>
          </p:cNvPr>
          <p:cNvSpPr txBox="1"/>
          <p:nvPr/>
        </p:nvSpPr>
        <p:spPr>
          <a:xfrm>
            <a:off x="8202190" y="2506118"/>
            <a:ext cx="446725" cy="369332"/>
          </a:xfrm>
          <a:prstGeom prst="rect">
            <a:avLst/>
          </a:prstGeom>
          <a:noFill/>
        </p:spPr>
        <p:txBody>
          <a:bodyPr wrap="square" rtlCol="0">
            <a:spAutoFit/>
          </a:bodyPr>
          <a:lstStyle/>
          <a:p>
            <a:r>
              <a:rPr lang="es-CL" b="1" dirty="0"/>
              <a:t>40</a:t>
            </a:r>
          </a:p>
        </p:txBody>
      </p:sp>
      <p:sp>
        <p:nvSpPr>
          <p:cNvPr id="6" name="CuadroTexto 5">
            <a:extLst>
              <a:ext uri="{FF2B5EF4-FFF2-40B4-BE49-F238E27FC236}">
                <a16:creationId xmlns:a16="http://schemas.microsoft.com/office/drawing/2014/main" id="{0E4C96A0-C478-4D3B-AF77-66E6A027D7C8}"/>
              </a:ext>
            </a:extLst>
          </p:cNvPr>
          <p:cNvSpPr txBox="1"/>
          <p:nvPr/>
        </p:nvSpPr>
        <p:spPr>
          <a:xfrm>
            <a:off x="9165395" y="2514581"/>
            <a:ext cx="465661" cy="369332"/>
          </a:xfrm>
          <a:prstGeom prst="rect">
            <a:avLst/>
          </a:prstGeom>
          <a:noFill/>
        </p:spPr>
        <p:txBody>
          <a:bodyPr wrap="square" rtlCol="0">
            <a:spAutoFit/>
          </a:bodyPr>
          <a:lstStyle/>
          <a:p>
            <a:r>
              <a:rPr lang="es-CL" b="1" dirty="0"/>
              <a:t>55</a:t>
            </a:r>
          </a:p>
        </p:txBody>
      </p:sp>
      <p:sp>
        <p:nvSpPr>
          <p:cNvPr id="7" name="CuadroTexto 6">
            <a:extLst>
              <a:ext uri="{FF2B5EF4-FFF2-40B4-BE49-F238E27FC236}">
                <a16:creationId xmlns:a16="http://schemas.microsoft.com/office/drawing/2014/main" id="{2600F5F8-D671-49B4-8ACD-A15D724F87E0}"/>
              </a:ext>
            </a:extLst>
          </p:cNvPr>
          <p:cNvSpPr txBox="1"/>
          <p:nvPr/>
        </p:nvSpPr>
        <p:spPr>
          <a:xfrm>
            <a:off x="7895383" y="3022589"/>
            <a:ext cx="465668" cy="369332"/>
          </a:xfrm>
          <a:prstGeom prst="rect">
            <a:avLst/>
          </a:prstGeom>
          <a:noFill/>
        </p:spPr>
        <p:txBody>
          <a:bodyPr wrap="square" rtlCol="0">
            <a:spAutoFit/>
          </a:bodyPr>
          <a:lstStyle/>
          <a:p>
            <a:r>
              <a:rPr lang="es-CL" b="1" dirty="0"/>
              <a:t>67</a:t>
            </a:r>
          </a:p>
        </p:txBody>
      </p:sp>
      <p:sp>
        <p:nvSpPr>
          <p:cNvPr id="8" name="CuadroTexto 7">
            <a:extLst>
              <a:ext uri="{FF2B5EF4-FFF2-40B4-BE49-F238E27FC236}">
                <a16:creationId xmlns:a16="http://schemas.microsoft.com/office/drawing/2014/main" id="{C35E90C8-53F6-41AE-87ED-3D23B2917F6C}"/>
              </a:ext>
            </a:extLst>
          </p:cNvPr>
          <p:cNvSpPr txBox="1"/>
          <p:nvPr/>
        </p:nvSpPr>
        <p:spPr>
          <a:xfrm>
            <a:off x="8411029" y="3031053"/>
            <a:ext cx="483423" cy="369332"/>
          </a:xfrm>
          <a:prstGeom prst="rect">
            <a:avLst/>
          </a:prstGeom>
          <a:noFill/>
        </p:spPr>
        <p:txBody>
          <a:bodyPr wrap="square" rtlCol="0">
            <a:spAutoFit/>
          </a:bodyPr>
          <a:lstStyle/>
          <a:p>
            <a:r>
              <a:rPr lang="es-CL" b="1" dirty="0"/>
              <a:t>80</a:t>
            </a:r>
          </a:p>
        </p:txBody>
      </p:sp>
      <p:sp>
        <p:nvSpPr>
          <p:cNvPr id="9" name="CuadroTexto 8">
            <a:extLst>
              <a:ext uri="{FF2B5EF4-FFF2-40B4-BE49-F238E27FC236}">
                <a16:creationId xmlns:a16="http://schemas.microsoft.com/office/drawing/2014/main" id="{21D65943-F100-45F3-9EEC-4B85389893B1}"/>
              </a:ext>
            </a:extLst>
          </p:cNvPr>
          <p:cNvSpPr txBox="1"/>
          <p:nvPr/>
        </p:nvSpPr>
        <p:spPr>
          <a:xfrm>
            <a:off x="8876355" y="3031052"/>
            <a:ext cx="511223" cy="369332"/>
          </a:xfrm>
          <a:prstGeom prst="rect">
            <a:avLst/>
          </a:prstGeom>
          <a:noFill/>
        </p:spPr>
        <p:txBody>
          <a:bodyPr wrap="square" rtlCol="0">
            <a:spAutoFit/>
          </a:bodyPr>
          <a:lstStyle/>
          <a:p>
            <a:r>
              <a:rPr lang="es-CL" b="1" dirty="0"/>
              <a:t>92</a:t>
            </a:r>
          </a:p>
        </p:txBody>
      </p:sp>
      <p:cxnSp>
        <p:nvCxnSpPr>
          <p:cNvPr id="10" name="Conector recto 9">
            <a:extLst>
              <a:ext uri="{FF2B5EF4-FFF2-40B4-BE49-F238E27FC236}">
                <a16:creationId xmlns:a16="http://schemas.microsoft.com/office/drawing/2014/main" id="{3910F98A-31C3-4C5B-9D44-8790A941BE53}"/>
              </a:ext>
            </a:extLst>
          </p:cNvPr>
          <p:cNvCxnSpPr>
            <a:cxnSpLocks/>
          </p:cNvCxnSpPr>
          <p:nvPr/>
        </p:nvCxnSpPr>
        <p:spPr>
          <a:xfrm flipV="1">
            <a:off x="8557792" y="2360587"/>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88F13ABC-D1CC-44BF-AEB8-FBB7A71A8FE5}"/>
              </a:ext>
            </a:extLst>
          </p:cNvPr>
          <p:cNvCxnSpPr>
            <a:cxnSpLocks/>
          </p:cNvCxnSpPr>
          <p:nvPr/>
        </p:nvCxnSpPr>
        <p:spPr>
          <a:xfrm flipV="1">
            <a:off x="8244524" y="2785533"/>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95759B25-0DEB-4E26-B56B-9222B1C672FA}"/>
              </a:ext>
            </a:extLst>
          </p:cNvPr>
          <p:cNvCxnSpPr>
            <a:cxnSpLocks/>
          </p:cNvCxnSpPr>
          <p:nvPr/>
        </p:nvCxnSpPr>
        <p:spPr>
          <a:xfrm flipV="1">
            <a:off x="9226654" y="2802467"/>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A12EE92-8180-410D-A712-82C57BE63262}"/>
              </a:ext>
            </a:extLst>
          </p:cNvPr>
          <p:cNvCxnSpPr>
            <a:cxnSpLocks/>
          </p:cNvCxnSpPr>
          <p:nvPr/>
        </p:nvCxnSpPr>
        <p:spPr>
          <a:xfrm flipH="1" flipV="1">
            <a:off x="9033938" y="2385985"/>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F0A032-3F36-462A-8E35-559CED012F33}"/>
              </a:ext>
            </a:extLst>
          </p:cNvPr>
          <p:cNvCxnSpPr>
            <a:cxnSpLocks/>
          </p:cNvCxnSpPr>
          <p:nvPr/>
        </p:nvCxnSpPr>
        <p:spPr>
          <a:xfrm flipH="1" flipV="1">
            <a:off x="8512231" y="2787637"/>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97EFBB42-649E-425F-9DB8-4C92F6B7A01D}"/>
              </a:ext>
            </a:extLst>
          </p:cNvPr>
          <p:cNvSpPr txBox="1"/>
          <p:nvPr/>
        </p:nvSpPr>
        <p:spPr>
          <a:xfrm>
            <a:off x="9575805" y="3031054"/>
            <a:ext cx="633515" cy="369332"/>
          </a:xfrm>
          <a:prstGeom prst="rect">
            <a:avLst/>
          </a:prstGeom>
          <a:noFill/>
        </p:spPr>
        <p:txBody>
          <a:bodyPr wrap="square" rtlCol="0">
            <a:spAutoFit/>
          </a:bodyPr>
          <a:lstStyle/>
          <a:p>
            <a:r>
              <a:rPr lang="es-CL" b="1" dirty="0"/>
              <a:t>101</a:t>
            </a:r>
          </a:p>
        </p:txBody>
      </p:sp>
      <p:cxnSp>
        <p:nvCxnSpPr>
          <p:cNvPr id="16" name="Conector recto 15">
            <a:extLst>
              <a:ext uri="{FF2B5EF4-FFF2-40B4-BE49-F238E27FC236}">
                <a16:creationId xmlns:a16="http://schemas.microsoft.com/office/drawing/2014/main" id="{104AA134-1BD4-4061-A294-BD9F1A305CE0}"/>
              </a:ext>
            </a:extLst>
          </p:cNvPr>
          <p:cNvCxnSpPr>
            <a:cxnSpLocks/>
          </p:cNvCxnSpPr>
          <p:nvPr/>
        </p:nvCxnSpPr>
        <p:spPr>
          <a:xfrm flipH="1" flipV="1">
            <a:off x="9511301" y="278763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8BDFC62B-7226-4EF2-B9A6-0DF3F7DE8983}"/>
              </a:ext>
            </a:extLst>
          </p:cNvPr>
          <p:cNvSpPr txBox="1"/>
          <p:nvPr/>
        </p:nvSpPr>
        <p:spPr>
          <a:xfrm>
            <a:off x="7510509" y="3539060"/>
            <a:ext cx="590479" cy="369332"/>
          </a:xfrm>
          <a:prstGeom prst="rect">
            <a:avLst/>
          </a:prstGeom>
          <a:noFill/>
        </p:spPr>
        <p:txBody>
          <a:bodyPr wrap="square" rtlCol="0">
            <a:spAutoFit/>
          </a:bodyPr>
          <a:lstStyle/>
          <a:p>
            <a:r>
              <a:rPr lang="es-CL" b="1" dirty="0"/>
              <a:t>125</a:t>
            </a:r>
          </a:p>
        </p:txBody>
      </p:sp>
      <p:cxnSp>
        <p:nvCxnSpPr>
          <p:cNvPr id="18" name="Conector recto 17">
            <a:extLst>
              <a:ext uri="{FF2B5EF4-FFF2-40B4-BE49-F238E27FC236}">
                <a16:creationId xmlns:a16="http://schemas.microsoft.com/office/drawing/2014/main" id="{801EE3CF-FCE9-4643-B6B0-90F0911C21FF}"/>
              </a:ext>
            </a:extLst>
          </p:cNvPr>
          <p:cNvCxnSpPr>
            <a:cxnSpLocks/>
          </p:cNvCxnSpPr>
          <p:nvPr/>
        </p:nvCxnSpPr>
        <p:spPr>
          <a:xfrm flipV="1">
            <a:off x="7933661" y="3302004"/>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0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Resolvamos el problema del vendedor viajero</a:t>
            </a:r>
          </a:p>
        </p:txBody>
      </p:sp>
      <p:sp>
        <p:nvSpPr>
          <p:cNvPr id="3" name="Marcador de contenido 2"/>
          <p:cNvSpPr>
            <a:spLocks noGrp="1"/>
          </p:cNvSpPr>
          <p:nvPr>
            <p:ph idx="1"/>
          </p:nvPr>
        </p:nvSpPr>
        <p:spPr>
          <a:xfrm>
            <a:off x="604434" y="1554692"/>
            <a:ext cx="4167753" cy="799042"/>
          </a:xfrm>
        </p:spPr>
        <p:txBody>
          <a:bodyPr>
            <a:normAutofit/>
          </a:bodyPr>
          <a:lstStyle/>
          <a:p>
            <a:r>
              <a:rPr lang="es-ES" dirty="0"/>
              <a:t>Algoritmo para entregar la mejor solución. Con COLA de PRIORIDAD </a:t>
            </a:r>
          </a:p>
        </p:txBody>
      </p:sp>
      <p:pic>
        <p:nvPicPr>
          <p:cNvPr id="2050" name="Picture 2" descr="Resultado de imagen de traveling salesman problem">
            <a:extLst>
              <a:ext uri="{FF2B5EF4-FFF2-40B4-BE49-F238E27FC236}">
                <a16:creationId xmlns:a16="http://schemas.microsoft.com/office/drawing/2014/main" id="{6C74B85B-E46B-4C17-9417-C79BCB39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206" y="1693333"/>
            <a:ext cx="3872132" cy="32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00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el problema del vendedor viajero</a:t>
            </a:r>
          </a:p>
        </p:txBody>
      </p:sp>
      <p:sp>
        <p:nvSpPr>
          <p:cNvPr id="3" name="Marcador de contenido 2"/>
          <p:cNvSpPr>
            <a:spLocks noGrp="1"/>
          </p:cNvSpPr>
          <p:nvPr>
            <p:ph idx="1"/>
          </p:nvPr>
        </p:nvSpPr>
        <p:spPr>
          <a:xfrm>
            <a:off x="604434" y="1554691"/>
            <a:ext cx="5085166" cy="1208867"/>
          </a:xfrm>
        </p:spPr>
        <p:txBody>
          <a:bodyPr>
            <a:normAutofit/>
          </a:bodyPr>
          <a:lstStyle/>
          <a:p>
            <a:r>
              <a:rPr lang="es-ES" dirty="0"/>
              <a:t>Algoritmo para entregar la mejor solución. Generar paso a paso el árbol binario del montículo binario como  COLA de PRIORIDAD </a:t>
            </a:r>
          </a:p>
        </p:txBody>
      </p:sp>
      <p:pic>
        <p:nvPicPr>
          <p:cNvPr id="2050" name="Picture 2" descr="Resultado de imagen de traveling salesman problem">
            <a:extLst>
              <a:ext uri="{FF2B5EF4-FFF2-40B4-BE49-F238E27FC236}">
                <a16:creationId xmlns:a16="http://schemas.microsoft.com/office/drawing/2014/main" id="{6C74B85B-E46B-4C17-9417-C79BCB39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206" y="1693333"/>
            <a:ext cx="3872132" cy="3208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933CD05-745E-449E-B75E-E1740ADB9F36}"/>
              </a:ext>
            </a:extLst>
          </p:cNvPr>
          <p:cNvSpPr/>
          <p:nvPr/>
        </p:nvSpPr>
        <p:spPr>
          <a:xfrm>
            <a:off x="2474723" y="3125801"/>
            <a:ext cx="768008" cy="338554"/>
          </a:xfrm>
          <a:prstGeom prst="rect">
            <a:avLst/>
          </a:prstGeom>
        </p:spPr>
        <p:txBody>
          <a:bodyPr wrap="square">
            <a:spAutoFit/>
          </a:bodyPr>
          <a:lstStyle/>
          <a:p>
            <a:r>
              <a:rPr lang="es-CL" sz="1600" dirty="0"/>
              <a:t>A d=0</a:t>
            </a:r>
          </a:p>
        </p:txBody>
      </p:sp>
      <p:sp>
        <p:nvSpPr>
          <p:cNvPr id="6" name="Rectángulo 5">
            <a:extLst>
              <a:ext uri="{FF2B5EF4-FFF2-40B4-BE49-F238E27FC236}">
                <a16:creationId xmlns:a16="http://schemas.microsoft.com/office/drawing/2014/main" id="{89D33079-705F-40B4-AE57-8F7C3D309E53}"/>
              </a:ext>
            </a:extLst>
          </p:cNvPr>
          <p:cNvSpPr/>
          <p:nvPr/>
        </p:nvSpPr>
        <p:spPr>
          <a:xfrm>
            <a:off x="1430867" y="3659202"/>
            <a:ext cx="880530" cy="338554"/>
          </a:xfrm>
          <a:prstGeom prst="rect">
            <a:avLst/>
          </a:prstGeom>
        </p:spPr>
        <p:txBody>
          <a:bodyPr wrap="square">
            <a:spAutoFit/>
          </a:bodyPr>
          <a:lstStyle/>
          <a:p>
            <a:r>
              <a:rPr lang="es-CL" sz="1600" dirty="0"/>
              <a:t>B d=20</a:t>
            </a:r>
          </a:p>
        </p:txBody>
      </p:sp>
      <p:sp>
        <p:nvSpPr>
          <p:cNvPr id="7" name="Rectángulo 6">
            <a:extLst>
              <a:ext uri="{FF2B5EF4-FFF2-40B4-BE49-F238E27FC236}">
                <a16:creationId xmlns:a16="http://schemas.microsoft.com/office/drawing/2014/main" id="{035718AB-8261-4494-BA9D-5393E072DB8E}"/>
              </a:ext>
            </a:extLst>
          </p:cNvPr>
          <p:cNvSpPr/>
          <p:nvPr/>
        </p:nvSpPr>
        <p:spPr>
          <a:xfrm>
            <a:off x="2633133" y="3667664"/>
            <a:ext cx="880530" cy="338554"/>
          </a:xfrm>
          <a:prstGeom prst="rect">
            <a:avLst/>
          </a:prstGeom>
        </p:spPr>
        <p:txBody>
          <a:bodyPr wrap="square">
            <a:spAutoFit/>
          </a:bodyPr>
          <a:lstStyle/>
          <a:p>
            <a:r>
              <a:rPr lang="es-CL" sz="1600" dirty="0"/>
              <a:t>C d=42</a:t>
            </a:r>
          </a:p>
        </p:txBody>
      </p:sp>
      <p:sp>
        <p:nvSpPr>
          <p:cNvPr id="8" name="Rectángulo 7">
            <a:extLst>
              <a:ext uri="{FF2B5EF4-FFF2-40B4-BE49-F238E27FC236}">
                <a16:creationId xmlns:a16="http://schemas.microsoft.com/office/drawing/2014/main" id="{9763C9AF-5F5A-449F-AD27-ADCE9DFCD44A}"/>
              </a:ext>
            </a:extLst>
          </p:cNvPr>
          <p:cNvSpPr/>
          <p:nvPr/>
        </p:nvSpPr>
        <p:spPr>
          <a:xfrm>
            <a:off x="3837857" y="3650732"/>
            <a:ext cx="880529" cy="338554"/>
          </a:xfrm>
          <a:prstGeom prst="rect">
            <a:avLst/>
          </a:prstGeom>
        </p:spPr>
        <p:txBody>
          <a:bodyPr wrap="square">
            <a:spAutoFit/>
          </a:bodyPr>
          <a:lstStyle/>
          <a:p>
            <a:r>
              <a:rPr lang="es-CL" sz="1600" dirty="0"/>
              <a:t>D d=35</a:t>
            </a:r>
          </a:p>
        </p:txBody>
      </p:sp>
      <p:sp>
        <p:nvSpPr>
          <p:cNvPr id="9" name="Rectángulo 8">
            <a:extLst>
              <a:ext uri="{FF2B5EF4-FFF2-40B4-BE49-F238E27FC236}">
                <a16:creationId xmlns:a16="http://schemas.microsoft.com/office/drawing/2014/main" id="{6E7AA161-63F4-41A7-9E1E-80DC5BA53BC6}"/>
              </a:ext>
            </a:extLst>
          </p:cNvPr>
          <p:cNvSpPr/>
          <p:nvPr/>
        </p:nvSpPr>
        <p:spPr>
          <a:xfrm>
            <a:off x="533396" y="4218005"/>
            <a:ext cx="880530" cy="338554"/>
          </a:xfrm>
          <a:prstGeom prst="rect">
            <a:avLst/>
          </a:prstGeom>
        </p:spPr>
        <p:txBody>
          <a:bodyPr wrap="square">
            <a:spAutoFit/>
          </a:bodyPr>
          <a:lstStyle/>
          <a:p>
            <a:r>
              <a:rPr lang="es-CL" sz="1600" dirty="0"/>
              <a:t>C d=50</a:t>
            </a:r>
          </a:p>
        </p:txBody>
      </p:sp>
      <p:sp>
        <p:nvSpPr>
          <p:cNvPr id="10" name="Rectángulo 9">
            <a:extLst>
              <a:ext uri="{FF2B5EF4-FFF2-40B4-BE49-F238E27FC236}">
                <a16:creationId xmlns:a16="http://schemas.microsoft.com/office/drawing/2014/main" id="{452D72F2-F0EF-4940-A7A9-8367840D5ABD}"/>
              </a:ext>
            </a:extLst>
          </p:cNvPr>
          <p:cNvSpPr/>
          <p:nvPr/>
        </p:nvSpPr>
        <p:spPr>
          <a:xfrm>
            <a:off x="1441777" y="4218001"/>
            <a:ext cx="880529" cy="338554"/>
          </a:xfrm>
          <a:prstGeom prst="rect">
            <a:avLst/>
          </a:prstGeom>
        </p:spPr>
        <p:txBody>
          <a:bodyPr wrap="square">
            <a:spAutoFit/>
          </a:bodyPr>
          <a:lstStyle/>
          <a:p>
            <a:r>
              <a:rPr lang="es-CL" sz="1600" dirty="0"/>
              <a:t>D d=54</a:t>
            </a:r>
          </a:p>
        </p:txBody>
      </p:sp>
      <p:sp>
        <p:nvSpPr>
          <p:cNvPr id="11" name="Rectángulo 10">
            <a:extLst>
              <a:ext uri="{FF2B5EF4-FFF2-40B4-BE49-F238E27FC236}">
                <a16:creationId xmlns:a16="http://schemas.microsoft.com/office/drawing/2014/main" id="{D83AD1A7-9041-4223-99E9-EBD309F6F7F3}"/>
              </a:ext>
            </a:extLst>
          </p:cNvPr>
          <p:cNvSpPr/>
          <p:nvPr/>
        </p:nvSpPr>
        <p:spPr>
          <a:xfrm>
            <a:off x="3886210" y="4201068"/>
            <a:ext cx="880530" cy="338554"/>
          </a:xfrm>
          <a:prstGeom prst="rect">
            <a:avLst/>
          </a:prstGeom>
        </p:spPr>
        <p:txBody>
          <a:bodyPr wrap="square">
            <a:spAutoFit/>
          </a:bodyPr>
          <a:lstStyle/>
          <a:p>
            <a:r>
              <a:rPr lang="es-CL" sz="1600" dirty="0"/>
              <a:t>B d=69</a:t>
            </a:r>
          </a:p>
        </p:txBody>
      </p:sp>
      <p:sp>
        <p:nvSpPr>
          <p:cNvPr id="12" name="Rectángulo 11">
            <a:extLst>
              <a:ext uri="{FF2B5EF4-FFF2-40B4-BE49-F238E27FC236}">
                <a16:creationId xmlns:a16="http://schemas.microsoft.com/office/drawing/2014/main" id="{2AFB35DB-528E-4F24-BE0A-DF58EB276E59}"/>
              </a:ext>
            </a:extLst>
          </p:cNvPr>
          <p:cNvSpPr/>
          <p:nvPr/>
        </p:nvSpPr>
        <p:spPr>
          <a:xfrm>
            <a:off x="4794591" y="4201064"/>
            <a:ext cx="880529" cy="338554"/>
          </a:xfrm>
          <a:prstGeom prst="rect">
            <a:avLst/>
          </a:prstGeom>
        </p:spPr>
        <p:txBody>
          <a:bodyPr wrap="square">
            <a:spAutoFit/>
          </a:bodyPr>
          <a:lstStyle/>
          <a:p>
            <a:r>
              <a:rPr lang="es-CL" sz="1600" dirty="0"/>
              <a:t>C d=47</a:t>
            </a:r>
          </a:p>
        </p:txBody>
      </p:sp>
      <p:sp>
        <p:nvSpPr>
          <p:cNvPr id="13" name="Rectángulo 12">
            <a:extLst>
              <a:ext uri="{FF2B5EF4-FFF2-40B4-BE49-F238E27FC236}">
                <a16:creationId xmlns:a16="http://schemas.microsoft.com/office/drawing/2014/main" id="{D9A2BEC2-9FF2-4045-82A6-05BC320ED481}"/>
              </a:ext>
            </a:extLst>
          </p:cNvPr>
          <p:cNvSpPr/>
          <p:nvPr/>
        </p:nvSpPr>
        <p:spPr>
          <a:xfrm>
            <a:off x="2302946" y="4209536"/>
            <a:ext cx="880530" cy="338554"/>
          </a:xfrm>
          <a:prstGeom prst="rect">
            <a:avLst/>
          </a:prstGeom>
        </p:spPr>
        <p:txBody>
          <a:bodyPr wrap="square">
            <a:spAutoFit/>
          </a:bodyPr>
          <a:lstStyle/>
          <a:p>
            <a:r>
              <a:rPr lang="es-CL" sz="1600" dirty="0"/>
              <a:t>B d=72</a:t>
            </a:r>
          </a:p>
        </p:txBody>
      </p:sp>
      <p:sp>
        <p:nvSpPr>
          <p:cNvPr id="14" name="Rectángulo 13">
            <a:extLst>
              <a:ext uri="{FF2B5EF4-FFF2-40B4-BE49-F238E27FC236}">
                <a16:creationId xmlns:a16="http://schemas.microsoft.com/office/drawing/2014/main" id="{7D4F017E-4427-4F74-B3C6-274FFC806252}"/>
              </a:ext>
            </a:extLst>
          </p:cNvPr>
          <p:cNvSpPr/>
          <p:nvPr/>
        </p:nvSpPr>
        <p:spPr>
          <a:xfrm>
            <a:off x="3084323" y="4209532"/>
            <a:ext cx="880529" cy="338554"/>
          </a:xfrm>
          <a:prstGeom prst="rect">
            <a:avLst/>
          </a:prstGeom>
        </p:spPr>
        <p:txBody>
          <a:bodyPr wrap="square">
            <a:spAutoFit/>
          </a:bodyPr>
          <a:lstStyle/>
          <a:p>
            <a:r>
              <a:rPr lang="es-CL" sz="1600" dirty="0"/>
              <a:t>D d=54</a:t>
            </a:r>
          </a:p>
        </p:txBody>
      </p:sp>
      <p:sp>
        <p:nvSpPr>
          <p:cNvPr id="15" name="Rectángulo 14">
            <a:extLst>
              <a:ext uri="{FF2B5EF4-FFF2-40B4-BE49-F238E27FC236}">
                <a16:creationId xmlns:a16="http://schemas.microsoft.com/office/drawing/2014/main" id="{488527B7-27E1-4383-A0FC-3D6C064AD0A6}"/>
              </a:ext>
            </a:extLst>
          </p:cNvPr>
          <p:cNvSpPr/>
          <p:nvPr/>
        </p:nvSpPr>
        <p:spPr>
          <a:xfrm>
            <a:off x="4819986" y="4768329"/>
            <a:ext cx="880529" cy="338554"/>
          </a:xfrm>
          <a:prstGeom prst="rect">
            <a:avLst/>
          </a:prstGeom>
        </p:spPr>
        <p:txBody>
          <a:bodyPr wrap="square">
            <a:spAutoFit/>
          </a:bodyPr>
          <a:lstStyle/>
          <a:p>
            <a:r>
              <a:rPr lang="es-CL" sz="1600" dirty="0"/>
              <a:t>B d=77</a:t>
            </a:r>
          </a:p>
        </p:txBody>
      </p:sp>
      <p:sp>
        <p:nvSpPr>
          <p:cNvPr id="16" name="Rectángulo 15">
            <a:extLst>
              <a:ext uri="{FF2B5EF4-FFF2-40B4-BE49-F238E27FC236}">
                <a16:creationId xmlns:a16="http://schemas.microsoft.com/office/drawing/2014/main" id="{04D0D590-F702-4BC2-8F14-7B569382E252}"/>
              </a:ext>
            </a:extLst>
          </p:cNvPr>
          <p:cNvSpPr/>
          <p:nvPr/>
        </p:nvSpPr>
        <p:spPr>
          <a:xfrm>
            <a:off x="527375" y="4759871"/>
            <a:ext cx="880529" cy="338554"/>
          </a:xfrm>
          <a:prstGeom prst="rect">
            <a:avLst/>
          </a:prstGeom>
        </p:spPr>
        <p:txBody>
          <a:bodyPr wrap="square">
            <a:spAutoFit/>
          </a:bodyPr>
          <a:lstStyle/>
          <a:p>
            <a:r>
              <a:rPr lang="es-CL" sz="1600" dirty="0"/>
              <a:t>D d=62</a:t>
            </a:r>
          </a:p>
        </p:txBody>
      </p:sp>
      <p:sp>
        <p:nvSpPr>
          <p:cNvPr id="17" name="Rectángulo 16">
            <a:extLst>
              <a:ext uri="{FF2B5EF4-FFF2-40B4-BE49-F238E27FC236}">
                <a16:creationId xmlns:a16="http://schemas.microsoft.com/office/drawing/2014/main" id="{59BFAAD4-AEA2-4219-99F6-F35F7556777E}"/>
              </a:ext>
            </a:extLst>
          </p:cNvPr>
          <p:cNvSpPr/>
          <p:nvPr/>
        </p:nvSpPr>
        <p:spPr>
          <a:xfrm>
            <a:off x="1441775" y="4759869"/>
            <a:ext cx="880529" cy="338554"/>
          </a:xfrm>
          <a:prstGeom prst="rect">
            <a:avLst/>
          </a:prstGeom>
        </p:spPr>
        <p:txBody>
          <a:bodyPr wrap="square">
            <a:spAutoFit/>
          </a:bodyPr>
          <a:lstStyle/>
          <a:p>
            <a:r>
              <a:rPr lang="es-CL" sz="1600" dirty="0"/>
              <a:t>C d=66</a:t>
            </a:r>
          </a:p>
        </p:txBody>
      </p:sp>
      <p:sp>
        <p:nvSpPr>
          <p:cNvPr id="18" name="Rectángulo 17">
            <a:extLst>
              <a:ext uri="{FF2B5EF4-FFF2-40B4-BE49-F238E27FC236}">
                <a16:creationId xmlns:a16="http://schemas.microsoft.com/office/drawing/2014/main" id="{73DBA989-2E78-4A89-99D9-A765CF171B4F}"/>
              </a:ext>
            </a:extLst>
          </p:cNvPr>
          <p:cNvSpPr/>
          <p:nvPr/>
        </p:nvSpPr>
        <p:spPr>
          <a:xfrm>
            <a:off x="3109719" y="4751401"/>
            <a:ext cx="880529" cy="338554"/>
          </a:xfrm>
          <a:prstGeom prst="rect">
            <a:avLst/>
          </a:prstGeom>
        </p:spPr>
        <p:txBody>
          <a:bodyPr wrap="square">
            <a:spAutoFit/>
          </a:bodyPr>
          <a:lstStyle/>
          <a:p>
            <a:r>
              <a:rPr lang="es-CL" sz="1600" dirty="0"/>
              <a:t>B d=88</a:t>
            </a:r>
          </a:p>
        </p:txBody>
      </p:sp>
      <p:sp>
        <p:nvSpPr>
          <p:cNvPr id="19" name="Rectángulo 18">
            <a:extLst>
              <a:ext uri="{FF2B5EF4-FFF2-40B4-BE49-F238E27FC236}">
                <a16:creationId xmlns:a16="http://schemas.microsoft.com/office/drawing/2014/main" id="{EDBFEA35-2490-436C-A295-C457137F7BED}"/>
              </a:ext>
            </a:extLst>
          </p:cNvPr>
          <p:cNvSpPr/>
          <p:nvPr/>
        </p:nvSpPr>
        <p:spPr>
          <a:xfrm>
            <a:off x="527373" y="5284804"/>
            <a:ext cx="880529" cy="338554"/>
          </a:xfrm>
          <a:prstGeom prst="rect">
            <a:avLst/>
          </a:prstGeom>
        </p:spPr>
        <p:txBody>
          <a:bodyPr wrap="square">
            <a:spAutoFit/>
          </a:bodyPr>
          <a:lstStyle/>
          <a:p>
            <a:r>
              <a:rPr lang="es-CL" sz="1600" dirty="0"/>
              <a:t>A d=97</a:t>
            </a:r>
          </a:p>
        </p:txBody>
      </p:sp>
      <p:sp>
        <p:nvSpPr>
          <p:cNvPr id="20" name="Rectángulo 19">
            <a:extLst>
              <a:ext uri="{FF2B5EF4-FFF2-40B4-BE49-F238E27FC236}">
                <a16:creationId xmlns:a16="http://schemas.microsoft.com/office/drawing/2014/main" id="{A1192BC8-6CAC-4368-9205-AA52FE48DA86}"/>
              </a:ext>
            </a:extLst>
          </p:cNvPr>
          <p:cNvSpPr/>
          <p:nvPr/>
        </p:nvSpPr>
        <p:spPr>
          <a:xfrm>
            <a:off x="1363134" y="5276340"/>
            <a:ext cx="993035" cy="338554"/>
          </a:xfrm>
          <a:prstGeom prst="rect">
            <a:avLst/>
          </a:prstGeom>
        </p:spPr>
        <p:txBody>
          <a:bodyPr wrap="square">
            <a:spAutoFit/>
          </a:bodyPr>
          <a:lstStyle/>
          <a:p>
            <a:r>
              <a:rPr lang="es-CL" sz="1600" dirty="0"/>
              <a:t>A d=108</a:t>
            </a:r>
          </a:p>
        </p:txBody>
      </p:sp>
      <p:sp>
        <p:nvSpPr>
          <p:cNvPr id="21" name="Rectángulo 20">
            <a:extLst>
              <a:ext uri="{FF2B5EF4-FFF2-40B4-BE49-F238E27FC236}">
                <a16:creationId xmlns:a16="http://schemas.microsoft.com/office/drawing/2014/main" id="{06B1B82F-AF2C-4DC4-94DF-25F2198F164B}"/>
              </a:ext>
            </a:extLst>
          </p:cNvPr>
          <p:cNvSpPr/>
          <p:nvPr/>
        </p:nvSpPr>
        <p:spPr>
          <a:xfrm>
            <a:off x="3903144" y="4768335"/>
            <a:ext cx="959173" cy="338554"/>
          </a:xfrm>
          <a:prstGeom prst="rect">
            <a:avLst/>
          </a:prstGeom>
        </p:spPr>
        <p:txBody>
          <a:bodyPr wrap="square">
            <a:spAutoFit/>
          </a:bodyPr>
          <a:lstStyle/>
          <a:p>
            <a:r>
              <a:rPr lang="es-CL" sz="1600" dirty="0"/>
              <a:t>C d=99</a:t>
            </a:r>
          </a:p>
        </p:txBody>
      </p:sp>
      <p:sp>
        <p:nvSpPr>
          <p:cNvPr id="22" name="Rectángulo 21">
            <a:extLst>
              <a:ext uri="{FF2B5EF4-FFF2-40B4-BE49-F238E27FC236}">
                <a16:creationId xmlns:a16="http://schemas.microsoft.com/office/drawing/2014/main" id="{5F9D728A-1C99-4798-B5C3-2C23F5B7E2C2}"/>
              </a:ext>
            </a:extLst>
          </p:cNvPr>
          <p:cNvSpPr/>
          <p:nvPr/>
        </p:nvSpPr>
        <p:spPr>
          <a:xfrm>
            <a:off x="2224301" y="4751403"/>
            <a:ext cx="1057177" cy="338554"/>
          </a:xfrm>
          <a:prstGeom prst="rect">
            <a:avLst/>
          </a:prstGeom>
        </p:spPr>
        <p:txBody>
          <a:bodyPr wrap="square">
            <a:spAutoFit/>
          </a:bodyPr>
          <a:lstStyle/>
          <a:p>
            <a:r>
              <a:rPr lang="es-CL" sz="1600" dirty="0"/>
              <a:t>D d=106</a:t>
            </a:r>
          </a:p>
        </p:txBody>
      </p:sp>
      <p:sp>
        <p:nvSpPr>
          <p:cNvPr id="23" name="Rectángulo 22">
            <a:extLst>
              <a:ext uri="{FF2B5EF4-FFF2-40B4-BE49-F238E27FC236}">
                <a16:creationId xmlns:a16="http://schemas.microsoft.com/office/drawing/2014/main" id="{615A5825-F667-421F-874A-EFAEFC10E588}"/>
              </a:ext>
            </a:extLst>
          </p:cNvPr>
          <p:cNvSpPr/>
          <p:nvPr/>
        </p:nvSpPr>
        <p:spPr>
          <a:xfrm>
            <a:off x="4811520" y="5242465"/>
            <a:ext cx="880529" cy="338554"/>
          </a:xfrm>
          <a:prstGeom prst="rect">
            <a:avLst/>
          </a:prstGeom>
        </p:spPr>
        <p:txBody>
          <a:bodyPr wrap="square">
            <a:spAutoFit/>
          </a:bodyPr>
          <a:lstStyle/>
          <a:p>
            <a:r>
              <a:rPr lang="es-CL" sz="1600" dirty="0"/>
              <a:t>A d=97</a:t>
            </a:r>
          </a:p>
        </p:txBody>
      </p:sp>
      <p:sp>
        <p:nvSpPr>
          <p:cNvPr id="24" name="Rectángulo 23">
            <a:extLst>
              <a:ext uri="{FF2B5EF4-FFF2-40B4-BE49-F238E27FC236}">
                <a16:creationId xmlns:a16="http://schemas.microsoft.com/office/drawing/2014/main" id="{6EF74AF9-929E-43E5-AE64-0FD18BC7C3EC}"/>
              </a:ext>
            </a:extLst>
          </p:cNvPr>
          <p:cNvSpPr/>
          <p:nvPr/>
        </p:nvSpPr>
        <p:spPr>
          <a:xfrm>
            <a:off x="3126652" y="5250936"/>
            <a:ext cx="1057177" cy="338554"/>
          </a:xfrm>
          <a:prstGeom prst="rect">
            <a:avLst/>
          </a:prstGeom>
        </p:spPr>
        <p:txBody>
          <a:bodyPr wrap="square">
            <a:spAutoFit/>
          </a:bodyPr>
          <a:lstStyle/>
          <a:p>
            <a:r>
              <a:rPr lang="es-CL" sz="1600" dirty="0"/>
              <a:t>A d=108</a:t>
            </a:r>
          </a:p>
        </p:txBody>
      </p:sp>
      <p:sp>
        <p:nvSpPr>
          <p:cNvPr id="4" name="CuadroTexto 3">
            <a:extLst>
              <a:ext uri="{FF2B5EF4-FFF2-40B4-BE49-F238E27FC236}">
                <a16:creationId xmlns:a16="http://schemas.microsoft.com/office/drawing/2014/main" id="{1752B920-E9F7-413A-8EEA-AE7796337C79}"/>
              </a:ext>
            </a:extLst>
          </p:cNvPr>
          <p:cNvSpPr txBox="1"/>
          <p:nvPr/>
        </p:nvSpPr>
        <p:spPr>
          <a:xfrm>
            <a:off x="2692399" y="3295017"/>
            <a:ext cx="280846" cy="307777"/>
          </a:xfrm>
          <a:prstGeom prst="rect">
            <a:avLst/>
          </a:prstGeom>
          <a:noFill/>
        </p:spPr>
        <p:txBody>
          <a:bodyPr wrap="none" rtlCol="0">
            <a:spAutoFit/>
          </a:bodyPr>
          <a:lstStyle/>
          <a:p>
            <a:r>
              <a:rPr lang="es-CL" sz="1400" dirty="0">
                <a:solidFill>
                  <a:srgbClr val="FF0000"/>
                </a:solidFill>
              </a:rPr>
              <a:t>1</a:t>
            </a:r>
          </a:p>
        </p:txBody>
      </p:sp>
      <p:sp>
        <p:nvSpPr>
          <p:cNvPr id="26" name="CuadroTexto 25">
            <a:extLst>
              <a:ext uri="{FF2B5EF4-FFF2-40B4-BE49-F238E27FC236}">
                <a16:creationId xmlns:a16="http://schemas.microsoft.com/office/drawing/2014/main" id="{1A6886EA-3C6A-4645-9DB6-91D876F7E03E}"/>
              </a:ext>
            </a:extLst>
          </p:cNvPr>
          <p:cNvSpPr txBox="1"/>
          <p:nvPr/>
        </p:nvSpPr>
        <p:spPr>
          <a:xfrm>
            <a:off x="1710265" y="3879217"/>
            <a:ext cx="280846" cy="307777"/>
          </a:xfrm>
          <a:prstGeom prst="rect">
            <a:avLst/>
          </a:prstGeom>
          <a:noFill/>
        </p:spPr>
        <p:txBody>
          <a:bodyPr wrap="none" rtlCol="0">
            <a:spAutoFit/>
          </a:bodyPr>
          <a:lstStyle/>
          <a:p>
            <a:r>
              <a:rPr lang="es-CL" sz="1400" dirty="0">
                <a:solidFill>
                  <a:srgbClr val="FF0000"/>
                </a:solidFill>
              </a:rPr>
              <a:t>2</a:t>
            </a:r>
          </a:p>
        </p:txBody>
      </p:sp>
      <p:sp>
        <p:nvSpPr>
          <p:cNvPr id="27" name="CuadroTexto 26">
            <a:extLst>
              <a:ext uri="{FF2B5EF4-FFF2-40B4-BE49-F238E27FC236}">
                <a16:creationId xmlns:a16="http://schemas.microsoft.com/office/drawing/2014/main" id="{CD85EC9A-FDE6-4325-9A3C-D2C111CCA2DB}"/>
              </a:ext>
            </a:extLst>
          </p:cNvPr>
          <p:cNvSpPr txBox="1"/>
          <p:nvPr/>
        </p:nvSpPr>
        <p:spPr>
          <a:xfrm>
            <a:off x="4106334" y="3845354"/>
            <a:ext cx="280846" cy="307777"/>
          </a:xfrm>
          <a:prstGeom prst="rect">
            <a:avLst/>
          </a:prstGeom>
          <a:noFill/>
        </p:spPr>
        <p:txBody>
          <a:bodyPr wrap="none" rtlCol="0">
            <a:spAutoFit/>
          </a:bodyPr>
          <a:lstStyle/>
          <a:p>
            <a:r>
              <a:rPr lang="es-CL" sz="1400" dirty="0">
                <a:solidFill>
                  <a:srgbClr val="FF0000"/>
                </a:solidFill>
              </a:rPr>
              <a:t>3</a:t>
            </a:r>
          </a:p>
        </p:txBody>
      </p:sp>
      <p:sp>
        <p:nvSpPr>
          <p:cNvPr id="28" name="CuadroTexto 27">
            <a:extLst>
              <a:ext uri="{FF2B5EF4-FFF2-40B4-BE49-F238E27FC236}">
                <a16:creationId xmlns:a16="http://schemas.microsoft.com/office/drawing/2014/main" id="{75BC006A-95E4-4267-A505-DE69BBB06F7C}"/>
              </a:ext>
            </a:extLst>
          </p:cNvPr>
          <p:cNvSpPr txBox="1"/>
          <p:nvPr/>
        </p:nvSpPr>
        <p:spPr>
          <a:xfrm>
            <a:off x="2878667" y="3904616"/>
            <a:ext cx="280846" cy="307777"/>
          </a:xfrm>
          <a:prstGeom prst="rect">
            <a:avLst/>
          </a:prstGeom>
          <a:noFill/>
        </p:spPr>
        <p:txBody>
          <a:bodyPr wrap="none" rtlCol="0">
            <a:spAutoFit/>
          </a:bodyPr>
          <a:lstStyle/>
          <a:p>
            <a:r>
              <a:rPr lang="es-CL" sz="1400" dirty="0">
                <a:solidFill>
                  <a:srgbClr val="FF0000"/>
                </a:solidFill>
              </a:rPr>
              <a:t>4</a:t>
            </a:r>
          </a:p>
        </p:txBody>
      </p:sp>
      <p:sp>
        <p:nvSpPr>
          <p:cNvPr id="29" name="CuadroTexto 28">
            <a:extLst>
              <a:ext uri="{FF2B5EF4-FFF2-40B4-BE49-F238E27FC236}">
                <a16:creationId xmlns:a16="http://schemas.microsoft.com/office/drawing/2014/main" id="{41A83204-85F7-4C4D-BF8D-C15EDBB246CB}"/>
              </a:ext>
            </a:extLst>
          </p:cNvPr>
          <p:cNvSpPr txBox="1"/>
          <p:nvPr/>
        </p:nvSpPr>
        <p:spPr>
          <a:xfrm>
            <a:off x="5088469" y="4429553"/>
            <a:ext cx="280846" cy="307777"/>
          </a:xfrm>
          <a:prstGeom prst="rect">
            <a:avLst/>
          </a:prstGeom>
          <a:noFill/>
        </p:spPr>
        <p:txBody>
          <a:bodyPr wrap="none" rtlCol="0">
            <a:spAutoFit/>
          </a:bodyPr>
          <a:lstStyle/>
          <a:p>
            <a:r>
              <a:rPr lang="es-CL" sz="1400" dirty="0">
                <a:solidFill>
                  <a:srgbClr val="FF0000"/>
                </a:solidFill>
              </a:rPr>
              <a:t>5</a:t>
            </a:r>
          </a:p>
        </p:txBody>
      </p:sp>
      <p:sp>
        <p:nvSpPr>
          <p:cNvPr id="30" name="CuadroTexto 29">
            <a:extLst>
              <a:ext uri="{FF2B5EF4-FFF2-40B4-BE49-F238E27FC236}">
                <a16:creationId xmlns:a16="http://schemas.microsoft.com/office/drawing/2014/main" id="{C6DDBD0D-21D2-4A0D-BCA2-3E97513BC28C}"/>
              </a:ext>
            </a:extLst>
          </p:cNvPr>
          <p:cNvSpPr txBox="1"/>
          <p:nvPr/>
        </p:nvSpPr>
        <p:spPr>
          <a:xfrm>
            <a:off x="804330" y="4412619"/>
            <a:ext cx="280846" cy="307777"/>
          </a:xfrm>
          <a:prstGeom prst="rect">
            <a:avLst/>
          </a:prstGeom>
          <a:noFill/>
        </p:spPr>
        <p:txBody>
          <a:bodyPr wrap="none" rtlCol="0">
            <a:spAutoFit/>
          </a:bodyPr>
          <a:lstStyle/>
          <a:p>
            <a:r>
              <a:rPr lang="es-CL" sz="1400" dirty="0">
                <a:solidFill>
                  <a:srgbClr val="FF0000"/>
                </a:solidFill>
              </a:rPr>
              <a:t>6</a:t>
            </a:r>
          </a:p>
        </p:txBody>
      </p:sp>
      <p:sp>
        <p:nvSpPr>
          <p:cNvPr id="31" name="CuadroTexto 30">
            <a:extLst>
              <a:ext uri="{FF2B5EF4-FFF2-40B4-BE49-F238E27FC236}">
                <a16:creationId xmlns:a16="http://schemas.microsoft.com/office/drawing/2014/main" id="{6E096123-5402-4725-A5BF-A3933484AD07}"/>
              </a:ext>
            </a:extLst>
          </p:cNvPr>
          <p:cNvSpPr txBox="1"/>
          <p:nvPr/>
        </p:nvSpPr>
        <p:spPr>
          <a:xfrm>
            <a:off x="1718733" y="4412616"/>
            <a:ext cx="280846" cy="307777"/>
          </a:xfrm>
          <a:prstGeom prst="rect">
            <a:avLst/>
          </a:prstGeom>
          <a:noFill/>
        </p:spPr>
        <p:txBody>
          <a:bodyPr wrap="none" rtlCol="0">
            <a:spAutoFit/>
          </a:bodyPr>
          <a:lstStyle/>
          <a:p>
            <a:r>
              <a:rPr lang="es-CL" sz="1400" dirty="0">
                <a:solidFill>
                  <a:srgbClr val="FF0000"/>
                </a:solidFill>
              </a:rPr>
              <a:t>7</a:t>
            </a:r>
          </a:p>
        </p:txBody>
      </p:sp>
      <p:sp>
        <p:nvSpPr>
          <p:cNvPr id="32" name="CuadroTexto 31">
            <a:extLst>
              <a:ext uri="{FF2B5EF4-FFF2-40B4-BE49-F238E27FC236}">
                <a16:creationId xmlns:a16="http://schemas.microsoft.com/office/drawing/2014/main" id="{201BDC2D-4EDA-452B-A345-E161B8EF5DD7}"/>
              </a:ext>
            </a:extLst>
          </p:cNvPr>
          <p:cNvSpPr txBox="1"/>
          <p:nvPr/>
        </p:nvSpPr>
        <p:spPr>
          <a:xfrm>
            <a:off x="3293534" y="4395685"/>
            <a:ext cx="280846" cy="307777"/>
          </a:xfrm>
          <a:prstGeom prst="rect">
            <a:avLst/>
          </a:prstGeom>
          <a:noFill/>
        </p:spPr>
        <p:txBody>
          <a:bodyPr wrap="none" rtlCol="0">
            <a:spAutoFit/>
          </a:bodyPr>
          <a:lstStyle/>
          <a:p>
            <a:r>
              <a:rPr lang="es-CL" sz="1400" dirty="0">
                <a:solidFill>
                  <a:srgbClr val="FF0000"/>
                </a:solidFill>
              </a:rPr>
              <a:t>8</a:t>
            </a:r>
          </a:p>
        </p:txBody>
      </p:sp>
      <p:sp>
        <p:nvSpPr>
          <p:cNvPr id="34" name="CuadroTexto 33">
            <a:extLst>
              <a:ext uri="{FF2B5EF4-FFF2-40B4-BE49-F238E27FC236}">
                <a16:creationId xmlns:a16="http://schemas.microsoft.com/office/drawing/2014/main" id="{006A17B2-6248-430D-A5BC-6E8832C41CE4}"/>
              </a:ext>
            </a:extLst>
          </p:cNvPr>
          <p:cNvSpPr txBox="1"/>
          <p:nvPr/>
        </p:nvSpPr>
        <p:spPr>
          <a:xfrm>
            <a:off x="838193" y="4946017"/>
            <a:ext cx="280846" cy="307777"/>
          </a:xfrm>
          <a:prstGeom prst="rect">
            <a:avLst/>
          </a:prstGeom>
          <a:noFill/>
        </p:spPr>
        <p:txBody>
          <a:bodyPr wrap="none" rtlCol="0">
            <a:spAutoFit/>
          </a:bodyPr>
          <a:lstStyle/>
          <a:p>
            <a:r>
              <a:rPr lang="es-CL" sz="1400" dirty="0">
                <a:solidFill>
                  <a:srgbClr val="FF0000"/>
                </a:solidFill>
              </a:rPr>
              <a:t>9</a:t>
            </a:r>
          </a:p>
        </p:txBody>
      </p:sp>
      <p:sp>
        <p:nvSpPr>
          <p:cNvPr id="35" name="CuadroTexto 34">
            <a:extLst>
              <a:ext uri="{FF2B5EF4-FFF2-40B4-BE49-F238E27FC236}">
                <a16:creationId xmlns:a16="http://schemas.microsoft.com/office/drawing/2014/main" id="{FCD05241-0F3A-479A-AC4D-95F86874603A}"/>
              </a:ext>
            </a:extLst>
          </p:cNvPr>
          <p:cNvSpPr txBox="1"/>
          <p:nvPr/>
        </p:nvSpPr>
        <p:spPr>
          <a:xfrm>
            <a:off x="1676397" y="4946018"/>
            <a:ext cx="377026" cy="307777"/>
          </a:xfrm>
          <a:prstGeom prst="rect">
            <a:avLst/>
          </a:prstGeom>
          <a:noFill/>
        </p:spPr>
        <p:txBody>
          <a:bodyPr wrap="none" rtlCol="0">
            <a:spAutoFit/>
          </a:bodyPr>
          <a:lstStyle/>
          <a:p>
            <a:r>
              <a:rPr lang="es-CL" sz="1400" dirty="0">
                <a:solidFill>
                  <a:srgbClr val="FF0000"/>
                </a:solidFill>
              </a:rPr>
              <a:t>10</a:t>
            </a:r>
          </a:p>
        </p:txBody>
      </p:sp>
      <p:sp>
        <p:nvSpPr>
          <p:cNvPr id="36" name="CuadroTexto 35">
            <a:extLst>
              <a:ext uri="{FF2B5EF4-FFF2-40B4-BE49-F238E27FC236}">
                <a16:creationId xmlns:a16="http://schemas.microsoft.com/office/drawing/2014/main" id="{4EB02758-18DF-46F3-A5BC-B3117F626C81}"/>
              </a:ext>
            </a:extLst>
          </p:cNvPr>
          <p:cNvSpPr txBox="1"/>
          <p:nvPr/>
        </p:nvSpPr>
        <p:spPr>
          <a:xfrm>
            <a:off x="5071536" y="4962951"/>
            <a:ext cx="377026" cy="307777"/>
          </a:xfrm>
          <a:prstGeom prst="rect">
            <a:avLst/>
          </a:prstGeom>
          <a:noFill/>
        </p:spPr>
        <p:txBody>
          <a:bodyPr wrap="none" rtlCol="0">
            <a:spAutoFit/>
          </a:bodyPr>
          <a:lstStyle/>
          <a:p>
            <a:r>
              <a:rPr lang="es-CL" sz="1400" dirty="0">
                <a:solidFill>
                  <a:srgbClr val="FF0000"/>
                </a:solidFill>
              </a:rPr>
              <a:t>11</a:t>
            </a:r>
          </a:p>
        </p:txBody>
      </p:sp>
      <p:sp>
        <p:nvSpPr>
          <p:cNvPr id="37" name="CuadroTexto 36">
            <a:extLst>
              <a:ext uri="{FF2B5EF4-FFF2-40B4-BE49-F238E27FC236}">
                <a16:creationId xmlns:a16="http://schemas.microsoft.com/office/drawing/2014/main" id="{AD29A6C9-5924-44B5-89B9-9D607A99626B}"/>
              </a:ext>
            </a:extLst>
          </p:cNvPr>
          <p:cNvSpPr txBox="1"/>
          <p:nvPr/>
        </p:nvSpPr>
        <p:spPr>
          <a:xfrm>
            <a:off x="3344329" y="4962951"/>
            <a:ext cx="377026" cy="307777"/>
          </a:xfrm>
          <a:prstGeom prst="rect">
            <a:avLst/>
          </a:prstGeom>
          <a:noFill/>
        </p:spPr>
        <p:txBody>
          <a:bodyPr wrap="none" rtlCol="0">
            <a:spAutoFit/>
          </a:bodyPr>
          <a:lstStyle/>
          <a:p>
            <a:r>
              <a:rPr lang="es-CL" sz="1400" dirty="0">
                <a:solidFill>
                  <a:srgbClr val="FF0000"/>
                </a:solidFill>
              </a:rPr>
              <a:t>12</a:t>
            </a:r>
          </a:p>
        </p:txBody>
      </p:sp>
      <p:sp>
        <p:nvSpPr>
          <p:cNvPr id="38" name="CuadroTexto 37">
            <a:extLst>
              <a:ext uri="{FF2B5EF4-FFF2-40B4-BE49-F238E27FC236}">
                <a16:creationId xmlns:a16="http://schemas.microsoft.com/office/drawing/2014/main" id="{E4B2599F-D202-40BF-859D-FE17B1D5925E}"/>
              </a:ext>
            </a:extLst>
          </p:cNvPr>
          <p:cNvSpPr txBox="1"/>
          <p:nvPr/>
        </p:nvSpPr>
        <p:spPr>
          <a:xfrm>
            <a:off x="761997" y="5479422"/>
            <a:ext cx="377026" cy="307777"/>
          </a:xfrm>
          <a:prstGeom prst="rect">
            <a:avLst/>
          </a:prstGeom>
          <a:noFill/>
        </p:spPr>
        <p:txBody>
          <a:bodyPr wrap="none" rtlCol="0">
            <a:spAutoFit/>
          </a:bodyPr>
          <a:lstStyle/>
          <a:p>
            <a:r>
              <a:rPr lang="es-CL" sz="1400" dirty="0">
                <a:solidFill>
                  <a:srgbClr val="FF0000"/>
                </a:solidFill>
              </a:rPr>
              <a:t>11</a:t>
            </a:r>
          </a:p>
        </p:txBody>
      </p:sp>
    </p:spTree>
    <p:extLst>
      <p:ext uri="{BB962C8B-B14F-4D97-AF65-F5344CB8AC3E}">
        <p14:creationId xmlns:p14="http://schemas.microsoft.com/office/powerpoint/2010/main" val="25800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Preguntas</a:t>
            </a:r>
          </a:p>
        </p:txBody>
      </p:sp>
      <p:sp>
        <p:nvSpPr>
          <p:cNvPr id="3" name="Marcador de texto 2"/>
          <p:cNvSpPr>
            <a:spLocks noGrp="1"/>
          </p:cNvSpPr>
          <p:nvPr>
            <p:ph type="subTitle" idx="1"/>
          </p:nvPr>
        </p:nvSpPr>
        <p:spPr/>
        <p:txBody>
          <a:bodyPr/>
          <a:lstStyle/>
          <a:p>
            <a:r>
              <a:rPr lang="es-ES" dirty="0"/>
              <a:t>¡Muchas Gracias!</a:t>
            </a:r>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29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Colas de Prioridad</a:t>
            </a:r>
          </a:p>
        </p:txBody>
      </p:sp>
    </p:spTree>
    <p:extLst>
      <p:ext uri="{BB962C8B-B14F-4D97-AF65-F5344CB8AC3E}">
        <p14:creationId xmlns:p14="http://schemas.microsoft.com/office/powerpoint/2010/main" val="351618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a:t>
            </a:r>
          </a:p>
        </p:txBody>
      </p:sp>
      <p:sp>
        <p:nvSpPr>
          <p:cNvPr id="3" name="Marcador de contenido 2"/>
          <p:cNvSpPr>
            <a:spLocks noGrp="1"/>
          </p:cNvSpPr>
          <p:nvPr>
            <p:ph idx="1"/>
          </p:nvPr>
        </p:nvSpPr>
        <p:spPr>
          <a:xfrm>
            <a:off x="397933" y="1825625"/>
            <a:ext cx="4608021" cy="4351338"/>
          </a:xfrm>
        </p:spPr>
        <p:txBody>
          <a:bodyPr/>
          <a:lstStyle/>
          <a:p>
            <a:pPr algn="just"/>
            <a:r>
              <a:rPr lang="es-ES" dirty="0"/>
              <a:t>Una cola de prioridad es un TDA similar a una cola en que los elementos tienen asignada una prioridad.</a:t>
            </a:r>
          </a:p>
          <a:p>
            <a:pPr algn="just"/>
            <a:r>
              <a:rPr lang="es-ES" dirty="0"/>
              <a:t>En una cola de prioridades un elemento con mayor prioridad será desencolado antes que un elemento de menor prioridad. </a:t>
            </a:r>
          </a:p>
          <a:p>
            <a:pPr algn="just"/>
            <a:r>
              <a:rPr lang="es-ES" dirty="0"/>
              <a:t>Si dos elementos tienen la misma prioridad, se desencolarán siguiendo el orden de cola. </a:t>
            </a:r>
          </a:p>
        </p:txBody>
      </p:sp>
      <p:sp>
        <p:nvSpPr>
          <p:cNvPr id="18" name="Rectángulo 17">
            <a:extLst>
              <a:ext uri="{FF2B5EF4-FFF2-40B4-BE49-F238E27FC236}">
                <a16:creationId xmlns:a16="http://schemas.microsoft.com/office/drawing/2014/main" id="{CDE427F8-3218-4AAF-8ADD-38A3DFDFBE10}"/>
              </a:ext>
            </a:extLst>
          </p:cNvPr>
          <p:cNvSpPr/>
          <p:nvPr/>
        </p:nvSpPr>
        <p:spPr>
          <a:xfrm>
            <a:off x="5300133" y="2448868"/>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7</a:t>
            </a:r>
          </a:p>
        </p:txBody>
      </p:sp>
      <p:sp>
        <p:nvSpPr>
          <p:cNvPr id="19" name="Rectángulo 18">
            <a:extLst>
              <a:ext uri="{FF2B5EF4-FFF2-40B4-BE49-F238E27FC236}">
                <a16:creationId xmlns:a16="http://schemas.microsoft.com/office/drawing/2014/main" id="{A538EF61-364D-4C40-ADBC-8C4D1F658B03}"/>
              </a:ext>
            </a:extLst>
          </p:cNvPr>
          <p:cNvSpPr/>
          <p:nvPr/>
        </p:nvSpPr>
        <p:spPr>
          <a:xfrm>
            <a:off x="7636933" y="2448868"/>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2</a:t>
            </a:r>
          </a:p>
        </p:txBody>
      </p:sp>
      <p:sp>
        <p:nvSpPr>
          <p:cNvPr id="20" name="Rectángulo 19">
            <a:extLst>
              <a:ext uri="{FF2B5EF4-FFF2-40B4-BE49-F238E27FC236}">
                <a16:creationId xmlns:a16="http://schemas.microsoft.com/office/drawing/2014/main" id="{C7562BD7-0AC5-41DE-9B0D-AB3F04829A9E}"/>
              </a:ext>
            </a:extLst>
          </p:cNvPr>
          <p:cNvSpPr/>
          <p:nvPr/>
        </p:nvSpPr>
        <p:spPr>
          <a:xfrm>
            <a:off x="8771459" y="2460140"/>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5</a:t>
            </a:r>
          </a:p>
        </p:txBody>
      </p:sp>
      <p:sp>
        <p:nvSpPr>
          <p:cNvPr id="21" name="Rectángulo 20">
            <a:extLst>
              <a:ext uri="{FF2B5EF4-FFF2-40B4-BE49-F238E27FC236}">
                <a16:creationId xmlns:a16="http://schemas.microsoft.com/office/drawing/2014/main" id="{07013512-9F62-471F-9364-7C1CC1C24981}"/>
              </a:ext>
            </a:extLst>
          </p:cNvPr>
          <p:cNvSpPr/>
          <p:nvPr/>
        </p:nvSpPr>
        <p:spPr>
          <a:xfrm>
            <a:off x="6468531" y="2448867"/>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9</a:t>
            </a:r>
          </a:p>
        </p:txBody>
      </p:sp>
      <p:sp>
        <p:nvSpPr>
          <p:cNvPr id="22" name="Rectángulo 21">
            <a:extLst>
              <a:ext uri="{FF2B5EF4-FFF2-40B4-BE49-F238E27FC236}">
                <a16:creationId xmlns:a16="http://schemas.microsoft.com/office/drawing/2014/main" id="{B000C2A5-0653-4EC0-A563-88581B3B41C4}"/>
              </a:ext>
            </a:extLst>
          </p:cNvPr>
          <p:cNvSpPr/>
          <p:nvPr/>
        </p:nvSpPr>
        <p:spPr>
          <a:xfrm>
            <a:off x="9931401" y="2448868"/>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8</a:t>
            </a:r>
          </a:p>
        </p:txBody>
      </p:sp>
      <p:sp>
        <p:nvSpPr>
          <p:cNvPr id="23" name="Rectángulo 22">
            <a:extLst>
              <a:ext uri="{FF2B5EF4-FFF2-40B4-BE49-F238E27FC236}">
                <a16:creationId xmlns:a16="http://schemas.microsoft.com/office/drawing/2014/main" id="{172D26FF-843F-46DD-B04E-9FD1DD88C64D}"/>
              </a:ext>
            </a:extLst>
          </p:cNvPr>
          <p:cNvSpPr/>
          <p:nvPr/>
        </p:nvSpPr>
        <p:spPr>
          <a:xfrm>
            <a:off x="11065927" y="2460140"/>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3</a:t>
            </a:r>
          </a:p>
        </p:txBody>
      </p:sp>
      <p:sp>
        <p:nvSpPr>
          <p:cNvPr id="24" name="Flecha: hacia arriba 23">
            <a:extLst>
              <a:ext uri="{FF2B5EF4-FFF2-40B4-BE49-F238E27FC236}">
                <a16:creationId xmlns:a16="http://schemas.microsoft.com/office/drawing/2014/main" id="{E905DD88-BDC4-4F2F-988B-3C2600840ADD}"/>
              </a:ext>
            </a:extLst>
          </p:cNvPr>
          <p:cNvSpPr/>
          <p:nvPr/>
        </p:nvSpPr>
        <p:spPr>
          <a:xfrm>
            <a:off x="8060265" y="3403598"/>
            <a:ext cx="338667" cy="49106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F0000"/>
              </a:highlight>
            </a:endParaRPr>
          </a:p>
        </p:txBody>
      </p:sp>
      <p:sp>
        <p:nvSpPr>
          <p:cNvPr id="25" name="CuadroTexto 24">
            <a:extLst>
              <a:ext uri="{FF2B5EF4-FFF2-40B4-BE49-F238E27FC236}">
                <a16:creationId xmlns:a16="http://schemas.microsoft.com/office/drawing/2014/main" id="{4C98859F-1E87-42EE-A93E-C9A90C50163D}"/>
              </a:ext>
            </a:extLst>
          </p:cNvPr>
          <p:cNvSpPr txBox="1"/>
          <p:nvPr/>
        </p:nvSpPr>
        <p:spPr>
          <a:xfrm>
            <a:off x="8077202" y="3894662"/>
            <a:ext cx="317716" cy="369332"/>
          </a:xfrm>
          <a:prstGeom prst="rect">
            <a:avLst/>
          </a:prstGeom>
          <a:noFill/>
        </p:spPr>
        <p:txBody>
          <a:bodyPr wrap="square" rtlCol="0">
            <a:spAutoFit/>
          </a:bodyPr>
          <a:lstStyle/>
          <a:p>
            <a:r>
              <a:rPr lang="es-CL" b="1" dirty="0">
                <a:solidFill>
                  <a:srgbClr val="FF0000"/>
                </a:solidFill>
              </a:rPr>
              <a:t>1</a:t>
            </a:r>
          </a:p>
        </p:txBody>
      </p:sp>
      <p:sp>
        <p:nvSpPr>
          <p:cNvPr id="26" name="CuadroTexto 25">
            <a:extLst>
              <a:ext uri="{FF2B5EF4-FFF2-40B4-BE49-F238E27FC236}">
                <a16:creationId xmlns:a16="http://schemas.microsoft.com/office/drawing/2014/main" id="{20BCE88E-7DF3-4BF0-89D6-F4362BF48816}"/>
              </a:ext>
            </a:extLst>
          </p:cNvPr>
          <p:cNvSpPr txBox="1"/>
          <p:nvPr/>
        </p:nvSpPr>
        <p:spPr>
          <a:xfrm>
            <a:off x="11455412" y="3903128"/>
            <a:ext cx="317716" cy="369332"/>
          </a:xfrm>
          <a:prstGeom prst="rect">
            <a:avLst/>
          </a:prstGeom>
          <a:noFill/>
        </p:spPr>
        <p:txBody>
          <a:bodyPr wrap="square" rtlCol="0">
            <a:spAutoFit/>
          </a:bodyPr>
          <a:lstStyle/>
          <a:p>
            <a:r>
              <a:rPr lang="es-CL" b="1" dirty="0">
                <a:solidFill>
                  <a:srgbClr val="FF0000"/>
                </a:solidFill>
              </a:rPr>
              <a:t>2</a:t>
            </a:r>
          </a:p>
        </p:txBody>
      </p:sp>
      <p:sp>
        <p:nvSpPr>
          <p:cNvPr id="27" name="CuadroTexto 26">
            <a:extLst>
              <a:ext uri="{FF2B5EF4-FFF2-40B4-BE49-F238E27FC236}">
                <a16:creationId xmlns:a16="http://schemas.microsoft.com/office/drawing/2014/main" id="{72D8054C-A730-40C2-A601-7730AF87DA67}"/>
              </a:ext>
            </a:extLst>
          </p:cNvPr>
          <p:cNvSpPr txBox="1"/>
          <p:nvPr/>
        </p:nvSpPr>
        <p:spPr>
          <a:xfrm>
            <a:off x="9177872" y="3903126"/>
            <a:ext cx="317716" cy="369332"/>
          </a:xfrm>
          <a:prstGeom prst="rect">
            <a:avLst/>
          </a:prstGeom>
          <a:noFill/>
        </p:spPr>
        <p:txBody>
          <a:bodyPr wrap="square" rtlCol="0">
            <a:spAutoFit/>
          </a:bodyPr>
          <a:lstStyle/>
          <a:p>
            <a:r>
              <a:rPr lang="es-CL" b="1" dirty="0">
                <a:solidFill>
                  <a:srgbClr val="FF0000"/>
                </a:solidFill>
              </a:rPr>
              <a:t>3</a:t>
            </a:r>
          </a:p>
        </p:txBody>
      </p:sp>
      <p:sp>
        <p:nvSpPr>
          <p:cNvPr id="28" name="CuadroTexto 27">
            <a:extLst>
              <a:ext uri="{FF2B5EF4-FFF2-40B4-BE49-F238E27FC236}">
                <a16:creationId xmlns:a16="http://schemas.microsoft.com/office/drawing/2014/main" id="{E1D19C22-5407-4A5D-9EF3-3347713BE3DA}"/>
              </a:ext>
            </a:extLst>
          </p:cNvPr>
          <p:cNvSpPr txBox="1"/>
          <p:nvPr/>
        </p:nvSpPr>
        <p:spPr>
          <a:xfrm>
            <a:off x="5714998" y="3911597"/>
            <a:ext cx="317716" cy="369332"/>
          </a:xfrm>
          <a:prstGeom prst="rect">
            <a:avLst/>
          </a:prstGeom>
          <a:noFill/>
        </p:spPr>
        <p:txBody>
          <a:bodyPr wrap="square" rtlCol="0">
            <a:spAutoFit/>
          </a:bodyPr>
          <a:lstStyle/>
          <a:p>
            <a:r>
              <a:rPr lang="es-CL" b="1" dirty="0">
                <a:solidFill>
                  <a:srgbClr val="FF0000"/>
                </a:solidFill>
              </a:rPr>
              <a:t>4</a:t>
            </a:r>
          </a:p>
        </p:txBody>
      </p:sp>
      <p:sp>
        <p:nvSpPr>
          <p:cNvPr id="29" name="CuadroTexto 28">
            <a:extLst>
              <a:ext uri="{FF2B5EF4-FFF2-40B4-BE49-F238E27FC236}">
                <a16:creationId xmlns:a16="http://schemas.microsoft.com/office/drawing/2014/main" id="{742CABB2-638C-45AA-8314-33DCF6AF1A6B}"/>
              </a:ext>
            </a:extLst>
          </p:cNvPr>
          <p:cNvSpPr txBox="1"/>
          <p:nvPr/>
        </p:nvSpPr>
        <p:spPr>
          <a:xfrm>
            <a:off x="10320873" y="3903127"/>
            <a:ext cx="317716" cy="369332"/>
          </a:xfrm>
          <a:prstGeom prst="rect">
            <a:avLst/>
          </a:prstGeom>
          <a:noFill/>
        </p:spPr>
        <p:txBody>
          <a:bodyPr wrap="square" rtlCol="0">
            <a:spAutoFit/>
          </a:bodyPr>
          <a:lstStyle/>
          <a:p>
            <a:r>
              <a:rPr lang="es-CL" b="1" dirty="0">
                <a:solidFill>
                  <a:srgbClr val="FF0000"/>
                </a:solidFill>
              </a:rPr>
              <a:t>5</a:t>
            </a:r>
          </a:p>
        </p:txBody>
      </p:sp>
      <p:sp>
        <p:nvSpPr>
          <p:cNvPr id="30" name="CuadroTexto 29">
            <a:extLst>
              <a:ext uri="{FF2B5EF4-FFF2-40B4-BE49-F238E27FC236}">
                <a16:creationId xmlns:a16="http://schemas.microsoft.com/office/drawing/2014/main" id="{0CEB63D6-FC1C-4A9B-B4D5-2C47BF188703}"/>
              </a:ext>
            </a:extLst>
          </p:cNvPr>
          <p:cNvSpPr txBox="1"/>
          <p:nvPr/>
        </p:nvSpPr>
        <p:spPr>
          <a:xfrm>
            <a:off x="6866470" y="3903127"/>
            <a:ext cx="317716" cy="369332"/>
          </a:xfrm>
          <a:prstGeom prst="rect">
            <a:avLst/>
          </a:prstGeom>
          <a:noFill/>
        </p:spPr>
        <p:txBody>
          <a:bodyPr wrap="square" rtlCol="0">
            <a:spAutoFit/>
          </a:bodyPr>
          <a:lstStyle/>
          <a:p>
            <a:r>
              <a:rPr lang="es-CL" b="1" dirty="0">
                <a:solidFill>
                  <a:srgbClr val="FF0000"/>
                </a:solidFill>
              </a:rPr>
              <a:t>6</a:t>
            </a:r>
          </a:p>
        </p:txBody>
      </p:sp>
    </p:spTree>
    <p:extLst>
      <p:ext uri="{BB962C8B-B14F-4D97-AF65-F5344CB8AC3E}">
        <p14:creationId xmlns:p14="http://schemas.microsoft.com/office/powerpoint/2010/main" val="269908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 Operaciones</a:t>
            </a:r>
          </a:p>
        </p:txBody>
      </p:sp>
      <p:sp>
        <p:nvSpPr>
          <p:cNvPr id="3" name="Marcador de contenido 2"/>
          <p:cNvSpPr>
            <a:spLocks noGrp="1"/>
          </p:cNvSpPr>
          <p:nvPr>
            <p:ph idx="1"/>
          </p:nvPr>
        </p:nvSpPr>
        <p:spPr>
          <a:xfrm>
            <a:off x="397933" y="1825625"/>
            <a:ext cx="4608021" cy="4351338"/>
          </a:xfrm>
        </p:spPr>
        <p:txBody>
          <a:bodyPr>
            <a:normAutofit/>
          </a:bodyPr>
          <a:lstStyle/>
          <a:p>
            <a:pPr algn="just"/>
            <a:r>
              <a:rPr lang="es-ES" b="1" dirty="0"/>
              <a:t>Agregar</a:t>
            </a:r>
            <a:r>
              <a:rPr lang="es-ES" dirty="0"/>
              <a:t> : se añade un elemento a la cola, con su correspondiente prioridad.</a:t>
            </a:r>
          </a:p>
          <a:p>
            <a:pPr algn="just"/>
            <a:r>
              <a:rPr lang="es-ES" b="1" dirty="0"/>
              <a:t>Eliminar</a:t>
            </a:r>
            <a:r>
              <a:rPr lang="es-ES" dirty="0"/>
              <a:t> : se devuelve y elimina el elemento con mayor prioridad más antiguo.</a:t>
            </a:r>
          </a:p>
          <a:p>
            <a:pPr algn="just"/>
            <a:r>
              <a:rPr lang="es-ES" b="1" dirty="0"/>
              <a:t>Devolver-mínimo</a:t>
            </a:r>
            <a:r>
              <a:rPr lang="es-ES" dirty="0"/>
              <a:t>: Encontrar y devolver el mínimo (o máximo si se esta maximizando).</a:t>
            </a:r>
          </a:p>
        </p:txBody>
      </p:sp>
      <p:sp>
        <p:nvSpPr>
          <p:cNvPr id="4" name="Rectángulo 3"/>
          <p:cNvSpPr/>
          <p:nvPr/>
        </p:nvSpPr>
        <p:spPr>
          <a:xfrm>
            <a:off x="5325534" y="2296469"/>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7</a:t>
            </a:r>
          </a:p>
        </p:txBody>
      </p:sp>
      <p:sp>
        <p:nvSpPr>
          <p:cNvPr id="5" name="Rectángulo 4"/>
          <p:cNvSpPr/>
          <p:nvPr/>
        </p:nvSpPr>
        <p:spPr>
          <a:xfrm>
            <a:off x="7662334" y="2296469"/>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2</a:t>
            </a:r>
          </a:p>
        </p:txBody>
      </p:sp>
      <p:sp>
        <p:nvSpPr>
          <p:cNvPr id="6" name="Rectángulo 5"/>
          <p:cNvSpPr/>
          <p:nvPr/>
        </p:nvSpPr>
        <p:spPr>
          <a:xfrm>
            <a:off x="8796860" y="2307741"/>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5</a:t>
            </a:r>
          </a:p>
        </p:txBody>
      </p:sp>
      <p:sp>
        <p:nvSpPr>
          <p:cNvPr id="15" name="Rectángulo 14">
            <a:extLst>
              <a:ext uri="{FF2B5EF4-FFF2-40B4-BE49-F238E27FC236}">
                <a16:creationId xmlns:a16="http://schemas.microsoft.com/office/drawing/2014/main" id="{F2608D67-6D84-44B0-B971-D6BC9C25C87B}"/>
              </a:ext>
            </a:extLst>
          </p:cNvPr>
          <p:cNvSpPr/>
          <p:nvPr/>
        </p:nvSpPr>
        <p:spPr>
          <a:xfrm>
            <a:off x="6493932" y="2296468"/>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9</a:t>
            </a:r>
          </a:p>
        </p:txBody>
      </p:sp>
      <p:sp>
        <p:nvSpPr>
          <p:cNvPr id="16" name="Rectángulo 15">
            <a:extLst>
              <a:ext uri="{FF2B5EF4-FFF2-40B4-BE49-F238E27FC236}">
                <a16:creationId xmlns:a16="http://schemas.microsoft.com/office/drawing/2014/main" id="{675F42CF-BBC6-420C-B94D-5CF309C3E9E0}"/>
              </a:ext>
            </a:extLst>
          </p:cNvPr>
          <p:cNvSpPr/>
          <p:nvPr/>
        </p:nvSpPr>
        <p:spPr>
          <a:xfrm>
            <a:off x="9956802" y="2296469"/>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8</a:t>
            </a:r>
          </a:p>
        </p:txBody>
      </p:sp>
      <p:sp>
        <p:nvSpPr>
          <p:cNvPr id="17" name="Rectángulo 16">
            <a:extLst>
              <a:ext uri="{FF2B5EF4-FFF2-40B4-BE49-F238E27FC236}">
                <a16:creationId xmlns:a16="http://schemas.microsoft.com/office/drawing/2014/main" id="{5A10182E-65D9-4982-B345-459742F2CDB1}"/>
              </a:ext>
            </a:extLst>
          </p:cNvPr>
          <p:cNvSpPr/>
          <p:nvPr/>
        </p:nvSpPr>
        <p:spPr>
          <a:xfrm>
            <a:off x="11091328" y="2307741"/>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3</a:t>
            </a:r>
          </a:p>
        </p:txBody>
      </p:sp>
      <p:sp>
        <p:nvSpPr>
          <p:cNvPr id="13" name="Flecha: hacia arriba 12">
            <a:extLst>
              <a:ext uri="{FF2B5EF4-FFF2-40B4-BE49-F238E27FC236}">
                <a16:creationId xmlns:a16="http://schemas.microsoft.com/office/drawing/2014/main" id="{74A8E140-E705-444E-BDE8-C1CEE58AEBF1}"/>
              </a:ext>
            </a:extLst>
          </p:cNvPr>
          <p:cNvSpPr/>
          <p:nvPr/>
        </p:nvSpPr>
        <p:spPr>
          <a:xfrm>
            <a:off x="8085666" y="3251199"/>
            <a:ext cx="338667" cy="49106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F0000"/>
              </a:highlight>
            </a:endParaRPr>
          </a:p>
        </p:txBody>
      </p:sp>
      <p:sp>
        <p:nvSpPr>
          <p:cNvPr id="8" name="CuadroTexto 7">
            <a:extLst>
              <a:ext uri="{FF2B5EF4-FFF2-40B4-BE49-F238E27FC236}">
                <a16:creationId xmlns:a16="http://schemas.microsoft.com/office/drawing/2014/main" id="{97696F4B-CC87-4206-A046-20E50CB3D6A5}"/>
              </a:ext>
            </a:extLst>
          </p:cNvPr>
          <p:cNvSpPr txBox="1"/>
          <p:nvPr/>
        </p:nvSpPr>
        <p:spPr>
          <a:xfrm>
            <a:off x="8102603" y="3742263"/>
            <a:ext cx="317716" cy="369332"/>
          </a:xfrm>
          <a:prstGeom prst="rect">
            <a:avLst/>
          </a:prstGeom>
          <a:noFill/>
        </p:spPr>
        <p:txBody>
          <a:bodyPr wrap="square" rtlCol="0">
            <a:spAutoFit/>
          </a:bodyPr>
          <a:lstStyle/>
          <a:p>
            <a:r>
              <a:rPr lang="es-CL" b="1" dirty="0">
                <a:solidFill>
                  <a:srgbClr val="FF0000"/>
                </a:solidFill>
              </a:rPr>
              <a:t>1</a:t>
            </a:r>
          </a:p>
        </p:txBody>
      </p:sp>
      <p:sp>
        <p:nvSpPr>
          <p:cNvPr id="14" name="CuadroTexto 13">
            <a:extLst>
              <a:ext uri="{FF2B5EF4-FFF2-40B4-BE49-F238E27FC236}">
                <a16:creationId xmlns:a16="http://schemas.microsoft.com/office/drawing/2014/main" id="{B6F6DD5C-ACE8-4B52-BC4C-C7CB9793E471}"/>
              </a:ext>
            </a:extLst>
          </p:cNvPr>
          <p:cNvSpPr txBox="1"/>
          <p:nvPr/>
        </p:nvSpPr>
        <p:spPr>
          <a:xfrm>
            <a:off x="11480813" y="3750729"/>
            <a:ext cx="317716" cy="369332"/>
          </a:xfrm>
          <a:prstGeom prst="rect">
            <a:avLst/>
          </a:prstGeom>
          <a:noFill/>
        </p:spPr>
        <p:txBody>
          <a:bodyPr wrap="square" rtlCol="0">
            <a:spAutoFit/>
          </a:bodyPr>
          <a:lstStyle/>
          <a:p>
            <a:r>
              <a:rPr lang="es-CL" b="1" dirty="0">
                <a:solidFill>
                  <a:srgbClr val="FF0000"/>
                </a:solidFill>
              </a:rPr>
              <a:t>2</a:t>
            </a:r>
          </a:p>
        </p:txBody>
      </p:sp>
      <p:sp>
        <p:nvSpPr>
          <p:cNvPr id="18" name="CuadroTexto 17">
            <a:extLst>
              <a:ext uri="{FF2B5EF4-FFF2-40B4-BE49-F238E27FC236}">
                <a16:creationId xmlns:a16="http://schemas.microsoft.com/office/drawing/2014/main" id="{32AD9FC5-2B10-40FE-BA18-A789D1A4FA9A}"/>
              </a:ext>
            </a:extLst>
          </p:cNvPr>
          <p:cNvSpPr txBox="1"/>
          <p:nvPr/>
        </p:nvSpPr>
        <p:spPr>
          <a:xfrm>
            <a:off x="9203273" y="3750727"/>
            <a:ext cx="317716" cy="369332"/>
          </a:xfrm>
          <a:prstGeom prst="rect">
            <a:avLst/>
          </a:prstGeom>
          <a:noFill/>
        </p:spPr>
        <p:txBody>
          <a:bodyPr wrap="square" rtlCol="0">
            <a:spAutoFit/>
          </a:bodyPr>
          <a:lstStyle/>
          <a:p>
            <a:r>
              <a:rPr lang="es-CL" b="1" dirty="0">
                <a:solidFill>
                  <a:srgbClr val="FF0000"/>
                </a:solidFill>
              </a:rPr>
              <a:t>3</a:t>
            </a:r>
          </a:p>
        </p:txBody>
      </p:sp>
      <p:sp>
        <p:nvSpPr>
          <p:cNvPr id="19" name="CuadroTexto 18">
            <a:extLst>
              <a:ext uri="{FF2B5EF4-FFF2-40B4-BE49-F238E27FC236}">
                <a16:creationId xmlns:a16="http://schemas.microsoft.com/office/drawing/2014/main" id="{A4B5475B-86F4-4899-949C-B17D921DDE71}"/>
              </a:ext>
            </a:extLst>
          </p:cNvPr>
          <p:cNvSpPr txBox="1"/>
          <p:nvPr/>
        </p:nvSpPr>
        <p:spPr>
          <a:xfrm>
            <a:off x="5740399" y="3759198"/>
            <a:ext cx="317716" cy="369332"/>
          </a:xfrm>
          <a:prstGeom prst="rect">
            <a:avLst/>
          </a:prstGeom>
          <a:noFill/>
        </p:spPr>
        <p:txBody>
          <a:bodyPr wrap="square" rtlCol="0">
            <a:spAutoFit/>
          </a:bodyPr>
          <a:lstStyle/>
          <a:p>
            <a:r>
              <a:rPr lang="es-CL" b="1" dirty="0">
                <a:solidFill>
                  <a:srgbClr val="FF0000"/>
                </a:solidFill>
              </a:rPr>
              <a:t>4</a:t>
            </a:r>
          </a:p>
        </p:txBody>
      </p:sp>
      <p:sp>
        <p:nvSpPr>
          <p:cNvPr id="20" name="CuadroTexto 19">
            <a:extLst>
              <a:ext uri="{FF2B5EF4-FFF2-40B4-BE49-F238E27FC236}">
                <a16:creationId xmlns:a16="http://schemas.microsoft.com/office/drawing/2014/main" id="{CFBC77B0-57C5-40A4-94A0-8EDA19767019}"/>
              </a:ext>
            </a:extLst>
          </p:cNvPr>
          <p:cNvSpPr txBox="1"/>
          <p:nvPr/>
        </p:nvSpPr>
        <p:spPr>
          <a:xfrm>
            <a:off x="10346274" y="3750728"/>
            <a:ext cx="317716" cy="369332"/>
          </a:xfrm>
          <a:prstGeom prst="rect">
            <a:avLst/>
          </a:prstGeom>
          <a:noFill/>
        </p:spPr>
        <p:txBody>
          <a:bodyPr wrap="square" rtlCol="0">
            <a:spAutoFit/>
          </a:bodyPr>
          <a:lstStyle/>
          <a:p>
            <a:r>
              <a:rPr lang="es-CL" b="1" dirty="0">
                <a:solidFill>
                  <a:srgbClr val="FF0000"/>
                </a:solidFill>
              </a:rPr>
              <a:t>5</a:t>
            </a:r>
          </a:p>
        </p:txBody>
      </p:sp>
      <p:sp>
        <p:nvSpPr>
          <p:cNvPr id="21" name="CuadroTexto 20">
            <a:extLst>
              <a:ext uri="{FF2B5EF4-FFF2-40B4-BE49-F238E27FC236}">
                <a16:creationId xmlns:a16="http://schemas.microsoft.com/office/drawing/2014/main" id="{8193AD6B-F8F4-4D7B-9C33-21E7D7DE8CFF}"/>
              </a:ext>
            </a:extLst>
          </p:cNvPr>
          <p:cNvSpPr txBox="1"/>
          <p:nvPr/>
        </p:nvSpPr>
        <p:spPr>
          <a:xfrm>
            <a:off x="6891871" y="3750728"/>
            <a:ext cx="317716" cy="369332"/>
          </a:xfrm>
          <a:prstGeom prst="rect">
            <a:avLst/>
          </a:prstGeom>
          <a:noFill/>
        </p:spPr>
        <p:txBody>
          <a:bodyPr wrap="square" rtlCol="0">
            <a:spAutoFit/>
          </a:bodyPr>
          <a:lstStyle/>
          <a:p>
            <a:r>
              <a:rPr lang="es-CL" b="1" dirty="0">
                <a:solidFill>
                  <a:srgbClr val="FF0000"/>
                </a:solidFill>
              </a:rPr>
              <a:t>6</a:t>
            </a:r>
          </a:p>
        </p:txBody>
      </p:sp>
    </p:spTree>
    <p:extLst>
      <p:ext uri="{BB962C8B-B14F-4D97-AF65-F5344CB8AC3E}">
        <p14:creationId xmlns:p14="http://schemas.microsoft.com/office/powerpoint/2010/main" val="15014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 Implementación como vector ordenado</a:t>
            </a:r>
          </a:p>
        </p:txBody>
      </p:sp>
      <p:sp>
        <p:nvSpPr>
          <p:cNvPr id="3" name="Marcador de contenido 2"/>
          <p:cNvSpPr>
            <a:spLocks noGrp="1"/>
          </p:cNvSpPr>
          <p:nvPr>
            <p:ph idx="1"/>
          </p:nvPr>
        </p:nvSpPr>
        <p:spPr>
          <a:xfrm>
            <a:off x="1219199" y="1825625"/>
            <a:ext cx="4608021" cy="1738834"/>
          </a:xfrm>
        </p:spPr>
        <p:txBody>
          <a:bodyPr>
            <a:normAutofit/>
          </a:bodyPr>
          <a:lstStyle/>
          <a:p>
            <a:pPr algn="just"/>
            <a:r>
              <a:rPr lang="es-ES" b="1" dirty="0"/>
              <a:t>Agregar</a:t>
            </a:r>
            <a:r>
              <a:rPr lang="es-ES" dirty="0"/>
              <a:t> : O(n)</a:t>
            </a:r>
          </a:p>
          <a:p>
            <a:pPr algn="just"/>
            <a:r>
              <a:rPr lang="es-ES" b="1" dirty="0"/>
              <a:t>Eliminar</a:t>
            </a:r>
            <a:r>
              <a:rPr lang="es-ES" dirty="0"/>
              <a:t> : O(1) Lista o O(n) con Arreglo</a:t>
            </a:r>
          </a:p>
          <a:p>
            <a:pPr algn="just"/>
            <a:r>
              <a:rPr lang="es-ES" b="1" dirty="0"/>
              <a:t>Devolver-mínimo</a:t>
            </a:r>
            <a:r>
              <a:rPr lang="es-ES" dirty="0"/>
              <a:t>: O(1)</a:t>
            </a:r>
          </a:p>
        </p:txBody>
      </p:sp>
      <p:sp>
        <p:nvSpPr>
          <p:cNvPr id="4" name="Rectángulo 3"/>
          <p:cNvSpPr/>
          <p:nvPr/>
        </p:nvSpPr>
        <p:spPr>
          <a:xfrm>
            <a:off x="9474213" y="2127136"/>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7</a:t>
            </a:r>
          </a:p>
        </p:txBody>
      </p:sp>
      <p:sp>
        <p:nvSpPr>
          <p:cNvPr id="5" name="Rectángulo 4"/>
          <p:cNvSpPr/>
          <p:nvPr/>
        </p:nvSpPr>
        <p:spPr>
          <a:xfrm>
            <a:off x="6045201" y="2127138"/>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2</a:t>
            </a:r>
          </a:p>
        </p:txBody>
      </p:sp>
      <p:sp>
        <p:nvSpPr>
          <p:cNvPr id="6" name="Rectángulo 5"/>
          <p:cNvSpPr/>
          <p:nvPr/>
        </p:nvSpPr>
        <p:spPr>
          <a:xfrm>
            <a:off x="8331192" y="2121473"/>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5</a:t>
            </a:r>
          </a:p>
        </p:txBody>
      </p:sp>
      <p:sp>
        <p:nvSpPr>
          <p:cNvPr id="16" name="Rectángulo 15">
            <a:extLst>
              <a:ext uri="{FF2B5EF4-FFF2-40B4-BE49-F238E27FC236}">
                <a16:creationId xmlns:a16="http://schemas.microsoft.com/office/drawing/2014/main" id="{675F42CF-BBC6-420C-B94D-5CF309C3E9E0}"/>
              </a:ext>
            </a:extLst>
          </p:cNvPr>
          <p:cNvSpPr/>
          <p:nvPr/>
        </p:nvSpPr>
        <p:spPr>
          <a:xfrm>
            <a:off x="10608736" y="2127135"/>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8</a:t>
            </a:r>
          </a:p>
        </p:txBody>
      </p:sp>
      <p:sp>
        <p:nvSpPr>
          <p:cNvPr id="17" name="Rectángulo 16">
            <a:extLst>
              <a:ext uri="{FF2B5EF4-FFF2-40B4-BE49-F238E27FC236}">
                <a16:creationId xmlns:a16="http://schemas.microsoft.com/office/drawing/2014/main" id="{5A10182E-65D9-4982-B345-459742F2CDB1}"/>
              </a:ext>
            </a:extLst>
          </p:cNvPr>
          <p:cNvSpPr/>
          <p:nvPr/>
        </p:nvSpPr>
        <p:spPr>
          <a:xfrm>
            <a:off x="7188186" y="2121471"/>
            <a:ext cx="1075269"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5400" dirty="0"/>
              <a:t>3</a:t>
            </a:r>
          </a:p>
        </p:txBody>
      </p:sp>
      <p:sp>
        <p:nvSpPr>
          <p:cNvPr id="13" name="Flecha: hacia arriba 12">
            <a:extLst>
              <a:ext uri="{FF2B5EF4-FFF2-40B4-BE49-F238E27FC236}">
                <a16:creationId xmlns:a16="http://schemas.microsoft.com/office/drawing/2014/main" id="{74A8E140-E705-444E-BDE8-C1CEE58AEBF1}"/>
              </a:ext>
            </a:extLst>
          </p:cNvPr>
          <p:cNvSpPr/>
          <p:nvPr/>
        </p:nvSpPr>
        <p:spPr>
          <a:xfrm>
            <a:off x="6468533" y="3081868"/>
            <a:ext cx="338667" cy="49106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F0000"/>
              </a:highlight>
            </a:endParaRPr>
          </a:p>
        </p:txBody>
      </p:sp>
      <p:sp>
        <p:nvSpPr>
          <p:cNvPr id="8" name="CuadroTexto 7">
            <a:extLst>
              <a:ext uri="{FF2B5EF4-FFF2-40B4-BE49-F238E27FC236}">
                <a16:creationId xmlns:a16="http://schemas.microsoft.com/office/drawing/2014/main" id="{97696F4B-CC87-4206-A046-20E50CB3D6A5}"/>
              </a:ext>
            </a:extLst>
          </p:cNvPr>
          <p:cNvSpPr txBox="1"/>
          <p:nvPr/>
        </p:nvSpPr>
        <p:spPr>
          <a:xfrm>
            <a:off x="6485470" y="3572932"/>
            <a:ext cx="317716" cy="369332"/>
          </a:xfrm>
          <a:prstGeom prst="rect">
            <a:avLst/>
          </a:prstGeom>
          <a:noFill/>
        </p:spPr>
        <p:txBody>
          <a:bodyPr wrap="square" rtlCol="0">
            <a:spAutoFit/>
          </a:bodyPr>
          <a:lstStyle/>
          <a:p>
            <a:r>
              <a:rPr lang="es-CL" b="1" dirty="0">
                <a:solidFill>
                  <a:srgbClr val="FF0000"/>
                </a:solidFill>
              </a:rPr>
              <a:t>1</a:t>
            </a:r>
          </a:p>
        </p:txBody>
      </p:sp>
      <p:sp>
        <p:nvSpPr>
          <p:cNvPr id="14" name="CuadroTexto 13">
            <a:extLst>
              <a:ext uri="{FF2B5EF4-FFF2-40B4-BE49-F238E27FC236}">
                <a16:creationId xmlns:a16="http://schemas.microsoft.com/office/drawing/2014/main" id="{B6F6DD5C-ACE8-4B52-BC4C-C7CB9793E471}"/>
              </a:ext>
            </a:extLst>
          </p:cNvPr>
          <p:cNvSpPr txBox="1"/>
          <p:nvPr/>
        </p:nvSpPr>
        <p:spPr>
          <a:xfrm>
            <a:off x="7577671" y="3564459"/>
            <a:ext cx="317716" cy="369332"/>
          </a:xfrm>
          <a:prstGeom prst="rect">
            <a:avLst/>
          </a:prstGeom>
          <a:noFill/>
        </p:spPr>
        <p:txBody>
          <a:bodyPr wrap="square" rtlCol="0">
            <a:spAutoFit/>
          </a:bodyPr>
          <a:lstStyle/>
          <a:p>
            <a:r>
              <a:rPr lang="es-CL" b="1" dirty="0">
                <a:solidFill>
                  <a:srgbClr val="FF0000"/>
                </a:solidFill>
              </a:rPr>
              <a:t>2</a:t>
            </a:r>
          </a:p>
        </p:txBody>
      </p:sp>
      <p:sp>
        <p:nvSpPr>
          <p:cNvPr id="18" name="CuadroTexto 17">
            <a:extLst>
              <a:ext uri="{FF2B5EF4-FFF2-40B4-BE49-F238E27FC236}">
                <a16:creationId xmlns:a16="http://schemas.microsoft.com/office/drawing/2014/main" id="{32AD9FC5-2B10-40FE-BA18-A789D1A4FA9A}"/>
              </a:ext>
            </a:extLst>
          </p:cNvPr>
          <p:cNvSpPr txBox="1"/>
          <p:nvPr/>
        </p:nvSpPr>
        <p:spPr>
          <a:xfrm>
            <a:off x="8737605" y="3564459"/>
            <a:ext cx="317716" cy="369332"/>
          </a:xfrm>
          <a:prstGeom prst="rect">
            <a:avLst/>
          </a:prstGeom>
          <a:noFill/>
        </p:spPr>
        <p:txBody>
          <a:bodyPr wrap="square" rtlCol="0">
            <a:spAutoFit/>
          </a:bodyPr>
          <a:lstStyle/>
          <a:p>
            <a:r>
              <a:rPr lang="es-CL" b="1" dirty="0">
                <a:solidFill>
                  <a:srgbClr val="FF0000"/>
                </a:solidFill>
              </a:rPr>
              <a:t>3</a:t>
            </a:r>
          </a:p>
        </p:txBody>
      </p:sp>
      <p:sp>
        <p:nvSpPr>
          <p:cNvPr id="19" name="CuadroTexto 18">
            <a:extLst>
              <a:ext uri="{FF2B5EF4-FFF2-40B4-BE49-F238E27FC236}">
                <a16:creationId xmlns:a16="http://schemas.microsoft.com/office/drawing/2014/main" id="{A4B5475B-86F4-4899-949C-B17D921DDE71}"/>
              </a:ext>
            </a:extLst>
          </p:cNvPr>
          <p:cNvSpPr txBox="1"/>
          <p:nvPr/>
        </p:nvSpPr>
        <p:spPr>
          <a:xfrm>
            <a:off x="9889078" y="3589865"/>
            <a:ext cx="317716" cy="369332"/>
          </a:xfrm>
          <a:prstGeom prst="rect">
            <a:avLst/>
          </a:prstGeom>
          <a:noFill/>
        </p:spPr>
        <p:txBody>
          <a:bodyPr wrap="square" rtlCol="0">
            <a:spAutoFit/>
          </a:bodyPr>
          <a:lstStyle/>
          <a:p>
            <a:r>
              <a:rPr lang="es-CL" b="1" dirty="0">
                <a:solidFill>
                  <a:srgbClr val="FF0000"/>
                </a:solidFill>
              </a:rPr>
              <a:t>4</a:t>
            </a:r>
          </a:p>
        </p:txBody>
      </p:sp>
      <p:sp>
        <p:nvSpPr>
          <p:cNvPr id="20" name="CuadroTexto 19">
            <a:extLst>
              <a:ext uri="{FF2B5EF4-FFF2-40B4-BE49-F238E27FC236}">
                <a16:creationId xmlns:a16="http://schemas.microsoft.com/office/drawing/2014/main" id="{CFBC77B0-57C5-40A4-94A0-8EDA19767019}"/>
              </a:ext>
            </a:extLst>
          </p:cNvPr>
          <p:cNvSpPr txBox="1"/>
          <p:nvPr/>
        </p:nvSpPr>
        <p:spPr>
          <a:xfrm>
            <a:off x="10998208" y="3581394"/>
            <a:ext cx="317716" cy="369332"/>
          </a:xfrm>
          <a:prstGeom prst="rect">
            <a:avLst/>
          </a:prstGeom>
          <a:noFill/>
        </p:spPr>
        <p:txBody>
          <a:bodyPr wrap="square" rtlCol="0">
            <a:spAutoFit/>
          </a:bodyPr>
          <a:lstStyle/>
          <a:p>
            <a:r>
              <a:rPr lang="es-CL" b="1" dirty="0">
                <a:solidFill>
                  <a:srgbClr val="FF0000"/>
                </a:solidFill>
              </a:rPr>
              <a:t>5</a:t>
            </a:r>
          </a:p>
        </p:txBody>
      </p:sp>
    </p:spTree>
    <p:extLst>
      <p:ext uri="{BB962C8B-B14F-4D97-AF65-F5344CB8AC3E}">
        <p14:creationId xmlns:p14="http://schemas.microsoft.com/office/powerpoint/2010/main" val="11234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 Implementación Montículo Binario</a:t>
            </a:r>
          </a:p>
        </p:txBody>
      </p:sp>
      <p:sp>
        <p:nvSpPr>
          <p:cNvPr id="3" name="Marcador de contenido 2"/>
          <p:cNvSpPr>
            <a:spLocks noGrp="1"/>
          </p:cNvSpPr>
          <p:nvPr>
            <p:ph idx="1"/>
          </p:nvPr>
        </p:nvSpPr>
        <p:spPr>
          <a:xfrm>
            <a:off x="507995" y="1825625"/>
            <a:ext cx="5319225" cy="4351338"/>
          </a:xfrm>
        </p:spPr>
        <p:txBody>
          <a:bodyPr>
            <a:normAutofit/>
          </a:bodyPr>
          <a:lstStyle/>
          <a:p>
            <a:pPr algn="just"/>
            <a:r>
              <a:rPr lang="es-ES" dirty="0"/>
              <a:t>Los montículos binarios está basada en un árbol binario balanceado. Puede verse como un árbol binario con dos restricciones adicionales:</a:t>
            </a:r>
          </a:p>
          <a:p>
            <a:pPr algn="just"/>
            <a:r>
              <a:rPr lang="es-ES" b="1" dirty="0"/>
              <a:t>Propiedad de montículo</a:t>
            </a:r>
            <a:r>
              <a:rPr lang="es-ES" dirty="0"/>
              <a:t>: Cada nodo contiene un valor más pequeño que el de sus hijos.</a:t>
            </a:r>
          </a:p>
          <a:p>
            <a:pPr algn="just"/>
            <a:r>
              <a:rPr lang="es-ES" b="1" dirty="0"/>
              <a:t>Árbol semicompleto</a:t>
            </a:r>
            <a:r>
              <a:rPr lang="es-ES" dirty="0"/>
              <a:t>: El árbol está balanceado y en un mismo nivel las inserciones se realizan de izquierda a derecha.</a:t>
            </a:r>
          </a:p>
        </p:txBody>
      </p:sp>
      <p:sp>
        <p:nvSpPr>
          <p:cNvPr id="14" name="CuadroTexto 13">
            <a:extLst>
              <a:ext uri="{FF2B5EF4-FFF2-40B4-BE49-F238E27FC236}">
                <a16:creationId xmlns:a16="http://schemas.microsoft.com/office/drawing/2014/main" id="{B6F6DD5C-ACE8-4B52-BC4C-C7CB9793E471}"/>
              </a:ext>
            </a:extLst>
          </p:cNvPr>
          <p:cNvSpPr txBox="1"/>
          <p:nvPr/>
        </p:nvSpPr>
        <p:spPr>
          <a:xfrm>
            <a:off x="8805336" y="2091252"/>
            <a:ext cx="317716" cy="369332"/>
          </a:xfrm>
          <a:prstGeom prst="rect">
            <a:avLst/>
          </a:prstGeom>
          <a:noFill/>
        </p:spPr>
        <p:txBody>
          <a:bodyPr wrap="square" rtlCol="0">
            <a:spAutoFit/>
          </a:bodyPr>
          <a:lstStyle/>
          <a:p>
            <a:r>
              <a:rPr lang="es-CL" b="1" dirty="0"/>
              <a:t>2</a:t>
            </a:r>
          </a:p>
        </p:txBody>
      </p:sp>
      <p:sp>
        <p:nvSpPr>
          <p:cNvPr id="15" name="CuadroTexto 14">
            <a:extLst>
              <a:ext uri="{FF2B5EF4-FFF2-40B4-BE49-F238E27FC236}">
                <a16:creationId xmlns:a16="http://schemas.microsoft.com/office/drawing/2014/main" id="{0C8512F5-75A8-4C4E-94E2-F923A15BDAB4}"/>
              </a:ext>
            </a:extLst>
          </p:cNvPr>
          <p:cNvSpPr txBox="1"/>
          <p:nvPr/>
        </p:nvSpPr>
        <p:spPr>
          <a:xfrm>
            <a:off x="8331199" y="2506118"/>
            <a:ext cx="317716" cy="369332"/>
          </a:xfrm>
          <a:prstGeom prst="rect">
            <a:avLst/>
          </a:prstGeom>
          <a:noFill/>
        </p:spPr>
        <p:txBody>
          <a:bodyPr wrap="square" rtlCol="0">
            <a:spAutoFit/>
          </a:bodyPr>
          <a:lstStyle/>
          <a:p>
            <a:r>
              <a:rPr lang="es-CL" b="1" dirty="0"/>
              <a:t>3</a:t>
            </a:r>
          </a:p>
        </p:txBody>
      </p:sp>
      <p:sp>
        <p:nvSpPr>
          <p:cNvPr id="21" name="CuadroTexto 20">
            <a:extLst>
              <a:ext uri="{FF2B5EF4-FFF2-40B4-BE49-F238E27FC236}">
                <a16:creationId xmlns:a16="http://schemas.microsoft.com/office/drawing/2014/main" id="{C4350FDC-4870-424D-B847-5D7BABD6F340}"/>
              </a:ext>
            </a:extLst>
          </p:cNvPr>
          <p:cNvSpPr txBox="1"/>
          <p:nvPr/>
        </p:nvSpPr>
        <p:spPr>
          <a:xfrm>
            <a:off x="9313340" y="2514581"/>
            <a:ext cx="317716" cy="369332"/>
          </a:xfrm>
          <a:prstGeom prst="rect">
            <a:avLst/>
          </a:prstGeom>
          <a:noFill/>
        </p:spPr>
        <p:txBody>
          <a:bodyPr wrap="square" rtlCol="0">
            <a:spAutoFit/>
          </a:bodyPr>
          <a:lstStyle/>
          <a:p>
            <a:r>
              <a:rPr lang="es-CL" b="1" dirty="0"/>
              <a:t>5</a:t>
            </a:r>
          </a:p>
        </p:txBody>
      </p:sp>
      <p:sp>
        <p:nvSpPr>
          <p:cNvPr id="22" name="CuadroTexto 21">
            <a:extLst>
              <a:ext uri="{FF2B5EF4-FFF2-40B4-BE49-F238E27FC236}">
                <a16:creationId xmlns:a16="http://schemas.microsoft.com/office/drawing/2014/main" id="{B8CCEBE8-76C8-4A6B-AEA0-DBD5788E70C2}"/>
              </a:ext>
            </a:extLst>
          </p:cNvPr>
          <p:cNvSpPr txBox="1"/>
          <p:nvPr/>
        </p:nvSpPr>
        <p:spPr>
          <a:xfrm>
            <a:off x="8043335" y="3022589"/>
            <a:ext cx="317716" cy="369332"/>
          </a:xfrm>
          <a:prstGeom prst="rect">
            <a:avLst/>
          </a:prstGeom>
          <a:noFill/>
        </p:spPr>
        <p:txBody>
          <a:bodyPr wrap="square" rtlCol="0">
            <a:spAutoFit/>
          </a:bodyPr>
          <a:lstStyle/>
          <a:p>
            <a:r>
              <a:rPr lang="es-CL" b="1" dirty="0"/>
              <a:t>7</a:t>
            </a:r>
          </a:p>
        </p:txBody>
      </p:sp>
      <p:sp>
        <p:nvSpPr>
          <p:cNvPr id="23" name="CuadroTexto 22">
            <a:extLst>
              <a:ext uri="{FF2B5EF4-FFF2-40B4-BE49-F238E27FC236}">
                <a16:creationId xmlns:a16="http://schemas.microsoft.com/office/drawing/2014/main" id="{E2BE77D7-D7AB-4F06-8BC9-44804C603DAB}"/>
              </a:ext>
            </a:extLst>
          </p:cNvPr>
          <p:cNvSpPr txBox="1"/>
          <p:nvPr/>
        </p:nvSpPr>
        <p:spPr>
          <a:xfrm>
            <a:off x="8576736" y="3031053"/>
            <a:ext cx="317716" cy="369332"/>
          </a:xfrm>
          <a:prstGeom prst="rect">
            <a:avLst/>
          </a:prstGeom>
          <a:noFill/>
        </p:spPr>
        <p:txBody>
          <a:bodyPr wrap="square" rtlCol="0">
            <a:spAutoFit/>
          </a:bodyPr>
          <a:lstStyle/>
          <a:p>
            <a:r>
              <a:rPr lang="es-CL" b="1" dirty="0"/>
              <a:t>8</a:t>
            </a:r>
          </a:p>
        </p:txBody>
      </p:sp>
      <p:sp>
        <p:nvSpPr>
          <p:cNvPr id="24" name="CuadroTexto 23">
            <a:extLst>
              <a:ext uri="{FF2B5EF4-FFF2-40B4-BE49-F238E27FC236}">
                <a16:creationId xmlns:a16="http://schemas.microsoft.com/office/drawing/2014/main" id="{B96C279E-EC63-46F5-B6EB-CCAC057D68F6}"/>
              </a:ext>
            </a:extLst>
          </p:cNvPr>
          <p:cNvSpPr txBox="1"/>
          <p:nvPr/>
        </p:nvSpPr>
        <p:spPr>
          <a:xfrm>
            <a:off x="9025472" y="3031052"/>
            <a:ext cx="317716" cy="369332"/>
          </a:xfrm>
          <a:prstGeom prst="rect">
            <a:avLst/>
          </a:prstGeom>
          <a:noFill/>
        </p:spPr>
        <p:txBody>
          <a:bodyPr wrap="square" rtlCol="0">
            <a:spAutoFit/>
          </a:bodyPr>
          <a:lstStyle/>
          <a:p>
            <a:r>
              <a:rPr lang="es-CL" b="1" dirty="0"/>
              <a:t>9</a:t>
            </a:r>
          </a:p>
        </p:txBody>
      </p:sp>
      <p:cxnSp>
        <p:nvCxnSpPr>
          <p:cNvPr id="9" name="Conector recto 8">
            <a:extLst>
              <a:ext uri="{FF2B5EF4-FFF2-40B4-BE49-F238E27FC236}">
                <a16:creationId xmlns:a16="http://schemas.microsoft.com/office/drawing/2014/main" id="{F51F5E46-605C-4752-8B0B-32303EE266FE}"/>
              </a:ext>
            </a:extLst>
          </p:cNvPr>
          <p:cNvCxnSpPr>
            <a:cxnSpLocks/>
          </p:cNvCxnSpPr>
          <p:nvPr/>
        </p:nvCxnSpPr>
        <p:spPr>
          <a:xfrm flipV="1">
            <a:off x="8557792" y="2360587"/>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3C50921E-C3EA-4022-B41C-F1197074A188}"/>
              </a:ext>
            </a:extLst>
          </p:cNvPr>
          <p:cNvCxnSpPr>
            <a:cxnSpLocks/>
          </p:cNvCxnSpPr>
          <p:nvPr/>
        </p:nvCxnSpPr>
        <p:spPr>
          <a:xfrm flipV="1">
            <a:off x="8244524" y="2785533"/>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FAEBFF8A-5F8B-4E24-8113-F2AC326A8A1C}"/>
              </a:ext>
            </a:extLst>
          </p:cNvPr>
          <p:cNvCxnSpPr>
            <a:cxnSpLocks/>
          </p:cNvCxnSpPr>
          <p:nvPr/>
        </p:nvCxnSpPr>
        <p:spPr>
          <a:xfrm flipV="1">
            <a:off x="9226654" y="2802467"/>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3B18C188-C14A-4F0B-8BB6-F431BD33F39F}"/>
              </a:ext>
            </a:extLst>
          </p:cNvPr>
          <p:cNvCxnSpPr>
            <a:cxnSpLocks/>
          </p:cNvCxnSpPr>
          <p:nvPr/>
        </p:nvCxnSpPr>
        <p:spPr>
          <a:xfrm flipH="1" flipV="1">
            <a:off x="9033938" y="2385985"/>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C28E0647-F2BF-408F-A904-1AF135ECD548}"/>
              </a:ext>
            </a:extLst>
          </p:cNvPr>
          <p:cNvCxnSpPr>
            <a:cxnSpLocks/>
          </p:cNvCxnSpPr>
          <p:nvPr/>
        </p:nvCxnSpPr>
        <p:spPr>
          <a:xfrm flipH="1" flipV="1">
            <a:off x="8512231" y="2787637"/>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A7C08CA7-7222-448A-9DFE-3CD8B2A96AC7}"/>
              </a:ext>
            </a:extLst>
          </p:cNvPr>
          <p:cNvSpPr txBox="1"/>
          <p:nvPr/>
        </p:nvSpPr>
        <p:spPr>
          <a:xfrm>
            <a:off x="9575805" y="3031054"/>
            <a:ext cx="465661" cy="369332"/>
          </a:xfrm>
          <a:prstGeom prst="rect">
            <a:avLst/>
          </a:prstGeom>
          <a:noFill/>
        </p:spPr>
        <p:txBody>
          <a:bodyPr wrap="square" rtlCol="0">
            <a:spAutoFit/>
          </a:bodyPr>
          <a:lstStyle/>
          <a:p>
            <a:r>
              <a:rPr lang="es-CL" b="1" dirty="0"/>
              <a:t>12</a:t>
            </a:r>
          </a:p>
        </p:txBody>
      </p:sp>
      <p:cxnSp>
        <p:nvCxnSpPr>
          <p:cNvPr id="35" name="Conector recto 34">
            <a:extLst>
              <a:ext uri="{FF2B5EF4-FFF2-40B4-BE49-F238E27FC236}">
                <a16:creationId xmlns:a16="http://schemas.microsoft.com/office/drawing/2014/main" id="{22ABFCFA-E24B-4328-8F14-E836CF7D5901}"/>
              </a:ext>
            </a:extLst>
          </p:cNvPr>
          <p:cNvCxnSpPr>
            <a:cxnSpLocks/>
          </p:cNvCxnSpPr>
          <p:nvPr/>
        </p:nvCxnSpPr>
        <p:spPr>
          <a:xfrm flipH="1" flipV="1">
            <a:off x="9511301" y="278763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983D9E4A-840D-477A-8260-8D4BB3CFEC35}"/>
              </a:ext>
            </a:extLst>
          </p:cNvPr>
          <p:cNvSpPr txBox="1"/>
          <p:nvPr/>
        </p:nvSpPr>
        <p:spPr>
          <a:xfrm>
            <a:off x="7649439" y="3539060"/>
            <a:ext cx="459211" cy="369332"/>
          </a:xfrm>
          <a:prstGeom prst="rect">
            <a:avLst/>
          </a:prstGeom>
          <a:noFill/>
        </p:spPr>
        <p:txBody>
          <a:bodyPr wrap="square" rtlCol="0">
            <a:spAutoFit/>
          </a:bodyPr>
          <a:lstStyle/>
          <a:p>
            <a:r>
              <a:rPr lang="es-CL" b="1" dirty="0"/>
              <a:t>15</a:t>
            </a:r>
          </a:p>
        </p:txBody>
      </p:sp>
      <p:cxnSp>
        <p:nvCxnSpPr>
          <p:cNvPr id="37" name="Conector recto 36">
            <a:extLst>
              <a:ext uri="{FF2B5EF4-FFF2-40B4-BE49-F238E27FC236}">
                <a16:creationId xmlns:a16="http://schemas.microsoft.com/office/drawing/2014/main" id="{290A928F-A046-498B-B105-947795E0C51A}"/>
              </a:ext>
            </a:extLst>
          </p:cNvPr>
          <p:cNvCxnSpPr>
            <a:cxnSpLocks/>
          </p:cNvCxnSpPr>
          <p:nvPr/>
        </p:nvCxnSpPr>
        <p:spPr>
          <a:xfrm flipV="1">
            <a:off x="7941323" y="3302004"/>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76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 Implementación Montículo Binario</a:t>
            </a:r>
          </a:p>
        </p:txBody>
      </p:sp>
      <p:sp>
        <p:nvSpPr>
          <p:cNvPr id="3" name="Marcador de contenido 2"/>
          <p:cNvSpPr>
            <a:spLocks noGrp="1"/>
          </p:cNvSpPr>
          <p:nvPr>
            <p:ph idx="1"/>
          </p:nvPr>
        </p:nvSpPr>
        <p:spPr>
          <a:xfrm>
            <a:off x="507995" y="1470020"/>
            <a:ext cx="6870915" cy="2653242"/>
          </a:xfrm>
        </p:spPr>
        <p:txBody>
          <a:bodyPr>
            <a:normAutofit/>
          </a:bodyPr>
          <a:lstStyle/>
          <a:p>
            <a:pPr algn="just"/>
            <a:r>
              <a:rPr lang="es-ES" dirty="0"/>
              <a:t>Agregar: Se agrega el elemento en la posición que respeta la restricción de árbol semicompleto. </a:t>
            </a:r>
          </a:p>
          <a:p>
            <a:pPr algn="just"/>
            <a:r>
              <a:rPr lang="es-ES" dirty="0"/>
              <a:t>Si se invalida la propiedad de montículo, el elemento mueve hacia la raíz hasta que la propiedad de montículo sea verdadera, mediante el intercambio del valor incorrecto por el valor de su padre.</a:t>
            </a:r>
          </a:p>
        </p:txBody>
      </p:sp>
      <p:sp>
        <p:nvSpPr>
          <p:cNvPr id="14" name="CuadroTexto 13">
            <a:extLst>
              <a:ext uri="{FF2B5EF4-FFF2-40B4-BE49-F238E27FC236}">
                <a16:creationId xmlns:a16="http://schemas.microsoft.com/office/drawing/2014/main" id="{B6F6DD5C-ACE8-4B52-BC4C-C7CB9793E471}"/>
              </a:ext>
            </a:extLst>
          </p:cNvPr>
          <p:cNvSpPr txBox="1"/>
          <p:nvPr/>
        </p:nvSpPr>
        <p:spPr>
          <a:xfrm>
            <a:off x="1117578" y="3936985"/>
            <a:ext cx="317716" cy="369332"/>
          </a:xfrm>
          <a:prstGeom prst="rect">
            <a:avLst/>
          </a:prstGeom>
          <a:noFill/>
        </p:spPr>
        <p:txBody>
          <a:bodyPr wrap="square" rtlCol="0">
            <a:spAutoFit/>
          </a:bodyPr>
          <a:lstStyle/>
          <a:p>
            <a:r>
              <a:rPr lang="es-CL" b="1" dirty="0"/>
              <a:t>2</a:t>
            </a:r>
          </a:p>
        </p:txBody>
      </p:sp>
      <p:sp>
        <p:nvSpPr>
          <p:cNvPr id="15" name="CuadroTexto 14">
            <a:extLst>
              <a:ext uri="{FF2B5EF4-FFF2-40B4-BE49-F238E27FC236}">
                <a16:creationId xmlns:a16="http://schemas.microsoft.com/office/drawing/2014/main" id="{0C8512F5-75A8-4C4E-94E2-F923A15BDAB4}"/>
              </a:ext>
            </a:extLst>
          </p:cNvPr>
          <p:cNvSpPr txBox="1"/>
          <p:nvPr/>
        </p:nvSpPr>
        <p:spPr>
          <a:xfrm>
            <a:off x="643441" y="4351851"/>
            <a:ext cx="317716" cy="369332"/>
          </a:xfrm>
          <a:prstGeom prst="rect">
            <a:avLst/>
          </a:prstGeom>
          <a:noFill/>
        </p:spPr>
        <p:txBody>
          <a:bodyPr wrap="square" rtlCol="0">
            <a:spAutoFit/>
          </a:bodyPr>
          <a:lstStyle/>
          <a:p>
            <a:r>
              <a:rPr lang="es-CL" b="1" dirty="0"/>
              <a:t>3</a:t>
            </a:r>
          </a:p>
        </p:txBody>
      </p:sp>
      <p:sp>
        <p:nvSpPr>
          <p:cNvPr id="21" name="CuadroTexto 20">
            <a:extLst>
              <a:ext uri="{FF2B5EF4-FFF2-40B4-BE49-F238E27FC236}">
                <a16:creationId xmlns:a16="http://schemas.microsoft.com/office/drawing/2014/main" id="{C4350FDC-4870-424D-B847-5D7BABD6F340}"/>
              </a:ext>
            </a:extLst>
          </p:cNvPr>
          <p:cNvSpPr txBox="1"/>
          <p:nvPr/>
        </p:nvSpPr>
        <p:spPr>
          <a:xfrm>
            <a:off x="1625582" y="4360314"/>
            <a:ext cx="317716" cy="369332"/>
          </a:xfrm>
          <a:prstGeom prst="rect">
            <a:avLst/>
          </a:prstGeom>
          <a:noFill/>
        </p:spPr>
        <p:txBody>
          <a:bodyPr wrap="square" rtlCol="0">
            <a:spAutoFit/>
          </a:bodyPr>
          <a:lstStyle/>
          <a:p>
            <a:r>
              <a:rPr lang="es-CL" b="1" dirty="0"/>
              <a:t>5</a:t>
            </a:r>
          </a:p>
        </p:txBody>
      </p:sp>
      <p:sp>
        <p:nvSpPr>
          <p:cNvPr id="22" name="CuadroTexto 21">
            <a:extLst>
              <a:ext uri="{FF2B5EF4-FFF2-40B4-BE49-F238E27FC236}">
                <a16:creationId xmlns:a16="http://schemas.microsoft.com/office/drawing/2014/main" id="{B8CCEBE8-76C8-4A6B-AEA0-DBD5788E70C2}"/>
              </a:ext>
            </a:extLst>
          </p:cNvPr>
          <p:cNvSpPr txBox="1"/>
          <p:nvPr/>
        </p:nvSpPr>
        <p:spPr>
          <a:xfrm>
            <a:off x="355577" y="4868322"/>
            <a:ext cx="317716" cy="369332"/>
          </a:xfrm>
          <a:prstGeom prst="rect">
            <a:avLst/>
          </a:prstGeom>
          <a:noFill/>
        </p:spPr>
        <p:txBody>
          <a:bodyPr wrap="square" rtlCol="0">
            <a:spAutoFit/>
          </a:bodyPr>
          <a:lstStyle/>
          <a:p>
            <a:r>
              <a:rPr lang="es-CL" b="1" dirty="0"/>
              <a:t>7</a:t>
            </a:r>
          </a:p>
        </p:txBody>
      </p:sp>
      <p:sp>
        <p:nvSpPr>
          <p:cNvPr id="23" name="CuadroTexto 22">
            <a:extLst>
              <a:ext uri="{FF2B5EF4-FFF2-40B4-BE49-F238E27FC236}">
                <a16:creationId xmlns:a16="http://schemas.microsoft.com/office/drawing/2014/main" id="{E2BE77D7-D7AB-4F06-8BC9-44804C603DAB}"/>
              </a:ext>
            </a:extLst>
          </p:cNvPr>
          <p:cNvSpPr txBox="1"/>
          <p:nvPr/>
        </p:nvSpPr>
        <p:spPr>
          <a:xfrm>
            <a:off x="888978" y="4876786"/>
            <a:ext cx="317716" cy="369332"/>
          </a:xfrm>
          <a:prstGeom prst="rect">
            <a:avLst/>
          </a:prstGeom>
          <a:noFill/>
        </p:spPr>
        <p:txBody>
          <a:bodyPr wrap="square" rtlCol="0">
            <a:spAutoFit/>
          </a:bodyPr>
          <a:lstStyle/>
          <a:p>
            <a:r>
              <a:rPr lang="es-CL" b="1" dirty="0"/>
              <a:t>8</a:t>
            </a:r>
          </a:p>
        </p:txBody>
      </p:sp>
      <p:sp>
        <p:nvSpPr>
          <p:cNvPr id="24" name="CuadroTexto 23">
            <a:extLst>
              <a:ext uri="{FF2B5EF4-FFF2-40B4-BE49-F238E27FC236}">
                <a16:creationId xmlns:a16="http://schemas.microsoft.com/office/drawing/2014/main" id="{B96C279E-EC63-46F5-B6EB-CCAC057D68F6}"/>
              </a:ext>
            </a:extLst>
          </p:cNvPr>
          <p:cNvSpPr txBox="1"/>
          <p:nvPr/>
        </p:nvSpPr>
        <p:spPr>
          <a:xfrm>
            <a:off x="1337714" y="4876785"/>
            <a:ext cx="317716" cy="369332"/>
          </a:xfrm>
          <a:prstGeom prst="rect">
            <a:avLst/>
          </a:prstGeom>
          <a:noFill/>
        </p:spPr>
        <p:txBody>
          <a:bodyPr wrap="square" rtlCol="0">
            <a:spAutoFit/>
          </a:bodyPr>
          <a:lstStyle/>
          <a:p>
            <a:r>
              <a:rPr lang="es-CL" b="1" dirty="0"/>
              <a:t>9</a:t>
            </a:r>
          </a:p>
        </p:txBody>
      </p:sp>
      <p:cxnSp>
        <p:nvCxnSpPr>
          <p:cNvPr id="9" name="Conector recto 8">
            <a:extLst>
              <a:ext uri="{FF2B5EF4-FFF2-40B4-BE49-F238E27FC236}">
                <a16:creationId xmlns:a16="http://schemas.microsoft.com/office/drawing/2014/main" id="{F51F5E46-605C-4752-8B0B-32303EE266FE}"/>
              </a:ext>
            </a:extLst>
          </p:cNvPr>
          <p:cNvCxnSpPr>
            <a:cxnSpLocks/>
          </p:cNvCxnSpPr>
          <p:nvPr/>
        </p:nvCxnSpPr>
        <p:spPr>
          <a:xfrm flipV="1">
            <a:off x="870034" y="4206320"/>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3C50921E-C3EA-4022-B41C-F1197074A188}"/>
              </a:ext>
            </a:extLst>
          </p:cNvPr>
          <p:cNvCxnSpPr>
            <a:cxnSpLocks/>
          </p:cNvCxnSpPr>
          <p:nvPr/>
        </p:nvCxnSpPr>
        <p:spPr>
          <a:xfrm flipV="1">
            <a:off x="556766" y="4631266"/>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FAEBFF8A-5F8B-4E24-8113-F2AC326A8A1C}"/>
              </a:ext>
            </a:extLst>
          </p:cNvPr>
          <p:cNvCxnSpPr>
            <a:cxnSpLocks/>
          </p:cNvCxnSpPr>
          <p:nvPr/>
        </p:nvCxnSpPr>
        <p:spPr>
          <a:xfrm flipV="1">
            <a:off x="1538896" y="4648200"/>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3B18C188-C14A-4F0B-8BB6-F431BD33F39F}"/>
              </a:ext>
            </a:extLst>
          </p:cNvPr>
          <p:cNvCxnSpPr>
            <a:cxnSpLocks/>
          </p:cNvCxnSpPr>
          <p:nvPr/>
        </p:nvCxnSpPr>
        <p:spPr>
          <a:xfrm flipH="1" flipV="1">
            <a:off x="1346180" y="4231718"/>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C28E0647-F2BF-408F-A904-1AF135ECD548}"/>
              </a:ext>
            </a:extLst>
          </p:cNvPr>
          <p:cNvCxnSpPr>
            <a:cxnSpLocks/>
          </p:cNvCxnSpPr>
          <p:nvPr/>
        </p:nvCxnSpPr>
        <p:spPr>
          <a:xfrm flipH="1" flipV="1">
            <a:off x="824473" y="4633370"/>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A7C08CA7-7222-448A-9DFE-3CD8B2A96AC7}"/>
              </a:ext>
            </a:extLst>
          </p:cNvPr>
          <p:cNvSpPr txBox="1"/>
          <p:nvPr/>
        </p:nvSpPr>
        <p:spPr>
          <a:xfrm>
            <a:off x="1888047" y="4876787"/>
            <a:ext cx="465661" cy="369332"/>
          </a:xfrm>
          <a:prstGeom prst="rect">
            <a:avLst/>
          </a:prstGeom>
          <a:noFill/>
        </p:spPr>
        <p:txBody>
          <a:bodyPr wrap="square" rtlCol="0">
            <a:spAutoFit/>
          </a:bodyPr>
          <a:lstStyle/>
          <a:p>
            <a:r>
              <a:rPr lang="es-CL" b="1" dirty="0"/>
              <a:t>12</a:t>
            </a:r>
          </a:p>
        </p:txBody>
      </p:sp>
      <p:cxnSp>
        <p:nvCxnSpPr>
          <p:cNvPr id="35" name="Conector recto 34">
            <a:extLst>
              <a:ext uri="{FF2B5EF4-FFF2-40B4-BE49-F238E27FC236}">
                <a16:creationId xmlns:a16="http://schemas.microsoft.com/office/drawing/2014/main" id="{22ABFCFA-E24B-4328-8F14-E836CF7D5901}"/>
              </a:ext>
            </a:extLst>
          </p:cNvPr>
          <p:cNvCxnSpPr>
            <a:cxnSpLocks/>
          </p:cNvCxnSpPr>
          <p:nvPr/>
        </p:nvCxnSpPr>
        <p:spPr>
          <a:xfrm flipH="1" flipV="1">
            <a:off x="1823543" y="4633371"/>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983D9E4A-840D-477A-8260-8D4BB3CFEC35}"/>
              </a:ext>
            </a:extLst>
          </p:cNvPr>
          <p:cNvSpPr txBox="1"/>
          <p:nvPr/>
        </p:nvSpPr>
        <p:spPr>
          <a:xfrm>
            <a:off x="-15523" y="5410185"/>
            <a:ext cx="459211" cy="369332"/>
          </a:xfrm>
          <a:prstGeom prst="rect">
            <a:avLst/>
          </a:prstGeom>
          <a:noFill/>
        </p:spPr>
        <p:txBody>
          <a:bodyPr wrap="square" rtlCol="0">
            <a:spAutoFit/>
          </a:bodyPr>
          <a:lstStyle/>
          <a:p>
            <a:r>
              <a:rPr lang="es-CL" b="1" dirty="0"/>
              <a:t>15</a:t>
            </a:r>
          </a:p>
        </p:txBody>
      </p:sp>
      <p:cxnSp>
        <p:nvCxnSpPr>
          <p:cNvPr id="37" name="Conector recto 36">
            <a:extLst>
              <a:ext uri="{FF2B5EF4-FFF2-40B4-BE49-F238E27FC236}">
                <a16:creationId xmlns:a16="http://schemas.microsoft.com/office/drawing/2014/main" id="{290A928F-A046-498B-B105-947795E0C51A}"/>
              </a:ext>
            </a:extLst>
          </p:cNvPr>
          <p:cNvCxnSpPr>
            <a:cxnSpLocks/>
          </p:cNvCxnSpPr>
          <p:nvPr/>
        </p:nvCxnSpPr>
        <p:spPr>
          <a:xfrm flipV="1">
            <a:off x="276361" y="5173129"/>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E5BFBC22-6015-41B3-AA83-121EB99C0AE4}"/>
              </a:ext>
            </a:extLst>
          </p:cNvPr>
          <p:cNvSpPr txBox="1"/>
          <p:nvPr/>
        </p:nvSpPr>
        <p:spPr>
          <a:xfrm>
            <a:off x="594871" y="5418647"/>
            <a:ext cx="317716" cy="369332"/>
          </a:xfrm>
          <a:prstGeom prst="rect">
            <a:avLst/>
          </a:prstGeom>
          <a:noFill/>
        </p:spPr>
        <p:txBody>
          <a:bodyPr wrap="square" rtlCol="0">
            <a:spAutoFit/>
          </a:bodyPr>
          <a:lstStyle/>
          <a:p>
            <a:r>
              <a:rPr lang="es-CL" b="1" dirty="0">
                <a:solidFill>
                  <a:srgbClr val="FF0000"/>
                </a:solidFill>
              </a:rPr>
              <a:t>1</a:t>
            </a:r>
          </a:p>
        </p:txBody>
      </p:sp>
      <p:cxnSp>
        <p:nvCxnSpPr>
          <p:cNvPr id="20" name="Conector recto 19">
            <a:extLst>
              <a:ext uri="{FF2B5EF4-FFF2-40B4-BE49-F238E27FC236}">
                <a16:creationId xmlns:a16="http://schemas.microsoft.com/office/drawing/2014/main" id="{B28CBAB4-274D-4C59-84FC-C4B2DE9AF9ED}"/>
              </a:ext>
            </a:extLst>
          </p:cNvPr>
          <p:cNvCxnSpPr>
            <a:cxnSpLocks/>
          </p:cNvCxnSpPr>
          <p:nvPr/>
        </p:nvCxnSpPr>
        <p:spPr>
          <a:xfrm flipH="1" flipV="1">
            <a:off x="538829" y="518369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77F06AF7-DC32-417C-8676-C3842926E8A1}"/>
              </a:ext>
            </a:extLst>
          </p:cNvPr>
          <p:cNvSpPr txBox="1"/>
          <p:nvPr/>
        </p:nvSpPr>
        <p:spPr>
          <a:xfrm>
            <a:off x="3471319" y="3936983"/>
            <a:ext cx="317716" cy="369332"/>
          </a:xfrm>
          <a:prstGeom prst="rect">
            <a:avLst/>
          </a:prstGeom>
          <a:noFill/>
        </p:spPr>
        <p:txBody>
          <a:bodyPr wrap="square" rtlCol="0">
            <a:spAutoFit/>
          </a:bodyPr>
          <a:lstStyle/>
          <a:p>
            <a:r>
              <a:rPr lang="es-CL" b="1" dirty="0"/>
              <a:t>2</a:t>
            </a:r>
          </a:p>
        </p:txBody>
      </p:sp>
      <p:sp>
        <p:nvSpPr>
          <p:cNvPr id="29" name="CuadroTexto 28">
            <a:extLst>
              <a:ext uri="{FF2B5EF4-FFF2-40B4-BE49-F238E27FC236}">
                <a16:creationId xmlns:a16="http://schemas.microsoft.com/office/drawing/2014/main" id="{9EF4D045-DD31-4C4D-B48A-4A6E3D035B54}"/>
              </a:ext>
            </a:extLst>
          </p:cNvPr>
          <p:cNvSpPr txBox="1"/>
          <p:nvPr/>
        </p:nvSpPr>
        <p:spPr>
          <a:xfrm>
            <a:off x="2997182" y="4351849"/>
            <a:ext cx="317716" cy="369332"/>
          </a:xfrm>
          <a:prstGeom prst="rect">
            <a:avLst/>
          </a:prstGeom>
          <a:noFill/>
        </p:spPr>
        <p:txBody>
          <a:bodyPr wrap="square" rtlCol="0">
            <a:spAutoFit/>
          </a:bodyPr>
          <a:lstStyle/>
          <a:p>
            <a:r>
              <a:rPr lang="es-CL" b="1" dirty="0"/>
              <a:t>3</a:t>
            </a:r>
          </a:p>
        </p:txBody>
      </p:sp>
      <p:sp>
        <p:nvSpPr>
          <p:cNvPr id="31" name="CuadroTexto 30">
            <a:extLst>
              <a:ext uri="{FF2B5EF4-FFF2-40B4-BE49-F238E27FC236}">
                <a16:creationId xmlns:a16="http://schemas.microsoft.com/office/drawing/2014/main" id="{F4A48B57-0EB0-4238-A4CB-4F1CB5371D77}"/>
              </a:ext>
            </a:extLst>
          </p:cNvPr>
          <p:cNvSpPr txBox="1"/>
          <p:nvPr/>
        </p:nvSpPr>
        <p:spPr>
          <a:xfrm>
            <a:off x="3979323" y="4360312"/>
            <a:ext cx="317716" cy="369332"/>
          </a:xfrm>
          <a:prstGeom prst="rect">
            <a:avLst/>
          </a:prstGeom>
          <a:noFill/>
        </p:spPr>
        <p:txBody>
          <a:bodyPr wrap="square" rtlCol="0">
            <a:spAutoFit/>
          </a:bodyPr>
          <a:lstStyle/>
          <a:p>
            <a:r>
              <a:rPr lang="es-CL" b="1" dirty="0"/>
              <a:t>5</a:t>
            </a:r>
          </a:p>
        </p:txBody>
      </p:sp>
      <p:sp>
        <p:nvSpPr>
          <p:cNvPr id="32" name="CuadroTexto 31">
            <a:extLst>
              <a:ext uri="{FF2B5EF4-FFF2-40B4-BE49-F238E27FC236}">
                <a16:creationId xmlns:a16="http://schemas.microsoft.com/office/drawing/2014/main" id="{F980488E-A0AF-47EF-9F94-E97C1E1FC56B}"/>
              </a:ext>
            </a:extLst>
          </p:cNvPr>
          <p:cNvSpPr txBox="1"/>
          <p:nvPr/>
        </p:nvSpPr>
        <p:spPr>
          <a:xfrm>
            <a:off x="2709318" y="4868320"/>
            <a:ext cx="317716" cy="369332"/>
          </a:xfrm>
          <a:prstGeom prst="rect">
            <a:avLst/>
          </a:prstGeom>
          <a:noFill/>
        </p:spPr>
        <p:txBody>
          <a:bodyPr wrap="square" rtlCol="0">
            <a:spAutoFit/>
          </a:bodyPr>
          <a:lstStyle/>
          <a:p>
            <a:r>
              <a:rPr lang="es-CL" b="1" dirty="0">
                <a:solidFill>
                  <a:srgbClr val="FF0000"/>
                </a:solidFill>
              </a:rPr>
              <a:t>1</a:t>
            </a:r>
          </a:p>
        </p:txBody>
      </p:sp>
      <p:sp>
        <p:nvSpPr>
          <p:cNvPr id="33" name="CuadroTexto 32">
            <a:extLst>
              <a:ext uri="{FF2B5EF4-FFF2-40B4-BE49-F238E27FC236}">
                <a16:creationId xmlns:a16="http://schemas.microsoft.com/office/drawing/2014/main" id="{EB8FD43A-8995-4658-8E2A-84E5B2C84223}"/>
              </a:ext>
            </a:extLst>
          </p:cNvPr>
          <p:cNvSpPr txBox="1"/>
          <p:nvPr/>
        </p:nvSpPr>
        <p:spPr>
          <a:xfrm>
            <a:off x="3242719" y="4876784"/>
            <a:ext cx="317716" cy="369332"/>
          </a:xfrm>
          <a:prstGeom prst="rect">
            <a:avLst/>
          </a:prstGeom>
          <a:noFill/>
        </p:spPr>
        <p:txBody>
          <a:bodyPr wrap="square" rtlCol="0">
            <a:spAutoFit/>
          </a:bodyPr>
          <a:lstStyle/>
          <a:p>
            <a:r>
              <a:rPr lang="es-CL" b="1" dirty="0"/>
              <a:t>8</a:t>
            </a:r>
          </a:p>
        </p:txBody>
      </p:sp>
      <p:sp>
        <p:nvSpPr>
          <p:cNvPr id="38" name="CuadroTexto 37">
            <a:extLst>
              <a:ext uri="{FF2B5EF4-FFF2-40B4-BE49-F238E27FC236}">
                <a16:creationId xmlns:a16="http://schemas.microsoft.com/office/drawing/2014/main" id="{51A166C0-D8F7-4D41-B3FA-ABD9A184965F}"/>
              </a:ext>
            </a:extLst>
          </p:cNvPr>
          <p:cNvSpPr txBox="1"/>
          <p:nvPr/>
        </p:nvSpPr>
        <p:spPr>
          <a:xfrm>
            <a:off x="3691455" y="4876783"/>
            <a:ext cx="317716" cy="369332"/>
          </a:xfrm>
          <a:prstGeom prst="rect">
            <a:avLst/>
          </a:prstGeom>
          <a:noFill/>
        </p:spPr>
        <p:txBody>
          <a:bodyPr wrap="square" rtlCol="0">
            <a:spAutoFit/>
          </a:bodyPr>
          <a:lstStyle/>
          <a:p>
            <a:r>
              <a:rPr lang="es-CL" b="1" dirty="0"/>
              <a:t>9</a:t>
            </a:r>
          </a:p>
        </p:txBody>
      </p:sp>
      <p:cxnSp>
        <p:nvCxnSpPr>
          <p:cNvPr id="39" name="Conector recto 38">
            <a:extLst>
              <a:ext uri="{FF2B5EF4-FFF2-40B4-BE49-F238E27FC236}">
                <a16:creationId xmlns:a16="http://schemas.microsoft.com/office/drawing/2014/main" id="{DD2A2252-1CA9-41DB-8ED3-20F6D640900E}"/>
              </a:ext>
            </a:extLst>
          </p:cNvPr>
          <p:cNvCxnSpPr>
            <a:cxnSpLocks/>
          </p:cNvCxnSpPr>
          <p:nvPr/>
        </p:nvCxnSpPr>
        <p:spPr>
          <a:xfrm flipV="1">
            <a:off x="3223775" y="4206318"/>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3B30B84B-A182-4157-8C08-FDC81027EE59}"/>
              </a:ext>
            </a:extLst>
          </p:cNvPr>
          <p:cNvCxnSpPr>
            <a:cxnSpLocks/>
          </p:cNvCxnSpPr>
          <p:nvPr/>
        </p:nvCxnSpPr>
        <p:spPr>
          <a:xfrm flipV="1">
            <a:off x="2910507" y="4631264"/>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FAC98579-DB73-4DA0-9318-C7B9A78733DE}"/>
              </a:ext>
            </a:extLst>
          </p:cNvPr>
          <p:cNvCxnSpPr>
            <a:cxnSpLocks/>
          </p:cNvCxnSpPr>
          <p:nvPr/>
        </p:nvCxnSpPr>
        <p:spPr>
          <a:xfrm flipV="1">
            <a:off x="3892637" y="4648198"/>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CF34D55F-6364-4AE5-ACD8-0D9EA307DF03}"/>
              </a:ext>
            </a:extLst>
          </p:cNvPr>
          <p:cNvCxnSpPr>
            <a:cxnSpLocks/>
          </p:cNvCxnSpPr>
          <p:nvPr/>
        </p:nvCxnSpPr>
        <p:spPr>
          <a:xfrm flipH="1" flipV="1">
            <a:off x="3699921" y="4231716"/>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F5773422-32D8-488F-ADB7-4BF30F0AC626}"/>
              </a:ext>
            </a:extLst>
          </p:cNvPr>
          <p:cNvCxnSpPr>
            <a:cxnSpLocks/>
          </p:cNvCxnSpPr>
          <p:nvPr/>
        </p:nvCxnSpPr>
        <p:spPr>
          <a:xfrm flipH="1" flipV="1">
            <a:off x="3178214" y="463336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720702D7-730D-41B8-AE20-CC69C4A7BFF4}"/>
              </a:ext>
            </a:extLst>
          </p:cNvPr>
          <p:cNvSpPr txBox="1"/>
          <p:nvPr/>
        </p:nvSpPr>
        <p:spPr>
          <a:xfrm>
            <a:off x="4241788" y="4876785"/>
            <a:ext cx="465661" cy="369332"/>
          </a:xfrm>
          <a:prstGeom prst="rect">
            <a:avLst/>
          </a:prstGeom>
          <a:noFill/>
        </p:spPr>
        <p:txBody>
          <a:bodyPr wrap="square" rtlCol="0">
            <a:spAutoFit/>
          </a:bodyPr>
          <a:lstStyle/>
          <a:p>
            <a:r>
              <a:rPr lang="es-CL" b="1" dirty="0"/>
              <a:t>12</a:t>
            </a:r>
          </a:p>
        </p:txBody>
      </p:sp>
      <p:cxnSp>
        <p:nvCxnSpPr>
          <p:cNvPr id="45" name="Conector recto 44">
            <a:extLst>
              <a:ext uri="{FF2B5EF4-FFF2-40B4-BE49-F238E27FC236}">
                <a16:creationId xmlns:a16="http://schemas.microsoft.com/office/drawing/2014/main" id="{6B68046E-4C78-4CA2-9238-406AAB2760B2}"/>
              </a:ext>
            </a:extLst>
          </p:cNvPr>
          <p:cNvCxnSpPr>
            <a:cxnSpLocks/>
          </p:cNvCxnSpPr>
          <p:nvPr/>
        </p:nvCxnSpPr>
        <p:spPr>
          <a:xfrm flipH="1" flipV="1">
            <a:off x="4177284" y="4633369"/>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128A1BEB-6AA5-4810-9423-DE76B493D252}"/>
              </a:ext>
            </a:extLst>
          </p:cNvPr>
          <p:cNvSpPr txBox="1"/>
          <p:nvPr/>
        </p:nvSpPr>
        <p:spPr>
          <a:xfrm>
            <a:off x="2294663" y="5438789"/>
            <a:ext cx="459211" cy="369332"/>
          </a:xfrm>
          <a:prstGeom prst="rect">
            <a:avLst/>
          </a:prstGeom>
          <a:noFill/>
        </p:spPr>
        <p:txBody>
          <a:bodyPr wrap="square" rtlCol="0">
            <a:spAutoFit/>
          </a:bodyPr>
          <a:lstStyle/>
          <a:p>
            <a:r>
              <a:rPr lang="es-CL" b="1" dirty="0"/>
              <a:t>15</a:t>
            </a:r>
          </a:p>
        </p:txBody>
      </p:sp>
      <p:cxnSp>
        <p:nvCxnSpPr>
          <p:cNvPr id="47" name="Conector recto 46">
            <a:extLst>
              <a:ext uri="{FF2B5EF4-FFF2-40B4-BE49-F238E27FC236}">
                <a16:creationId xmlns:a16="http://schemas.microsoft.com/office/drawing/2014/main" id="{46A417AA-6694-4ABB-8E0A-7B9D2220FBD7}"/>
              </a:ext>
            </a:extLst>
          </p:cNvPr>
          <p:cNvCxnSpPr>
            <a:cxnSpLocks/>
          </p:cNvCxnSpPr>
          <p:nvPr/>
        </p:nvCxnSpPr>
        <p:spPr>
          <a:xfrm flipV="1">
            <a:off x="2586547" y="5201733"/>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78B25474-2895-4220-8F5B-70FA0EB566C5}"/>
              </a:ext>
            </a:extLst>
          </p:cNvPr>
          <p:cNvSpPr txBox="1"/>
          <p:nvPr/>
        </p:nvSpPr>
        <p:spPr>
          <a:xfrm>
            <a:off x="2952625" y="5438790"/>
            <a:ext cx="465661" cy="369332"/>
          </a:xfrm>
          <a:prstGeom prst="rect">
            <a:avLst/>
          </a:prstGeom>
          <a:noFill/>
        </p:spPr>
        <p:txBody>
          <a:bodyPr wrap="square" rtlCol="0">
            <a:spAutoFit/>
          </a:bodyPr>
          <a:lstStyle/>
          <a:p>
            <a:r>
              <a:rPr lang="es-CL" b="1" dirty="0"/>
              <a:t>7</a:t>
            </a:r>
          </a:p>
        </p:txBody>
      </p:sp>
      <p:cxnSp>
        <p:nvCxnSpPr>
          <p:cNvPr id="49" name="Conector recto 48">
            <a:extLst>
              <a:ext uri="{FF2B5EF4-FFF2-40B4-BE49-F238E27FC236}">
                <a16:creationId xmlns:a16="http://schemas.microsoft.com/office/drawing/2014/main" id="{1378CBCF-2B00-4998-A007-80F1F2F5AAFB}"/>
              </a:ext>
            </a:extLst>
          </p:cNvPr>
          <p:cNvCxnSpPr>
            <a:cxnSpLocks/>
          </p:cNvCxnSpPr>
          <p:nvPr/>
        </p:nvCxnSpPr>
        <p:spPr>
          <a:xfrm flipH="1" flipV="1">
            <a:off x="2930452" y="5203841"/>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ángulo 83">
            <a:extLst>
              <a:ext uri="{FF2B5EF4-FFF2-40B4-BE49-F238E27FC236}">
                <a16:creationId xmlns:a16="http://schemas.microsoft.com/office/drawing/2014/main" id="{5529C116-83FA-4A0F-9AEC-A1A8DA0BC04A}"/>
              </a:ext>
            </a:extLst>
          </p:cNvPr>
          <p:cNvSpPr/>
          <p:nvPr/>
        </p:nvSpPr>
        <p:spPr>
          <a:xfrm>
            <a:off x="7549543" y="1831365"/>
            <a:ext cx="274466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O(log</a:t>
            </a:r>
            <a:r>
              <a:rPr lang="es-ES" sz="5400" b="0" cap="none" spc="0" baseline="-25000" dirty="0">
                <a:ln w="0"/>
                <a:solidFill>
                  <a:schemeClr val="tx1"/>
                </a:solidFill>
                <a:effectLst>
                  <a:outerShdw blurRad="38100" dist="19050" dir="2700000" algn="tl" rotWithShape="0">
                    <a:schemeClr val="dk1">
                      <a:alpha val="40000"/>
                    </a:schemeClr>
                  </a:outerShdw>
                </a:effectLst>
              </a:rPr>
              <a:t>2</a:t>
            </a:r>
            <a:r>
              <a:rPr lang="es-ES" sz="5400" b="0" cap="none" spc="0" dirty="0">
                <a:ln w="0"/>
                <a:solidFill>
                  <a:schemeClr val="tx1"/>
                </a:solidFill>
                <a:effectLst>
                  <a:outerShdw blurRad="38100" dist="19050" dir="2700000" algn="tl" rotWithShape="0">
                    <a:schemeClr val="dk1">
                      <a:alpha val="40000"/>
                    </a:schemeClr>
                  </a:outerShdw>
                </a:effectLst>
              </a:rPr>
              <a:t>n)</a:t>
            </a:r>
          </a:p>
        </p:txBody>
      </p:sp>
      <p:sp>
        <p:nvSpPr>
          <p:cNvPr id="85" name="CuadroTexto 84">
            <a:extLst>
              <a:ext uri="{FF2B5EF4-FFF2-40B4-BE49-F238E27FC236}">
                <a16:creationId xmlns:a16="http://schemas.microsoft.com/office/drawing/2014/main" id="{9CB275E8-4AD7-4F5E-A372-DFD8ED7A809F}"/>
              </a:ext>
            </a:extLst>
          </p:cNvPr>
          <p:cNvSpPr txBox="1"/>
          <p:nvPr/>
        </p:nvSpPr>
        <p:spPr>
          <a:xfrm>
            <a:off x="5923039" y="3947342"/>
            <a:ext cx="317716" cy="369332"/>
          </a:xfrm>
          <a:prstGeom prst="rect">
            <a:avLst/>
          </a:prstGeom>
          <a:noFill/>
        </p:spPr>
        <p:txBody>
          <a:bodyPr wrap="square" rtlCol="0">
            <a:spAutoFit/>
          </a:bodyPr>
          <a:lstStyle/>
          <a:p>
            <a:r>
              <a:rPr lang="es-CL" b="1" dirty="0"/>
              <a:t>2</a:t>
            </a:r>
          </a:p>
        </p:txBody>
      </p:sp>
      <p:sp>
        <p:nvSpPr>
          <p:cNvPr id="86" name="CuadroTexto 85">
            <a:extLst>
              <a:ext uri="{FF2B5EF4-FFF2-40B4-BE49-F238E27FC236}">
                <a16:creationId xmlns:a16="http://schemas.microsoft.com/office/drawing/2014/main" id="{6DEBB0C1-DC69-4331-9E37-1EC252B34734}"/>
              </a:ext>
            </a:extLst>
          </p:cNvPr>
          <p:cNvSpPr txBox="1"/>
          <p:nvPr/>
        </p:nvSpPr>
        <p:spPr>
          <a:xfrm>
            <a:off x="5448902" y="4362208"/>
            <a:ext cx="317716" cy="369332"/>
          </a:xfrm>
          <a:prstGeom prst="rect">
            <a:avLst/>
          </a:prstGeom>
          <a:noFill/>
        </p:spPr>
        <p:txBody>
          <a:bodyPr wrap="square" rtlCol="0">
            <a:spAutoFit/>
          </a:bodyPr>
          <a:lstStyle/>
          <a:p>
            <a:r>
              <a:rPr lang="es-CL" b="1" dirty="0">
                <a:solidFill>
                  <a:srgbClr val="FF0000"/>
                </a:solidFill>
              </a:rPr>
              <a:t>1</a:t>
            </a:r>
          </a:p>
        </p:txBody>
      </p:sp>
      <p:sp>
        <p:nvSpPr>
          <p:cNvPr id="87" name="CuadroTexto 86">
            <a:extLst>
              <a:ext uri="{FF2B5EF4-FFF2-40B4-BE49-F238E27FC236}">
                <a16:creationId xmlns:a16="http://schemas.microsoft.com/office/drawing/2014/main" id="{B655E36F-71B2-438B-8AFB-FC3CDBB51086}"/>
              </a:ext>
            </a:extLst>
          </p:cNvPr>
          <p:cNvSpPr txBox="1"/>
          <p:nvPr/>
        </p:nvSpPr>
        <p:spPr>
          <a:xfrm>
            <a:off x="6431043" y="4370671"/>
            <a:ext cx="317716" cy="369332"/>
          </a:xfrm>
          <a:prstGeom prst="rect">
            <a:avLst/>
          </a:prstGeom>
          <a:noFill/>
        </p:spPr>
        <p:txBody>
          <a:bodyPr wrap="square" rtlCol="0">
            <a:spAutoFit/>
          </a:bodyPr>
          <a:lstStyle/>
          <a:p>
            <a:r>
              <a:rPr lang="es-CL" b="1" dirty="0"/>
              <a:t>5</a:t>
            </a:r>
          </a:p>
        </p:txBody>
      </p:sp>
      <p:sp>
        <p:nvSpPr>
          <p:cNvPr id="88" name="CuadroTexto 87">
            <a:extLst>
              <a:ext uri="{FF2B5EF4-FFF2-40B4-BE49-F238E27FC236}">
                <a16:creationId xmlns:a16="http://schemas.microsoft.com/office/drawing/2014/main" id="{464A44E4-9916-4597-A1D7-CCCD15C4D7DD}"/>
              </a:ext>
            </a:extLst>
          </p:cNvPr>
          <p:cNvSpPr txBox="1"/>
          <p:nvPr/>
        </p:nvSpPr>
        <p:spPr>
          <a:xfrm>
            <a:off x="5161038" y="4878679"/>
            <a:ext cx="317716" cy="369332"/>
          </a:xfrm>
          <a:prstGeom prst="rect">
            <a:avLst/>
          </a:prstGeom>
          <a:noFill/>
        </p:spPr>
        <p:txBody>
          <a:bodyPr wrap="square" rtlCol="0">
            <a:spAutoFit/>
          </a:bodyPr>
          <a:lstStyle/>
          <a:p>
            <a:r>
              <a:rPr lang="es-CL" b="1" dirty="0"/>
              <a:t>3</a:t>
            </a:r>
          </a:p>
        </p:txBody>
      </p:sp>
      <p:sp>
        <p:nvSpPr>
          <p:cNvPr id="89" name="CuadroTexto 88">
            <a:extLst>
              <a:ext uri="{FF2B5EF4-FFF2-40B4-BE49-F238E27FC236}">
                <a16:creationId xmlns:a16="http://schemas.microsoft.com/office/drawing/2014/main" id="{6F03B0C9-CBAC-49A6-B4C6-99E27A810E8A}"/>
              </a:ext>
            </a:extLst>
          </p:cNvPr>
          <p:cNvSpPr txBox="1"/>
          <p:nvPr/>
        </p:nvSpPr>
        <p:spPr>
          <a:xfrm>
            <a:off x="5694439" y="4887143"/>
            <a:ext cx="317716" cy="369332"/>
          </a:xfrm>
          <a:prstGeom prst="rect">
            <a:avLst/>
          </a:prstGeom>
          <a:noFill/>
        </p:spPr>
        <p:txBody>
          <a:bodyPr wrap="square" rtlCol="0">
            <a:spAutoFit/>
          </a:bodyPr>
          <a:lstStyle/>
          <a:p>
            <a:r>
              <a:rPr lang="es-CL" b="1" dirty="0"/>
              <a:t>8</a:t>
            </a:r>
          </a:p>
        </p:txBody>
      </p:sp>
      <p:sp>
        <p:nvSpPr>
          <p:cNvPr id="90" name="CuadroTexto 89">
            <a:extLst>
              <a:ext uri="{FF2B5EF4-FFF2-40B4-BE49-F238E27FC236}">
                <a16:creationId xmlns:a16="http://schemas.microsoft.com/office/drawing/2014/main" id="{2FEC969C-C973-4709-AE3D-BF62D1F791F2}"/>
              </a:ext>
            </a:extLst>
          </p:cNvPr>
          <p:cNvSpPr txBox="1"/>
          <p:nvPr/>
        </p:nvSpPr>
        <p:spPr>
          <a:xfrm>
            <a:off x="6143175" y="4887142"/>
            <a:ext cx="317716" cy="369332"/>
          </a:xfrm>
          <a:prstGeom prst="rect">
            <a:avLst/>
          </a:prstGeom>
          <a:noFill/>
        </p:spPr>
        <p:txBody>
          <a:bodyPr wrap="square" rtlCol="0">
            <a:spAutoFit/>
          </a:bodyPr>
          <a:lstStyle/>
          <a:p>
            <a:r>
              <a:rPr lang="es-CL" b="1" dirty="0"/>
              <a:t>9</a:t>
            </a:r>
          </a:p>
        </p:txBody>
      </p:sp>
      <p:cxnSp>
        <p:nvCxnSpPr>
          <p:cNvPr id="91" name="Conector recto 90">
            <a:extLst>
              <a:ext uri="{FF2B5EF4-FFF2-40B4-BE49-F238E27FC236}">
                <a16:creationId xmlns:a16="http://schemas.microsoft.com/office/drawing/2014/main" id="{576731B3-C455-4686-B8F4-430978F61351}"/>
              </a:ext>
            </a:extLst>
          </p:cNvPr>
          <p:cNvCxnSpPr>
            <a:cxnSpLocks/>
          </p:cNvCxnSpPr>
          <p:nvPr/>
        </p:nvCxnSpPr>
        <p:spPr>
          <a:xfrm flipV="1">
            <a:off x="5675495" y="4216677"/>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E9071E43-DA9D-494A-B803-11D2468B0DA9}"/>
              </a:ext>
            </a:extLst>
          </p:cNvPr>
          <p:cNvCxnSpPr>
            <a:cxnSpLocks/>
          </p:cNvCxnSpPr>
          <p:nvPr/>
        </p:nvCxnSpPr>
        <p:spPr>
          <a:xfrm flipV="1">
            <a:off x="5362227" y="4641623"/>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ECCD3446-DEEF-408A-9B10-AF18D5EC0F66}"/>
              </a:ext>
            </a:extLst>
          </p:cNvPr>
          <p:cNvCxnSpPr>
            <a:cxnSpLocks/>
          </p:cNvCxnSpPr>
          <p:nvPr/>
        </p:nvCxnSpPr>
        <p:spPr>
          <a:xfrm flipV="1">
            <a:off x="6344357" y="4658557"/>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5A4733FE-30FA-4793-9475-94F9F75A0693}"/>
              </a:ext>
            </a:extLst>
          </p:cNvPr>
          <p:cNvCxnSpPr>
            <a:cxnSpLocks/>
          </p:cNvCxnSpPr>
          <p:nvPr/>
        </p:nvCxnSpPr>
        <p:spPr>
          <a:xfrm flipH="1" flipV="1">
            <a:off x="6151641" y="4242075"/>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BBE8F02F-41DB-4105-AD6A-8D14BE2E62DA}"/>
              </a:ext>
            </a:extLst>
          </p:cNvPr>
          <p:cNvCxnSpPr>
            <a:cxnSpLocks/>
          </p:cNvCxnSpPr>
          <p:nvPr/>
        </p:nvCxnSpPr>
        <p:spPr>
          <a:xfrm flipH="1" flipV="1">
            <a:off x="5629934" y="4643727"/>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9C6AF418-B5C1-45B5-AC84-1A03C858DEC2}"/>
              </a:ext>
            </a:extLst>
          </p:cNvPr>
          <p:cNvSpPr txBox="1"/>
          <p:nvPr/>
        </p:nvSpPr>
        <p:spPr>
          <a:xfrm>
            <a:off x="6693508" y="4887144"/>
            <a:ext cx="465661" cy="369332"/>
          </a:xfrm>
          <a:prstGeom prst="rect">
            <a:avLst/>
          </a:prstGeom>
          <a:noFill/>
        </p:spPr>
        <p:txBody>
          <a:bodyPr wrap="square" rtlCol="0">
            <a:spAutoFit/>
          </a:bodyPr>
          <a:lstStyle/>
          <a:p>
            <a:r>
              <a:rPr lang="es-CL" b="1" dirty="0"/>
              <a:t>12</a:t>
            </a:r>
          </a:p>
        </p:txBody>
      </p:sp>
      <p:cxnSp>
        <p:nvCxnSpPr>
          <p:cNvPr id="97" name="Conector recto 96">
            <a:extLst>
              <a:ext uri="{FF2B5EF4-FFF2-40B4-BE49-F238E27FC236}">
                <a16:creationId xmlns:a16="http://schemas.microsoft.com/office/drawing/2014/main" id="{2B5FEEB3-31D5-49E5-B616-0704BD4B2FFA}"/>
              </a:ext>
            </a:extLst>
          </p:cNvPr>
          <p:cNvCxnSpPr>
            <a:cxnSpLocks/>
          </p:cNvCxnSpPr>
          <p:nvPr/>
        </p:nvCxnSpPr>
        <p:spPr>
          <a:xfrm flipH="1" flipV="1">
            <a:off x="6629004" y="464372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7CE3609C-37F9-4CD7-86F7-BA0BD48FA57C}"/>
              </a:ext>
            </a:extLst>
          </p:cNvPr>
          <p:cNvSpPr txBox="1"/>
          <p:nvPr/>
        </p:nvSpPr>
        <p:spPr>
          <a:xfrm>
            <a:off x="4746383" y="5449148"/>
            <a:ext cx="459211" cy="369332"/>
          </a:xfrm>
          <a:prstGeom prst="rect">
            <a:avLst/>
          </a:prstGeom>
          <a:noFill/>
        </p:spPr>
        <p:txBody>
          <a:bodyPr wrap="square" rtlCol="0">
            <a:spAutoFit/>
          </a:bodyPr>
          <a:lstStyle/>
          <a:p>
            <a:r>
              <a:rPr lang="es-CL" b="1" dirty="0"/>
              <a:t>15</a:t>
            </a:r>
          </a:p>
        </p:txBody>
      </p:sp>
      <p:cxnSp>
        <p:nvCxnSpPr>
          <p:cNvPr id="99" name="Conector recto 98">
            <a:extLst>
              <a:ext uri="{FF2B5EF4-FFF2-40B4-BE49-F238E27FC236}">
                <a16:creationId xmlns:a16="http://schemas.microsoft.com/office/drawing/2014/main" id="{45A5FD53-3461-4958-9EB3-5B9082CDD164}"/>
              </a:ext>
            </a:extLst>
          </p:cNvPr>
          <p:cNvCxnSpPr>
            <a:cxnSpLocks/>
          </p:cNvCxnSpPr>
          <p:nvPr/>
        </p:nvCxnSpPr>
        <p:spPr>
          <a:xfrm flipV="1">
            <a:off x="5038267" y="5212092"/>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9EBC48B9-8277-4DE2-A9FA-A409CFA9B62D}"/>
              </a:ext>
            </a:extLst>
          </p:cNvPr>
          <p:cNvSpPr txBox="1"/>
          <p:nvPr/>
        </p:nvSpPr>
        <p:spPr>
          <a:xfrm>
            <a:off x="5404345" y="5449149"/>
            <a:ext cx="465661" cy="369332"/>
          </a:xfrm>
          <a:prstGeom prst="rect">
            <a:avLst/>
          </a:prstGeom>
          <a:noFill/>
        </p:spPr>
        <p:txBody>
          <a:bodyPr wrap="square" rtlCol="0">
            <a:spAutoFit/>
          </a:bodyPr>
          <a:lstStyle/>
          <a:p>
            <a:r>
              <a:rPr lang="es-CL" b="1" dirty="0"/>
              <a:t>7</a:t>
            </a:r>
          </a:p>
        </p:txBody>
      </p:sp>
      <p:cxnSp>
        <p:nvCxnSpPr>
          <p:cNvPr id="101" name="Conector recto 100">
            <a:extLst>
              <a:ext uri="{FF2B5EF4-FFF2-40B4-BE49-F238E27FC236}">
                <a16:creationId xmlns:a16="http://schemas.microsoft.com/office/drawing/2014/main" id="{AB681512-570B-49CD-9922-EFFA3BAA9509}"/>
              </a:ext>
            </a:extLst>
          </p:cNvPr>
          <p:cNvCxnSpPr>
            <a:cxnSpLocks/>
          </p:cNvCxnSpPr>
          <p:nvPr/>
        </p:nvCxnSpPr>
        <p:spPr>
          <a:xfrm flipH="1" flipV="1">
            <a:off x="5382172" y="5214200"/>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CuadroTexto 101">
            <a:extLst>
              <a:ext uri="{FF2B5EF4-FFF2-40B4-BE49-F238E27FC236}">
                <a16:creationId xmlns:a16="http://schemas.microsoft.com/office/drawing/2014/main" id="{2567A2C4-3CBA-4BB4-A5B1-91D2494C9DE6}"/>
              </a:ext>
            </a:extLst>
          </p:cNvPr>
          <p:cNvSpPr txBox="1"/>
          <p:nvPr/>
        </p:nvSpPr>
        <p:spPr>
          <a:xfrm>
            <a:off x="8383638" y="3957700"/>
            <a:ext cx="317716" cy="369332"/>
          </a:xfrm>
          <a:prstGeom prst="rect">
            <a:avLst/>
          </a:prstGeom>
          <a:noFill/>
        </p:spPr>
        <p:txBody>
          <a:bodyPr wrap="square" rtlCol="0">
            <a:spAutoFit/>
          </a:bodyPr>
          <a:lstStyle/>
          <a:p>
            <a:r>
              <a:rPr lang="es-CL" b="1" dirty="0">
                <a:solidFill>
                  <a:srgbClr val="FF0000"/>
                </a:solidFill>
              </a:rPr>
              <a:t>1</a:t>
            </a:r>
          </a:p>
        </p:txBody>
      </p:sp>
      <p:sp>
        <p:nvSpPr>
          <p:cNvPr id="103" name="CuadroTexto 102">
            <a:extLst>
              <a:ext uri="{FF2B5EF4-FFF2-40B4-BE49-F238E27FC236}">
                <a16:creationId xmlns:a16="http://schemas.microsoft.com/office/drawing/2014/main" id="{C3C75121-90C6-4B7A-8067-472082235F86}"/>
              </a:ext>
            </a:extLst>
          </p:cNvPr>
          <p:cNvSpPr txBox="1"/>
          <p:nvPr/>
        </p:nvSpPr>
        <p:spPr>
          <a:xfrm>
            <a:off x="7909501" y="4372566"/>
            <a:ext cx="317716" cy="369332"/>
          </a:xfrm>
          <a:prstGeom prst="rect">
            <a:avLst/>
          </a:prstGeom>
          <a:noFill/>
        </p:spPr>
        <p:txBody>
          <a:bodyPr wrap="square" rtlCol="0">
            <a:spAutoFit/>
          </a:bodyPr>
          <a:lstStyle/>
          <a:p>
            <a:r>
              <a:rPr lang="es-CL" b="1" dirty="0"/>
              <a:t>2</a:t>
            </a:r>
          </a:p>
        </p:txBody>
      </p:sp>
      <p:sp>
        <p:nvSpPr>
          <p:cNvPr id="104" name="CuadroTexto 103">
            <a:extLst>
              <a:ext uri="{FF2B5EF4-FFF2-40B4-BE49-F238E27FC236}">
                <a16:creationId xmlns:a16="http://schemas.microsoft.com/office/drawing/2014/main" id="{538FC2ED-E428-4339-B391-6B8C3E0B2267}"/>
              </a:ext>
            </a:extLst>
          </p:cNvPr>
          <p:cNvSpPr txBox="1"/>
          <p:nvPr/>
        </p:nvSpPr>
        <p:spPr>
          <a:xfrm>
            <a:off x="8891642" y="4381029"/>
            <a:ext cx="317716" cy="369332"/>
          </a:xfrm>
          <a:prstGeom prst="rect">
            <a:avLst/>
          </a:prstGeom>
          <a:noFill/>
        </p:spPr>
        <p:txBody>
          <a:bodyPr wrap="square" rtlCol="0">
            <a:spAutoFit/>
          </a:bodyPr>
          <a:lstStyle/>
          <a:p>
            <a:r>
              <a:rPr lang="es-CL" b="1" dirty="0"/>
              <a:t>5</a:t>
            </a:r>
          </a:p>
        </p:txBody>
      </p:sp>
      <p:sp>
        <p:nvSpPr>
          <p:cNvPr id="105" name="CuadroTexto 104">
            <a:extLst>
              <a:ext uri="{FF2B5EF4-FFF2-40B4-BE49-F238E27FC236}">
                <a16:creationId xmlns:a16="http://schemas.microsoft.com/office/drawing/2014/main" id="{7995290F-55F6-4472-94D5-6F5A9E701BB2}"/>
              </a:ext>
            </a:extLst>
          </p:cNvPr>
          <p:cNvSpPr txBox="1"/>
          <p:nvPr/>
        </p:nvSpPr>
        <p:spPr>
          <a:xfrm>
            <a:off x="7621637" y="4889037"/>
            <a:ext cx="317716" cy="369332"/>
          </a:xfrm>
          <a:prstGeom prst="rect">
            <a:avLst/>
          </a:prstGeom>
          <a:noFill/>
        </p:spPr>
        <p:txBody>
          <a:bodyPr wrap="square" rtlCol="0">
            <a:spAutoFit/>
          </a:bodyPr>
          <a:lstStyle/>
          <a:p>
            <a:r>
              <a:rPr lang="es-CL" b="1" dirty="0"/>
              <a:t>3</a:t>
            </a:r>
          </a:p>
        </p:txBody>
      </p:sp>
      <p:sp>
        <p:nvSpPr>
          <p:cNvPr id="106" name="CuadroTexto 105">
            <a:extLst>
              <a:ext uri="{FF2B5EF4-FFF2-40B4-BE49-F238E27FC236}">
                <a16:creationId xmlns:a16="http://schemas.microsoft.com/office/drawing/2014/main" id="{9DCB30E7-8B69-4DB4-B2CF-15D12B65BFD3}"/>
              </a:ext>
            </a:extLst>
          </p:cNvPr>
          <p:cNvSpPr txBox="1"/>
          <p:nvPr/>
        </p:nvSpPr>
        <p:spPr>
          <a:xfrm>
            <a:off x="8155038" y="4897501"/>
            <a:ext cx="317716" cy="369332"/>
          </a:xfrm>
          <a:prstGeom prst="rect">
            <a:avLst/>
          </a:prstGeom>
          <a:noFill/>
        </p:spPr>
        <p:txBody>
          <a:bodyPr wrap="square" rtlCol="0">
            <a:spAutoFit/>
          </a:bodyPr>
          <a:lstStyle/>
          <a:p>
            <a:r>
              <a:rPr lang="es-CL" b="1" dirty="0"/>
              <a:t>8</a:t>
            </a:r>
          </a:p>
        </p:txBody>
      </p:sp>
      <p:sp>
        <p:nvSpPr>
          <p:cNvPr id="107" name="CuadroTexto 106">
            <a:extLst>
              <a:ext uri="{FF2B5EF4-FFF2-40B4-BE49-F238E27FC236}">
                <a16:creationId xmlns:a16="http://schemas.microsoft.com/office/drawing/2014/main" id="{3D4318BF-BA2F-4962-A835-3729DB420285}"/>
              </a:ext>
            </a:extLst>
          </p:cNvPr>
          <p:cNvSpPr txBox="1"/>
          <p:nvPr/>
        </p:nvSpPr>
        <p:spPr>
          <a:xfrm>
            <a:off x="8603774" y="4897500"/>
            <a:ext cx="317716" cy="369332"/>
          </a:xfrm>
          <a:prstGeom prst="rect">
            <a:avLst/>
          </a:prstGeom>
          <a:noFill/>
        </p:spPr>
        <p:txBody>
          <a:bodyPr wrap="square" rtlCol="0">
            <a:spAutoFit/>
          </a:bodyPr>
          <a:lstStyle/>
          <a:p>
            <a:r>
              <a:rPr lang="es-CL" b="1" dirty="0"/>
              <a:t>9</a:t>
            </a:r>
          </a:p>
        </p:txBody>
      </p:sp>
      <p:cxnSp>
        <p:nvCxnSpPr>
          <p:cNvPr id="108" name="Conector recto 107">
            <a:extLst>
              <a:ext uri="{FF2B5EF4-FFF2-40B4-BE49-F238E27FC236}">
                <a16:creationId xmlns:a16="http://schemas.microsoft.com/office/drawing/2014/main" id="{017CB734-723F-4162-822C-BF4B45882B1D}"/>
              </a:ext>
            </a:extLst>
          </p:cNvPr>
          <p:cNvCxnSpPr>
            <a:cxnSpLocks/>
          </p:cNvCxnSpPr>
          <p:nvPr/>
        </p:nvCxnSpPr>
        <p:spPr>
          <a:xfrm flipV="1">
            <a:off x="8136094" y="4227035"/>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Conector recto 108">
            <a:extLst>
              <a:ext uri="{FF2B5EF4-FFF2-40B4-BE49-F238E27FC236}">
                <a16:creationId xmlns:a16="http://schemas.microsoft.com/office/drawing/2014/main" id="{D06CD14A-A190-4256-97E8-A34B4FD3C39D}"/>
              </a:ext>
            </a:extLst>
          </p:cNvPr>
          <p:cNvCxnSpPr>
            <a:cxnSpLocks/>
          </p:cNvCxnSpPr>
          <p:nvPr/>
        </p:nvCxnSpPr>
        <p:spPr>
          <a:xfrm flipV="1">
            <a:off x="7822826" y="4651981"/>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A352531-22D1-4BF8-B34C-049ED7B2C4F4}"/>
              </a:ext>
            </a:extLst>
          </p:cNvPr>
          <p:cNvCxnSpPr>
            <a:cxnSpLocks/>
          </p:cNvCxnSpPr>
          <p:nvPr/>
        </p:nvCxnSpPr>
        <p:spPr>
          <a:xfrm flipV="1">
            <a:off x="8804956" y="4668915"/>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ector recto 110">
            <a:extLst>
              <a:ext uri="{FF2B5EF4-FFF2-40B4-BE49-F238E27FC236}">
                <a16:creationId xmlns:a16="http://schemas.microsoft.com/office/drawing/2014/main" id="{6EC00516-78D9-400D-91E5-03CA9DF38560}"/>
              </a:ext>
            </a:extLst>
          </p:cNvPr>
          <p:cNvCxnSpPr>
            <a:cxnSpLocks/>
          </p:cNvCxnSpPr>
          <p:nvPr/>
        </p:nvCxnSpPr>
        <p:spPr>
          <a:xfrm flipH="1" flipV="1">
            <a:off x="8612240" y="4252433"/>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7BE0C7D8-4190-4F9E-88D4-86E33ECFE594}"/>
              </a:ext>
            </a:extLst>
          </p:cNvPr>
          <p:cNvCxnSpPr>
            <a:cxnSpLocks/>
          </p:cNvCxnSpPr>
          <p:nvPr/>
        </p:nvCxnSpPr>
        <p:spPr>
          <a:xfrm flipH="1" flipV="1">
            <a:off x="8090533" y="4654085"/>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CuadroTexto 112">
            <a:extLst>
              <a:ext uri="{FF2B5EF4-FFF2-40B4-BE49-F238E27FC236}">
                <a16:creationId xmlns:a16="http://schemas.microsoft.com/office/drawing/2014/main" id="{ACE245A1-12CB-4B12-8DD6-36704705C476}"/>
              </a:ext>
            </a:extLst>
          </p:cNvPr>
          <p:cNvSpPr txBox="1"/>
          <p:nvPr/>
        </p:nvSpPr>
        <p:spPr>
          <a:xfrm>
            <a:off x="9154107" y="4897502"/>
            <a:ext cx="465661" cy="369332"/>
          </a:xfrm>
          <a:prstGeom prst="rect">
            <a:avLst/>
          </a:prstGeom>
          <a:noFill/>
        </p:spPr>
        <p:txBody>
          <a:bodyPr wrap="square" rtlCol="0">
            <a:spAutoFit/>
          </a:bodyPr>
          <a:lstStyle/>
          <a:p>
            <a:r>
              <a:rPr lang="es-CL" b="1" dirty="0"/>
              <a:t>12</a:t>
            </a:r>
          </a:p>
        </p:txBody>
      </p:sp>
      <p:cxnSp>
        <p:nvCxnSpPr>
          <p:cNvPr id="114" name="Conector recto 113">
            <a:extLst>
              <a:ext uri="{FF2B5EF4-FFF2-40B4-BE49-F238E27FC236}">
                <a16:creationId xmlns:a16="http://schemas.microsoft.com/office/drawing/2014/main" id="{13FEA783-1764-44D0-9215-3952C0CDF330}"/>
              </a:ext>
            </a:extLst>
          </p:cNvPr>
          <p:cNvCxnSpPr>
            <a:cxnSpLocks/>
          </p:cNvCxnSpPr>
          <p:nvPr/>
        </p:nvCxnSpPr>
        <p:spPr>
          <a:xfrm flipH="1" flipV="1">
            <a:off x="9089603" y="4654086"/>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A193CAA4-0E40-4222-A74B-EC879854CA37}"/>
              </a:ext>
            </a:extLst>
          </p:cNvPr>
          <p:cNvSpPr txBox="1"/>
          <p:nvPr/>
        </p:nvSpPr>
        <p:spPr>
          <a:xfrm>
            <a:off x="7206982" y="5459506"/>
            <a:ext cx="459211" cy="369332"/>
          </a:xfrm>
          <a:prstGeom prst="rect">
            <a:avLst/>
          </a:prstGeom>
          <a:noFill/>
        </p:spPr>
        <p:txBody>
          <a:bodyPr wrap="square" rtlCol="0">
            <a:spAutoFit/>
          </a:bodyPr>
          <a:lstStyle/>
          <a:p>
            <a:r>
              <a:rPr lang="es-CL" b="1" dirty="0"/>
              <a:t>15</a:t>
            </a:r>
          </a:p>
        </p:txBody>
      </p:sp>
      <p:cxnSp>
        <p:nvCxnSpPr>
          <p:cNvPr id="116" name="Conector recto 115">
            <a:extLst>
              <a:ext uri="{FF2B5EF4-FFF2-40B4-BE49-F238E27FC236}">
                <a16:creationId xmlns:a16="http://schemas.microsoft.com/office/drawing/2014/main" id="{568A26D2-B1F5-4923-B59A-BA08BAECE280}"/>
              </a:ext>
            </a:extLst>
          </p:cNvPr>
          <p:cNvCxnSpPr>
            <a:cxnSpLocks/>
          </p:cNvCxnSpPr>
          <p:nvPr/>
        </p:nvCxnSpPr>
        <p:spPr>
          <a:xfrm flipV="1">
            <a:off x="7498866" y="5222450"/>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CuadroTexto 116">
            <a:extLst>
              <a:ext uri="{FF2B5EF4-FFF2-40B4-BE49-F238E27FC236}">
                <a16:creationId xmlns:a16="http://schemas.microsoft.com/office/drawing/2014/main" id="{A601A35E-7709-42B9-A614-5170BC77AE34}"/>
              </a:ext>
            </a:extLst>
          </p:cNvPr>
          <p:cNvSpPr txBox="1"/>
          <p:nvPr/>
        </p:nvSpPr>
        <p:spPr>
          <a:xfrm>
            <a:off x="7864944" y="5459507"/>
            <a:ext cx="465661" cy="369332"/>
          </a:xfrm>
          <a:prstGeom prst="rect">
            <a:avLst/>
          </a:prstGeom>
          <a:noFill/>
        </p:spPr>
        <p:txBody>
          <a:bodyPr wrap="square" rtlCol="0">
            <a:spAutoFit/>
          </a:bodyPr>
          <a:lstStyle/>
          <a:p>
            <a:r>
              <a:rPr lang="es-CL" b="1" dirty="0"/>
              <a:t>7</a:t>
            </a:r>
          </a:p>
        </p:txBody>
      </p:sp>
      <p:cxnSp>
        <p:nvCxnSpPr>
          <p:cNvPr id="118" name="Conector recto 117">
            <a:extLst>
              <a:ext uri="{FF2B5EF4-FFF2-40B4-BE49-F238E27FC236}">
                <a16:creationId xmlns:a16="http://schemas.microsoft.com/office/drawing/2014/main" id="{A1DA9244-1BD7-40F7-8663-F725112F6D84}"/>
              </a:ext>
            </a:extLst>
          </p:cNvPr>
          <p:cNvCxnSpPr>
            <a:cxnSpLocks/>
          </p:cNvCxnSpPr>
          <p:nvPr/>
        </p:nvCxnSpPr>
        <p:spPr>
          <a:xfrm flipH="1" flipV="1">
            <a:off x="7842771" y="522455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82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1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1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p:bldP spid="22" grpId="0"/>
      <p:bldP spid="23" grpId="0"/>
      <p:bldP spid="24" grpId="0"/>
      <p:bldP spid="34" grpId="0"/>
      <p:bldP spid="36" grpId="0"/>
      <p:bldP spid="19" grpId="0"/>
      <p:bldP spid="28" grpId="0"/>
      <p:bldP spid="29" grpId="0"/>
      <p:bldP spid="31" grpId="0"/>
      <p:bldP spid="32" grpId="0"/>
      <p:bldP spid="33" grpId="0"/>
      <p:bldP spid="38" grpId="0"/>
      <p:bldP spid="44" grpId="0"/>
      <p:bldP spid="46" grpId="0"/>
      <p:bldP spid="48" grpId="0"/>
      <p:bldP spid="84" grpId="0"/>
      <p:bldP spid="85" grpId="0"/>
      <p:bldP spid="86" grpId="0"/>
      <p:bldP spid="87" grpId="0"/>
      <p:bldP spid="88" grpId="0"/>
      <p:bldP spid="89" grpId="0"/>
      <p:bldP spid="90" grpId="0"/>
      <p:bldP spid="96" grpId="0"/>
      <p:bldP spid="98" grpId="0"/>
      <p:bldP spid="100" grpId="0"/>
      <p:bldP spid="102" grpId="0"/>
      <p:bldP spid="103" grpId="0"/>
      <p:bldP spid="104" grpId="0"/>
      <p:bldP spid="105" grpId="0"/>
      <p:bldP spid="106" grpId="0"/>
      <p:bldP spid="107" grpId="0"/>
      <p:bldP spid="113" grpId="0"/>
      <p:bldP spid="115" grpId="0"/>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Colas de Prioridad: Implementación Montículo Binario</a:t>
            </a:r>
          </a:p>
        </p:txBody>
      </p:sp>
      <p:sp>
        <p:nvSpPr>
          <p:cNvPr id="3" name="Marcador de contenido 2"/>
          <p:cNvSpPr>
            <a:spLocks noGrp="1"/>
          </p:cNvSpPr>
          <p:nvPr>
            <p:ph idx="1"/>
          </p:nvPr>
        </p:nvSpPr>
        <p:spPr>
          <a:xfrm>
            <a:off x="507995" y="1470020"/>
            <a:ext cx="6870915" cy="2653242"/>
          </a:xfrm>
        </p:spPr>
        <p:txBody>
          <a:bodyPr>
            <a:normAutofit/>
          </a:bodyPr>
          <a:lstStyle/>
          <a:p>
            <a:pPr algn="just"/>
            <a:r>
              <a:rPr lang="es-ES" dirty="0"/>
              <a:t>Eliminar: Se toma el elemento de la posición que debe quedar vacía y se localiza en la raíz (cumpliendo la propiedad de árbol completo). Luego se intercambia el valor con el mínimo de sus hijos hasta satisfacer la propiedad de montículo.</a:t>
            </a:r>
          </a:p>
        </p:txBody>
      </p:sp>
      <p:sp>
        <p:nvSpPr>
          <p:cNvPr id="84" name="Rectángulo 83">
            <a:extLst>
              <a:ext uri="{FF2B5EF4-FFF2-40B4-BE49-F238E27FC236}">
                <a16:creationId xmlns:a16="http://schemas.microsoft.com/office/drawing/2014/main" id="{5529C116-83FA-4A0F-9AEC-A1A8DA0BC04A}"/>
              </a:ext>
            </a:extLst>
          </p:cNvPr>
          <p:cNvSpPr/>
          <p:nvPr/>
        </p:nvSpPr>
        <p:spPr>
          <a:xfrm>
            <a:off x="7549543" y="1831365"/>
            <a:ext cx="274466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O(log</a:t>
            </a:r>
            <a:r>
              <a:rPr lang="es-ES" sz="5400" b="0" cap="none" spc="0" baseline="-25000" dirty="0">
                <a:ln w="0"/>
                <a:solidFill>
                  <a:schemeClr val="tx1"/>
                </a:solidFill>
                <a:effectLst>
                  <a:outerShdw blurRad="38100" dist="19050" dir="2700000" algn="tl" rotWithShape="0">
                    <a:schemeClr val="dk1">
                      <a:alpha val="40000"/>
                    </a:schemeClr>
                  </a:outerShdw>
                </a:effectLst>
              </a:rPr>
              <a:t>2</a:t>
            </a:r>
            <a:r>
              <a:rPr lang="es-ES" sz="5400" b="0" cap="none" spc="0" dirty="0">
                <a:ln w="0"/>
                <a:solidFill>
                  <a:schemeClr val="tx1"/>
                </a:solidFill>
                <a:effectLst>
                  <a:outerShdw blurRad="38100" dist="19050" dir="2700000" algn="tl" rotWithShape="0">
                    <a:schemeClr val="dk1">
                      <a:alpha val="40000"/>
                    </a:schemeClr>
                  </a:outerShdw>
                </a:effectLst>
              </a:rPr>
              <a:t>n)</a:t>
            </a:r>
          </a:p>
        </p:txBody>
      </p:sp>
      <p:sp>
        <p:nvSpPr>
          <p:cNvPr id="100" name="CuadroTexto 99">
            <a:extLst>
              <a:ext uri="{FF2B5EF4-FFF2-40B4-BE49-F238E27FC236}">
                <a16:creationId xmlns:a16="http://schemas.microsoft.com/office/drawing/2014/main" id="{4DB669AE-B836-4CF0-9E48-9994DE444934}"/>
              </a:ext>
            </a:extLst>
          </p:cNvPr>
          <p:cNvSpPr txBox="1"/>
          <p:nvPr/>
        </p:nvSpPr>
        <p:spPr>
          <a:xfrm>
            <a:off x="1476788" y="3957700"/>
            <a:ext cx="317716" cy="369332"/>
          </a:xfrm>
          <a:prstGeom prst="rect">
            <a:avLst/>
          </a:prstGeom>
          <a:noFill/>
        </p:spPr>
        <p:txBody>
          <a:bodyPr wrap="square" rtlCol="0">
            <a:spAutoFit/>
          </a:bodyPr>
          <a:lstStyle/>
          <a:p>
            <a:r>
              <a:rPr lang="es-CL" b="1" dirty="0"/>
              <a:t>1</a:t>
            </a:r>
          </a:p>
        </p:txBody>
      </p:sp>
      <p:sp>
        <p:nvSpPr>
          <p:cNvPr id="101" name="CuadroTexto 100">
            <a:extLst>
              <a:ext uri="{FF2B5EF4-FFF2-40B4-BE49-F238E27FC236}">
                <a16:creationId xmlns:a16="http://schemas.microsoft.com/office/drawing/2014/main" id="{A385BC61-8269-4D78-BE07-5B52AE895E44}"/>
              </a:ext>
            </a:extLst>
          </p:cNvPr>
          <p:cNvSpPr txBox="1"/>
          <p:nvPr/>
        </p:nvSpPr>
        <p:spPr>
          <a:xfrm>
            <a:off x="1002651" y="4372566"/>
            <a:ext cx="317716" cy="369332"/>
          </a:xfrm>
          <a:prstGeom prst="rect">
            <a:avLst/>
          </a:prstGeom>
          <a:noFill/>
        </p:spPr>
        <p:txBody>
          <a:bodyPr wrap="square" rtlCol="0">
            <a:spAutoFit/>
          </a:bodyPr>
          <a:lstStyle/>
          <a:p>
            <a:r>
              <a:rPr lang="es-CL" b="1" dirty="0"/>
              <a:t>2</a:t>
            </a:r>
          </a:p>
        </p:txBody>
      </p:sp>
      <p:sp>
        <p:nvSpPr>
          <p:cNvPr id="132" name="CuadroTexto 131">
            <a:extLst>
              <a:ext uri="{FF2B5EF4-FFF2-40B4-BE49-F238E27FC236}">
                <a16:creationId xmlns:a16="http://schemas.microsoft.com/office/drawing/2014/main" id="{DCC3B986-7E4A-4C81-A600-650905EC2927}"/>
              </a:ext>
            </a:extLst>
          </p:cNvPr>
          <p:cNvSpPr txBox="1"/>
          <p:nvPr/>
        </p:nvSpPr>
        <p:spPr>
          <a:xfrm>
            <a:off x="1984792" y="4381029"/>
            <a:ext cx="317716" cy="369332"/>
          </a:xfrm>
          <a:prstGeom prst="rect">
            <a:avLst/>
          </a:prstGeom>
          <a:noFill/>
        </p:spPr>
        <p:txBody>
          <a:bodyPr wrap="square" rtlCol="0">
            <a:spAutoFit/>
          </a:bodyPr>
          <a:lstStyle/>
          <a:p>
            <a:r>
              <a:rPr lang="es-CL" b="1" dirty="0"/>
              <a:t>5</a:t>
            </a:r>
          </a:p>
        </p:txBody>
      </p:sp>
      <p:sp>
        <p:nvSpPr>
          <p:cNvPr id="133" name="CuadroTexto 132">
            <a:extLst>
              <a:ext uri="{FF2B5EF4-FFF2-40B4-BE49-F238E27FC236}">
                <a16:creationId xmlns:a16="http://schemas.microsoft.com/office/drawing/2014/main" id="{9709CA33-B61A-4839-BF82-B137A99C5AA7}"/>
              </a:ext>
            </a:extLst>
          </p:cNvPr>
          <p:cNvSpPr txBox="1"/>
          <p:nvPr/>
        </p:nvSpPr>
        <p:spPr>
          <a:xfrm>
            <a:off x="714787" y="4889037"/>
            <a:ext cx="317716" cy="369332"/>
          </a:xfrm>
          <a:prstGeom prst="rect">
            <a:avLst/>
          </a:prstGeom>
          <a:noFill/>
        </p:spPr>
        <p:txBody>
          <a:bodyPr wrap="square" rtlCol="0">
            <a:spAutoFit/>
          </a:bodyPr>
          <a:lstStyle/>
          <a:p>
            <a:r>
              <a:rPr lang="es-CL" b="1" dirty="0"/>
              <a:t>3</a:t>
            </a:r>
          </a:p>
        </p:txBody>
      </p:sp>
      <p:sp>
        <p:nvSpPr>
          <p:cNvPr id="134" name="CuadroTexto 133">
            <a:extLst>
              <a:ext uri="{FF2B5EF4-FFF2-40B4-BE49-F238E27FC236}">
                <a16:creationId xmlns:a16="http://schemas.microsoft.com/office/drawing/2014/main" id="{A1C3A131-5B0E-4177-9E82-FEDBEE35BEAB}"/>
              </a:ext>
            </a:extLst>
          </p:cNvPr>
          <p:cNvSpPr txBox="1"/>
          <p:nvPr/>
        </p:nvSpPr>
        <p:spPr>
          <a:xfrm>
            <a:off x="1248188" y="4897501"/>
            <a:ext cx="317716" cy="369332"/>
          </a:xfrm>
          <a:prstGeom prst="rect">
            <a:avLst/>
          </a:prstGeom>
          <a:noFill/>
        </p:spPr>
        <p:txBody>
          <a:bodyPr wrap="square" rtlCol="0">
            <a:spAutoFit/>
          </a:bodyPr>
          <a:lstStyle/>
          <a:p>
            <a:r>
              <a:rPr lang="es-CL" b="1" dirty="0"/>
              <a:t>8</a:t>
            </a:r>
          </a:p>
        </p:txBody>
      </p:sp>
      <p:sp>
        <p:nvSpPr>
          <p:cNvPr id="135" name="CuadroTexto 134">
            <a:extLst>
              <a:ext uri="{FF2B5EF4-FFF2-40B4-BE49-F238E27FC236}">
                <a16:creationId xmlns:a16="http://schemas.microsoft.com/office/drawing/2014/main" id="{E9FA4CE9-CADB-44A1-9A92-3CB115E728D9}"/>
              </a:ext>
            </a:extLst>
          </p:cNvPr>
          <p:cNvSpPr txBox="1"/>
          <p:nvPr/>
        </p:nvSpPr>
        <p:spPr>
          <a:xfrm>
            <a:off x="1696924" y="4897500"/>
            <a:ext cx="317716" cy="369332"/>
          </a:xfrm>
          <a:prstGeom prst="rect">
            <a:avLst/>
          </a:prstGeom>
          <a:noFill/>
        </p:spPr>
        <p:txBody>
          <a:bodyPr wrap="square" rtlCol="0">
            <a:spAutoFit/>
          </a:bodyPr>
          <a:lstStyle/>
          <a:p>
            <a:r>
              <a:rPr lang="es-CL" b="1" dirty="0"/>
              <a:t>9</a:t>
            </a:r>
          </a:p>
        </p:txBody>
      </p:sp>
      <p:cxnSp>
        <p:nvCxnSpPr>
          <p:cNvPr id="136" name="Conector recto 135">
            <a:extLst>
              <a:ext uri="{FF2B5EF4-FFF2-40B4-BE49-F238E27FC236}">
                <a16:creationId xmlns:a16="http://schemas.microsoft.com/office/drawing/2014/main" id="{7FD44012-340E-4ACA-ADB4-19CF80D633FA}"/>
              </a:ext>
            </a:extLst>
          </p:cNvPr>
          <p:cNvCxnSpPr>
            <a:cxnSpLocks/>
          </p:cNvCxnSpPr>
          <p:nvPr/>
        </p:nvCxnSpPr>
        <p:spPr>
          <a:xfrm flipV="1">
            <a:off x="1229244" y="4227035"/>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Conector recto 136">
            <a:extLst>
              <a:ext uri="{FF2B5EF4-FFF2-40B4-BE49-F238E27FC236}">
                <a16:creationId xmlns:a16="http://schemas.microsoft.com/office/drawing/2014/main" id="{E036EEA2-18B5-4D05-A167-A517CCAEF39E}"/>
              </a:ext>
            </a:extLst>
          </p:cNvPr>
          <p:cNvCxnSpPr>
            <a:cxnSpLocks/>
          </p:cNvCxnSpPr>
          <p:nvPr/>
        </p:nvCxnSpPr>
        <p:spPr>
          <a:xfrm flipV="1">
            <a:off x="915976" y="4651981"/>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ector recto 137">
            <a:extLst>
              <a:ext uri="{FF2B5EF4-FFF2-40B4-BE49-F238E27FC236}">
                <a16:creationId xmlns:a16="http://schemas.microsoft.com/office/drawing/2014/main" id="{92E9C244-4C5F-4EA5-B7E5-1E0AC2DF7916}"/>
              </a:ext>
            </a:extLst>
          </p:cNvPr>
          <p:cNvCxnSpPr>
            <a:cxnSpLocks/>
          </p:cNvCxnSpPr>
          <p:nvPr/>
        </p:nvCxnSpPr>
        <p:spPr>
          <a:xfrm flipV="1">
            <a:off x="1898106" y="4668915"/>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ector recto 138">
            <a:extLst>
              <a:ext uri="{FF2B5EF4-FFF2-40B4-BE49-F238E27FC236}">
                <a16:creationId xmlns:a16="http://schemas.microsoft.com/office/drawing/2014/main" id="{87FB5EA5-5774-408D-8363-7037A03687F2}"/>
              </a:ext>
            </a:extLst>
          </p:cNvPr>
          <p:cNvCxnSpPr>
            <a:cxnSpLocks/>
          </p:cNvCxnSpPr>
          <p:nvPr/>
        </p:nvCxnSpPr>
        <p:spPr>
          <a:xfrm flipH="1" flipV="1">
            <a:off x="1705390" y="4252433"/>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137B19F1-3349-4269-B524-F158110466ED}"/>
              </a:ext>
            </a:extLst>
          </p:cNvPr>
          <p:cNvCxnSpPr>
            <a:cxnSpLocks/>
          </p:cNvCxnSpPr>
          <p:nvPr/>
        </p:nvCxnSpPr>
        <p:spPr>
          <a:xfrm flipH="1" flipV="1">
            <a:off x="1183683" y="4654085"/>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CuadroTexto 140">
            <a:extLst>
              <a:ext uri="{FF2B5EF4-FFF2-40B4-BE49-F238E27FC236}">
                <a16:creationId xmlns:a16="http://schemas.microsoft.com/office/drawing/2014/main" id="{2872D079-D292-4CC2-A85B-76E3B675BBEB}"/>
              </a:ext>
            </a:extLst>
          </p:cNvPr>
          <p:cNvSpPr txBox="1"/>
          <p:nvPr/>
        </p:nvSpPr>
        <p:spPr>
          <a:xfrm>
            <a:off x="2247257" y="4897502"/>
            <a:ext cx="465661" cy="369332"/>
          </a:xfrm>
          <a:prstGeom prst="rect">
            <a:avLst/>
          </a:prstGeom>
          <a:noFill/>
        </p:spPr>
        <p:txBody>
          <a:bodyPr wrap="square" rtlCol="0">
            <a:spAutoFit/>
          </a:bodyPr>
          <a:lstStyle/>
          <a:p>
            <a:r>
              <a:rPr lang="es-CL" b="1" dirty="0"/>
              <a:t>12</a:t>
            </a:r>
          </a:p>
        </p:txBody>
      </p:sp>
      <p:cxnSp>
        <p:nvCxnSpPr>
          <p:cNvPr id="142" name="Conector recto 141">
            <a:extLst>
              <a:ext uri="{FF2B5EF4-FFF2-40B4-BE49-F238E27FC236}">
                <a16:creationId xmlns:a16="http://schemas.microsoft.com/office/drawing/2014/main" id="{1963FAE9-A26F-4982-98E6-9777786C4912}"/>
              </a:ext>
            </a:extLst>
          </p:cNvPr>
          <p:cNvCxnSpPr>
            <a:cxnSpLocks/>
          </p:cNvCxnSpPr>
          <p:nvPr/>
        </p:nvCxnSpPr>
        <p:spPr>
          <a:xfrm flipH="1" flipV="1">
            <a:off x="2182753" y="4654086"/>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CuadroTexto 142">
            <a:extLst>
              <a:ext uri="{FF2B5EF4-FFF2-40B4-BE49-F238E27FC236}">
                <a16:creationId xmlns:a16="http://schemas.microsoft.com/office/drawing/2014/main" id="{27FA5D40-0CD7-4D79-8901-FBC86E5479E0}"/>
              </a:ext>
            </a:extLst>
          </p:cNvPr>
          <p:cNvSpPr txBox="1"/>
          <p:nvPr/>
        </p:nvSpPr>
        <p:spPr>
          <a:xfrm>
            <a:off x="300132" y="5459506"/>
            <a:ext cx="459211" cy="369332"/>
          </a:xfrm>
          <a:prstGeom prst="rect">
            <a:avLst/>
          </a:prstGeom>
          <a:noFill/>
        </p:spPr>
        <p:txBody>
          <a:bodyPr wrap="square" rtlCol="0">
            <a:spAutoFit/>
          </a:bodyPr>
          <a:lstStyle/>
          <a:p>
            <a:r>
              <a:rPr lang="es-CL" b="1" dirty="0"/>
              <a:t>15</a:t>
            </a:r>
          </a:p>
        </p:txBody>
      </p:sp>
      <p:cxnSp>
        <p:nvCxnSpPr>
          <p:cNvPr id="144" name="Conector recto 143">
            <a:extLst>
              <a:ext uri="{FF2B5EF4-FFF2-40B4-BE49-F238E27FC236}">
                <a16:creationId xmlns:a16="http://schemas.microsoft.com/office/drawing/2014/main" id="{F1B8AD08-59D3-4369-AE41-E6F18DC8F8BD}"/>
              </a:ext>
            </a:extLst>
          </p:cNvPr>
          <p:cNvCxnSpPr>
            <a:cxnSpLocks/>
          </p:cNvCxnSpPr>
          <p:nvPr/>
        </p:nvCxnSpPr>
        <p:spPr>
          <a:xfrm flipV="1">
            <a:off x="592016" y="5222450"/>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1E59B409-6745-41BE-A5DB-30FEA3C759F6}"/>
              </a:ext>
            </a:extLst>
          </p:cNvPr>
          <p:cNvSpPr txBox="1"/>
          <p:nvPr/>
        </p:nvSpPr>
        <p:spPr>
          <a:xfrm>
            <a:off x="958094" y="5459507"/>
            <a:ext cx="465661" cy="369332"/>
          </a:xfrm>
          <a:prstGeom prst="rect">
            <a:avLst/>
          </a:prstGeom>
          <a:noFill/>
        </p:spPr>
        <p:txBody>
          <a:bodyPr wrap="square" rtlCol="0">
            <a:spAutoFit/>
          </a:bodyPr>
          <a:lstStyle/>
          <a:p>
            <a:r>
              <a:rPr lang="es-CL" b="1" dirty="0">
                <a:solidFill>
                  <a:srgbClr val="FF0000"/>
                </a:solidFill>
              </a:rPr>
              <a:t>7</a:t>
            </a:r>
          </a:p>
        </p:txBody>
      </p:sp>
      <p:cxnSp>
        <p:nvCxnSpPr>
          <p:cNvPr id="146" name="Conector recto 145">
            <a:extLst>
              <a:ext uri="{FF2B5EF4-FFF2-40B4-BE49-F238E27FC236}">
                <a16:creationId xmlns:a16="http://schemas.microsoft.com/office/drawing/2014/main" id="{9D6E079F-78B7-4EBA-9A8A-2D5A270D2089}"/>
              </a:ext>
            </a:extLst>
          </p:cNvPr>
          <p:cNvCxnSpPr>
            <a:cxnSpLocks/>
          </p:cNvCxnSpPr>
          <p:nvPr/>
        </p:nvCxnSpPr>
        <p:spPr>
          <a:xfrm flipH="1" flipV="1">
            <a:off x="935921" y="522455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CuadroTexto 146">
            <a:extLst>
              <a:ext uri="{FF2B5EF4-FFF2-40B4-BE49-F238E27FC236}">
                <a16:creationId xmlns:a16="http://schemas.microsoft.com/office/drawing/2014/main" id="{E17873D3-2EC3-4483-8C96-A127A57FA8F4}"/>
              </a:ext>
            </a:extLst>
          </p:cNvPr>
          <p:cNvSpPr txBox="1"/>
          <p:nvPr/>
        </p:nvSpPr>
        <p:spPr>
          <a:xfrm>
            <a:off x="4159329" y="3968057"/>
            <a:ext cx="317716" cy="369332"/>
          </a:xfrm>
          <a:prstGeom prst="rect">
            <a:avLst/>
          </a:prstGeom>
          <a:noFill/>
        </p:spPr>
        <p:txBody>
          <a:bodyPr wrap="square" rtlCol="0">
            <a:spAutoFit/>
          </a:bodyPr>
          <a:lstStyle/>
          <a:p>
            <a:r>
              <a:rPr lang="es-CL" b="1" dirty="0">
                <a:solidFill>
                  <a:srgbClr val="FF0000"/>
                </a:solidFill>
              </a:rPr>
              <a:t>7</a:t>
            </a:r>
          </a:p>
        </p:txBody>
      </p:sp>
      <p:sp>
        <p:nvSpPr>
          <p:cNvPr id="148" name="CuadroTexto 147">
            <a:extLst>
              <a:ext uri="{FF2B5EF4-FFF2-40B4-BE49-F238E27FC236}">
                <a16:creationId xmlns:a16="http://schemas.microsoft.com/office/drawing/2014/main" id="{89AF964D-2306-4B33-8072-43C826524062}"/>
              </a:ext>
            </a:extLst>
          </p:cNvPr>
          <p:cNvSpPr txBox="1"/>
          <p:nvPr/>
        </p:nvSpPr>
        <p:spPr>
          <a:xfrm>
            <a:off x="3685192" y="4382923"/>
            <a:ext cx="317716" cy="369332"/>
          </a:xfrm>
          <a:prstGeom prst="rect">
            <a:avLst/>
          </a:prstGeom>
          <a:noFill/>
        </p:spPr>
        <p:txBody>
          <a:bodyPr wrap="square" rtlCol="0">
            <a:spAutoFit/>
          </a:bodyPr>
          <a:lstStyle/>
          <a:p>
            <a:r>
              <a:rPr lang="es-CL" b="1" dirty="0"/>
              <a:t>2</a:t>
            </a:r>
          </a:p>
        </p:txBody>
      </p:sp>
      <p:sp>
        <p:nvSpPr>
          <p:cNvPr id="149" name="CuadroTexto 148">
            <a:extLst>
              <a:ext uri="{FF2B5EF4-FFF2-40B4-BE49-F238E27FC236}">
                <a16:creationId xmlns:a16="http://schemas.microsoft.com/office/drawing/2014/main" id="{C7606E1E-9F06-46AE-8B80-16C11199D805}"/>
              </a:ext>
            </a:extLst>
          </p:cNvPr>
          <p:cNvSpPr txBox="1"/>
          <p:nvPr/>
        </p:nvSpPr>
        <p:spPr>
          <a:xfrm>
            <a:off x="4667333" y="4391386"/>
            <a:ext cx="317716" cy="369332"/>
          </a:xfrm>
          <a:prstGeom prst="rect">
            <a:avLst/>
          </a:prstGeom>
          <a:noFill/>
        </p:spPr>
        <p:txBody>
          <a:bodyPr wrap="square" rtlCol="0">
            <a:spAutoFit/>
          </a:bodyPr>
          <a:lstStyle/>
          <a:p>
            <a:r>
              <a:rPr lang="es-CL" b="1" dirty="0"/>
              <a:t>5</a:t>
            </a:r>
          </a:p>
        </p:txBody>
      </p:sp>
      <p:sp>
        <p:nvSpPr>
          <p:cNvPr id="150" name="CuadroTexto 149">
            <a:extLst>
              <a:ext uri="{FF2B5EF4-FFF2-40B4-BE49-F238E27FC236}">
                <a16:creationId xmlns:a16="http://schemas.microsoft.com/office/drawing/2014/main" id="{33A2EFEF-5499-4C4E-87C2-3468B330FC1C}"/>
              </a:ext>
            </a:extLst>
          </p:cNvPr>
          <p:cNvSpPr txBox="1"/>
          <p:nvPr/>
        </p:nvSpPr>
        <p:spPr>
          <a:xfrm>
            <a:off x="3397328" y="4899394"/>
            <a:ext cx="317716" cy="369332"/>
          </a:xfrm>
          <a:prstGeom prst="rect">
            <a:avLst/>
          </a:prstGeom>
          <a:noFill/>
        </p:spPr>
        <p:txBody>
          <a:bodyPr wrap="square" rtlCol="0">
            <a:spAutoFit/>
          </a:bodyPr>
          <a:lstStyle/>
          <a:p>
            <a:r>
              <a:rPr lang="es-CL" b="1" dirty="0"/>
              <a:t>3</a:t>
            </a:r>
          </a:p>
        </p:txBody>
      </p:sp>
      <p:sp>
        <p:nvSpPr>
          <p:cNvPr id="151" name="CuadroTexto 150">
            <a:extLst>
              <a:ext uri="{FF2B5EF4-FFF2-40B4-BE49-F238E27FC236}">
                <a16:creationId xmlns:a16="http://schemas.microsoft.com/office/drawing/2014/main" id="{E0277C9D-C50F-435E-9B94-5566B19C7F0B}"/>
              </a:ext>
            </a:extLst>
          </p:cNvPr>
          <p:cNvSpPr txBox="1"/>
          <p:nvPr/>
        </p:nvSpPr>
        <p:spPr>
          <a:xfrm>
            <a:off x="3930729" y="4907858"/>
            <a:ext cx="317716" cy="369332"/>
          </a:xfrm>
          <a:prstGeom prst="rect">
            <a:avLst/>
          </a:prstGeom>
          <a:noFill/>
        </p:spPr>
        <p:txBody>
          <a:bodyPr wrap="square" rtlCol="0">
            <a:spAutoFit/>
          </a:bodyPr>
          <a:lstStyle/>
          <a:p>
            <a:r>
              <a:rPr lang="es-CL" b="1" dirty="0"/>
              <a:t>8</a:t>
            </a:r>
          </a:p>
        </p:txBody>
      </p:sp>
      <p:sp>
        <p:nvSpPr>
          <p:cNvPr id="152" name="CuadroTexto 151">
            <a:extLst>
              <a:ext uri="{FF2B5EF4-FFF2-40B4-BE49-F238E27FC236}">
                <a16:creationId xmlns:a16="http://schemas.microsoft.com/office/drawing/2014/main" id="{9BA4F554-D55B-4B7F-B53A-7679CF042BF1}"/>
              </a:ext>
            </a:extLst>
          </p:cNvPr>
          <p:cNvSpPr txBox="1"/>
          <p:nvPr/>
        </p:nvSpPr>
        <p:spPr>
          <a:xfrm>
            <a:off x="4379465" y="4907857"/>
            <a:ext cx="317716" cy="369332"/>
          </a:xfrm>
          <a:prstGeom prst="rect">
            <a:avLst/>
          </a:prstGeom>
          <a:noFill/>
        </p:spPr>
        <p:txBody>
          <a:bodyPr wrap="square" rtlCol="0">
            <a:spAutoFit/>
          </a:bodyPr>
          <a:lstStyle/>
          <a:p>
            <a:r>
              <a:rPr lang="es-CL" b="1" dirty="0"/>
              <a:t>9</a:t>
            </a:r>
          </a:p>
        </p:txBody>
      </p:sp>
      <p:cxnSp>
        <p:nvCxnSpPr>
          <p:cNvPr id="153" name="Conector recto 152">
            <a:extLst>
              <a:ext uri="{FF2B5EF4-FFF2-40B4-BE49-F238E27FC236}">
                <a16:creationId xmlns:a16="http://schemas.microsoft.com/office/drawing/2014/main" id="{F4E383D6-50E0-474E-8D79-EFEFC6FFA53F}"/>
              </a:ext>
            </a:extLst>
          </p:cNvPr>
          <p:cNvCxnSpPr>
            <a:cxnSpLocks/>
          </p:cNvCxnSpPr>
          <p:nvPr/>
        </p:nvCxnSpPr>
        <p:spPr>
          <a:xfrm flipV="1">
            <a:off x="3911785" y="4237392"/>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42E5BC90-B79C-4241-BE09-1FAE4E4D0151}"/>
              </a:ext>
            </a:extLst>
          </p:cNvPr>
          <p:cNvCxnSpPr>
            <a:cxnSpLocks/>
          </p:cNvCxnSpPr>
          <p:nvPr/>
        </p:nvCxnSpPr>
        <p:spPr>
          <a:xfrm flipV="1">
            <a:off x="3598517" y="4662338"/>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9ED082C7-71FA-43C9-9922-C4DDD9A29248}"/>
              </a:ext>
            </a:extLst>
          </p:cNvPr>
          <p:cNvCxnSpPr>
            <a:cxnSpLocks/>
          </p:cNvCxnSpPr>
          <p:nvPr/>
        </p:nvCxnSpPr>
        <p:spPr>
          <a:xfrm flipV="1">
            <a:off x="4580647" y="4679272"/>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ector recto 155">
            <a:extLst>
              <a:ext uri="{FF2B5EF4-FFF2-40B4-BE49-F238E27FC236}">
                <a16:creationId xmlns:a16="http://schemas.microsoft.com/office/drawing/2014/main" id="{4475993B-02D3-48D7-A944-8DF9093DA926}"/>
              </a:ext>
            </a:extLst>
          </p:cNvPr>
          <p:cNvCxnSpPr>
            <a:cxnSpLocks/>
          </p:cNvCxnSpPr>
          <p:nvPr/>
        </p:nvCxnSpPr>
        <p:spPr>
          <a:xfrm flipH="1" flipV="1">
            <a:off x="4387931" y="4262790"/>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ector recto 156">
            <a:extLst>
              <a:ext uri="{FF2B5EF4-FFF2-40B4-BE49-F238E27FC236}">
                <a16:creationId xmlns:a16="http://schemas.microsoft.com/office/drawing/2014/main" id="{8AE8343B-9229-4C29-8391-FFD07283D433}"/>
              </a:ext>
            </a:extLst>
          </p:cNvPr>
          <p:cNvCxnSpPr>
            <a:cxnSpLocks/>
          </p:cNvCxnSpPr>
          <p:nvPr/>
        </p:nvCxnSpPr>
        <p:spPr>
          <a:xfrm flipH="1" flipV="1">
            <a:off x="3866224" y="4664442"/>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CuadroTexto 157">
            <a:extLst>
              <a:ext uri="{FF2B5EF4-FFF2-40B4-BE49-F238E27FC236}">
                <a16:creationId xmlns:a16="http://schemas.microsoft.com/office/drawing/2014/main" id="{903530FF-7B3B-4760-A4B6-748E030AB2A6}"/>
              </a:ext>
            </a:extLst>
          </p:cNvPr>
          <p:cNvSpPr txBox="1"/>
          <p:nvPr/>
        </p:nvSpPr>
        <p:spPr>
          <a:xfrm>
            <a:off x="4929798" y="4907859"/>
            <a:ext cx="465661" cy="369332"/>
          </a:xfrm>
          <a:prstGeom prst="rect">
            <a:avLst/>
          </a:prstGeom>
          <a:noFill/>
        </p:spPr>
        <p:txBody>
          <a:bodyPr wrap="square" rtlCol="0">
            <a:spAutoFit/>
          </a:bodyPr>
          <a:lstStyle/>
          <a:p>
            <a:r>
              <a:rPr lang="es-CL" b="1" dirty="0"/>
              <a:t>12</a:t>
            </a:r>
          </a:p>
        </p:txBody>
      </p:sp>
      <p:cxnSp>
        <p:nvCxnSpPr>
          <p:cNvPr id="159" name="Conector recto 158">
            <a:extLst>
              <a:ext uri="{FF2B5EF4-FFF2-40B4-BE49-F238E27FC236}">
                <a16:creationId xmlns:a16="http://schemas.microsoft.com/office/drawing/2014/main" id="{850F4110-012F-4448-BEA5-AB4A4E3F5F4D}"/>
              </a:ext>
            </a:extLst>
          </p:cNvPr>
          <p:cNvCxnSpPr>
            <a:cxnSpLocks/>
          </p:cNvCxnSpPr>
          <p:nvPr/>
        </p:nvCxnSpPr>
        <p:spPr>
          <a:xfrm flipH="1" flipV="1">
            <a:off x="4865294" y="4664443"/>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CuadroTexto 159">
            <a:extLst>
              <a:ext uri="{FF2B5EF4-FFF2-40B4-BE49-F238E27FC236}">
                <a16:creationId xmlns:a16="http://schemas.microsoft.com/office/drawing/2014/main" id="{896AA91F-CBF2-47DD-976D-E96861113563}"/>
              </a:ext>
            </a:extLst>
          </p:cNvPr>
          <p:cNvSpPr txBox="1"/>
          <p:nvPr/>
        </p:nvSpPr>
        <p:spPr>
          <a:xfrm>
            <a:off x="2982673" y="5469863"/>
            <a:ext cx="459211" cy="369332"/>
          </a:xfrm>
          <a:prstGeom prst="rect">
            <a:avLst/>
          </a:prstGeom>
          <a:noFill/>
        </p:spPr>
        <p:txBody>
          <a:bodyPr wrap="square" rtlCol="0">
            <a:spAutoFit/>
          </a:bodyPr>
          <a:lstStyle/>
          <a:p>
            <a:r>
              <a:rPr lang="es-CL" b="1" dirty="0"/>
              <a:t>15</a:t>
            </a:r>
          </a:p>
        </p:txBody>
      </p:sp>
      <p:cxnSp>
        <p:nvCxnSpPr>
          <p:cNvPr id="161" name="Conector recto 160">
            <a:extLst>
              <a:ext uri="{FF2B5EF4-FFF2-40B4-BE49-F238E27FC236}">
                <a16:creationId xmlns:a16="http://schemas.microsoft.com/office/drawing/2014/main" id="{B45FAC03-184C-4EFC-841D-95F48EC132C2}"/>
              </a:ext>
            </a:extLst>
          </p:cNvPr>
          <p:cNvCxnSpPr>
            <a:cxnSpLocks/>
          </p:cNvCxnSpPr>
          <p:nvPr/>
        </p:nvCxnSpPr>
        <p:spPr>
          <a:xfrm flipV="1">
            <a:off x="3274557" y="5232807"/>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CuadroTexto 163">
            <a:extLst>
              <a:ext uri="{FF2B5EF4-FFF2-40B4-BE49-F238E27FC236}">
                <a16:creationId xmlns:a16="http://schemas.microsoft.com/office/drawing/2014/main" id="{4D0A8BE6-36F4-4B42-8292-20CF03403E7B}"/>
              </a:ext>
            </a:extLst>
          </p:cNvPr>
          <p:cNvSpPr txBox="1"/>
          <p:nvPr/>
        </p:nvSpPr>
        <p:spPr>
          <a:xfrm>
            <a:off x="6664316" y="3978414"/>
            <a:ext cx="317716" cy="369332"/>
          </a:xfrm>
          <a:prstGeom prst="rect">
            <a:avLst/>
          </a:prstGeom>
          <a:noFill/>
        </p:spPr>
        <p:txBody>
          <a:bodyPr wrap="square" rtlCol="0">
            <a:spAutoFit/>
          </a:bodyPr>
          <a:lstStyle/>
          <a:p>
            <a:r>
              <a:rPr lang="es-CL" b="1" dirty="0"/>
              <a:t>2</a:t>
            </a:r>
          </a:p>
        </p:txBody>
      </p:sp>
      <p:sp>
        <p:nvSpPr>
          <p:cNvPr id="165" name="CuadroTexto 164">
            <a:extLst>
              <a:ext uri="{FF2B5EF4-FFF2-40B4-BE49-F238E27FC236}">
                <a16:creationId xmlns:a16="http://schemas.microsoft.com/office/drawing/2014/main" id="{96600BB0-B46E-4693-90CA-258FE20E7EF4}"/>
              </a:ext>
            </a:extLst>
          </p:cNvPr>
          <p:cNvSpPr txBox="1"/>
          <p:nvPr/>
        </p:nvSpPr>
        <p:spPr>
          <a:xfrm>
            <a:off x="6190179" y="4393280"/>
            <a:ext cx="317716" cy="369332"/>
          </a:xfrm>
          <a:prstGeom prst="rect">
            <a:avLst/>
          </a:prstGeom>
          <a:noFill/>
        </p:spPr>
        <p:txBody>
          <a:bodyPr wrap="square" rtlCol="0">
            <a:spAutoFit/>
          </a:bodyPr>
          <a:lstStyle/>
          <a:p>
            <a:r>
              <a:rPr lang="es-CL" b="1" dirty="0">
                <a:solidFill>
                  <a:srgbClr val="FF0000"/>
                </a:solidFill>
              </a:rPr>
              <a:t>7</a:t>
            </a:r>
          </a:p>
        </p:txBody>
      </p:sp>
      <p:sp>
        <p:nvSpPr>
          <p:cNvPr id="166" name="CuadroTexto 165">
            <a:extLst>
              <a:ext uri="{FF2B5EF4-FFF2-40B4-BE49-F238E27FC236}">
                <a16:creationId xmlns:a16="http://schemas.microsoft.com/office/drawing/2014/main" id="{3531D386-7406-40AA-A10F-D27B10C70AED}"/>
              </a:ext>
            </a:extLst>
          </p:cNvPr>
          <p:cNvSpPr txBox="1"/>
          <p:nvPr/>
        </p:nvSpPr>
        <p:spPr>
          <a:xfrm>
            <a:off x="7172320" y="4401743"/>
            <a:ext cx="317716" cy="369332"/>
          </a:xfrm>
          <a:prstGeom prst="rect">
            <a:avLst/>
          </a:prstGeom>
          <a:noFill/>
        </p:spPr>
        <p:txBody>
          <a:bodyPr wrap="square" rtlCol="0">
            <a:spAutoFit/>
          </a:bodyPr>
          <a:lstStyle/>
          <a:p>
            <a:r>
              <a:rPr lang="es-CL" b="1" dirty="0"/>
              <a:t>5</a:t>
            </a:r>
          </a:p>
        </p:txBody>
      </p:sp>
      <p:sp>
        <p:nvSpPr>
          <p:cNvPr id="167" name="CuadroTexto 166">
            <a:extLst>
              <a:ext uri="{FF2B5EF4-FFF2-40B4-BE49-F238E27FC236}">
                <a16:creationId xmlns:a16="http://schemas.microsoft.com/office/drawing/2014/main" id="{540A0F87-7543-42FC-AF4C-6A0700CDF1C5}"/>
              </a:ext>
            </a:extLst>
          </p:cNvPr>
          <p:cNvSpPr txBox="1"/>
          <p:nvPr/>
        </p:nvSpPr>
        <p:spPr>
          <a:xfrm>
            <a:off x="5902315" y="4909751"/>
            <a:ext cx="317716" cy="369332"/>
          </a:xfrm>
          <a:prstGeom prst="rect">
            <a:avLst/>
          </a:prstGeom>
          <a:noFill/>
        </p:spPr>
        <p:txBody>
          <a:bodyPr wrap="square" rtlCol="0">
            <a:spAutoFit/>
          </a:bodyPr>
          <a:lstStyle/>
          <a:p>
            <a:r>
              <a:rPr lang="es-CL" b="1" dirty="0"/>
              <a:t>3</a:t>
            </a:r>
          </a:p>
        </p:txBody>
      </p:sp>
      <p:sp>
        <p:nvSpPr>
          <p:cNvPr id="168" name="CuadroTexto 167">
            <a:extLst>
              <a:ext uri="{FF2B5EF4-FFF2-40B4-BE49-F238E27FC236}">
                <a16:creationId xmlns:a16="http://schemas.microsoft.com/office/drawing/2014/main" id="{A0F06449-A999-4131-886D-E9462ED18070}"/>
              </a:ext>
            </a:extLst>
          </p:cNvPr>
          <p:cNvSpPr txBox="1"/>
          <p:nvPr/>
        </p:nvSpPr>
        <p:spPr>
          <a:xfrm>
            <a:off x="6435716" y="4918215"/>
            <a:ext cx="317716" cy="369332"/>
          </a:xfrm>
          <a:prstGeom prst="rect">
            <a:avLst/>
          </a:prstGeom>
          <a:noFill/>
        </p:spPr>
        <p:txBody>
          <a:bodyPr wrap="square" rtlCol="0">
            <a:spAutoFit/>
          </a:bodyPr>
          <a:lstStyle/>
          <a:p>
            <a:r>
              <a:rPr lang="es-CL" b="1" dirty="0"/>
              <a:t>8</a:t>
            </a:r>
          </a:p>
        </p:txBody>
      </p:sp>
      <p:sp>
        <p:nvSpPr>
          <p:cNvPr id="169" name="CuadroTexto 168">
            <a:extLst>
              <a:ext uri="{FF2B5EF4-FFF2-40B4-BE49-F238E27FC236}">
                <a16:creationId xmlns:a16="http://schemas.microsoft.com/office/drawing/2014/main" id="{2E19AD6F-946B-4099-936D-90AFAF0261DF}"/>
              </a:ext>
            </a:extLst>
          </p:cNvPr>
          <p:cNvSpPr txBox="1"/>
          <p:nvPr/>
        </p:nvSpPr>
        <p:spPr>
          <a:xfrm>
            <a:off x="6884452" y="4918214"/>
            <a:ext cx="317716" cy="369332"/>
          </a:xfrm>
          <a:prstGeom prst="rect">
            <a:avLst/>
          </a:prstGeom>
          <a:noFill/>
        </p:spPr>
        <p:txBody>
          <a:bodyPr wrap="square" rtlCol="0">
            <a:spAutoFit/>
          </a:bodyPr>
          <a:lstStyle/>
          <a:p>
            <a:r>
              <a:rPr lang="es-CL" b="1" dirty="0"/>
              <a:t>9</a:t>
            </a:r>
          </a:p>
        </p:txBody>
      </p:sp>
      <p:cxnSp>
        <p:nvCxnSpPr>
          <p:cNvPr id="170" name="Conector recto 169">
            <a:extLst>
              <a:ext uri="{FF2B5EF4-FFF2-40B4-BE49-F238E27FC236}">
                <a16:creationId xmlns:a16="http://schemas.microsoft.com/office/drawing/2014/main" id="{B73D5FBD-EED7-4B47-A5CD-FFA13215882F}"/>
              </a:ext>
            </a:extLst>
          </p:cNvPr>
          <p:cNvCxnSpPr>
            <a:cxnSpLocks/>
          </p:cNvCxnSpPr>
          <p:nvPr/>
        </p:nvCxnSpPr>
        <p:spPr>
          <a:xfrm flipV="1">
            <a:off x="6416772" y="4247749"/>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Conector recto 170">
            <a:extLst>
              <a:ext uri="{FF2B5EF4-FFF2-40B4-BE49-F238E27FC236}">
                <a16:creationId xmlns:a16="http://schemas.microsoft.com/office/drawing/2014/main" id="{94527F33-D70B-4F5D-BA53-DB12E5374D3D}"/>
              </a:ext>
            </a:extLst>
          </p:cNvPr>
          <p:cNvCxnSpPr>
            <a:cxnSpLocks/>
          </p:cNvCxnSpPr>
          <p:nvPr/>
        </p:nvCxnSpPr>
        <p:spPr>
          <a:xfrm flipV="1">
            <a:off x="6103504" y="4672695"/>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Conector recto 171">
            <a:extLst>
              <a:ext uri="{FF2B5EF4-FFF2-40B4-BE49-F238E27FC236}">
                <a16:creationId xmlns:a16="http://schemas.microsoft.com/office/drawing/2014/main" id="{31DAD40E-A5D0-4419-B273-08190BD48A58}"/>
              </a:ext>
            </a:extLst>
          </p:cNvPr>
          <p:cNvCxnSpPr>
            <a:cxnSpLocks/>
          </p:cNvCxnSpPr>
          <p:nvPr/>
        </p:nvCxnSpPr>
        <p:spPr>
          <a:xfrm flipV="1">
            <a:off x="7085634" y="4689629"/>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Conector recto 172">
            <a:extLst>
              <a:ext uri="{FF2B5EF4-FFF2-40B4-BE49-F238E27FC236}">
                <a16:creationId xmlns:a16="http://schemas.microsoft.com/office/drawing/2014/main" id="{3E1140C6-BC9E-4008-9D0C-93C14F580836}"/>
              </a:ext>
            </a:extLst>
          </p:cNvPr>
          <p:cNvCxnSpPr>
            <a:cxnSpLocks/>
          </p:cNvCxnSpPr>
          <p:nvPr/>
        </p:nvCxnSpPr>
        <p:spPr>
          <a:xfrm flipH="1" flipV="1">
            <a:off x="6892918" y="4273147"/>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Conector recto 173">
            <a:extLst>
              <a:ext uri="{FF2B5EF4-FFF2-40B4-BE49-F238E27FC236}">
                <a16:creationId xmlns:a16="http://schemas.microsoft.com/office/drawing/2014/main" id="{28586696-F8D4-4A1B-839F-DB84D0CD9EAA}"/>
              </a:ext>
            </a:extLst>
          </p:cNvPr>
          <p:cNvCxnSpPr>
            <a:cxnSpLocks/>
          </p:cNvCxnSpPr>
          <p:nvPr/>
        </p:nvCxnSpPr>
        <p:spPr>
          <a:xfrm flipH="1" flipV="1">
            <a:off x="6371211" y="4674799"/>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CuadroTexto 174">
            <a:extLst>
              <a:ext uri="{FF2B5EF4-FFF2-40B4-BE49-F238E27FC236}">
                <a16:creationId xmlns:a16="http://schemas.microsoft.com/office/drawing/2014/main" id="{4DD26508-9EDA-49CD-8B1E-168D6F294567}"/>
              </a:ext>
            </a:extLst>
          </p:cNvPr>
          <p:cNvSpPr txBox="1"/>
          <p:nvPr/>
        </p:nvSpPr>
        <p:spPr>
          <a:xfrm>
            <a:off x="7434785" y="4918216"/>
            <a:ext cx="465661" cy="369332"/>
          </a:xfrm>
          <a:prstGeom prst="rect">
            <a:avLst/>
          </a:prstGeom>
          <a:noFill/>
        </p:spPr>
        <p:txBody>
          <a:bodyPr wrap="square" rtlCol="0">
            <a:spAutoFit/>
          </a:bodyPr>
          <a:lstStyle/>
          <a:p>
            <a:r>
              <a:rPr lang="es-CL" b="1" dirty="0"/>
              <a:t>12</a:t>
            </a:r>
          </a:p>
        </p:txBody>
      </p:sp>
      <p:cxnSp>
        <p:nvCxnSpPr>
          <p:cNvPr id="176" name="Conector recto 175">
            <a:extLst>
              <a:ext uri="{FF2B5EF4-FFF2-40B4-BE49-F238E27FC236}">
                <a16:creationId xmlns:a16="http://schemas.microsoft.com/office/drawing/2014/main" id="{0B74837E-3F14-4795-A121-0260975F1C08}"/>
              </a:ext>
            </a:extLst>
          </p:cNvPr>
          <p:cNvCxnSpPr>
            <a:cxnSpLocks/>
          </p:cNvCxnSpPr>
          <p:nvPr/>
        </p:nvCxnSpPr>
        <p:spPr>
          <a:xfrm flipH="1" flipV="1">
            <a:off x="7370281" y="4674800"/>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CuadroTexto 176">
            <a:extLst>
              <a:ext uri="{FF2B5EF4-FFF2-40B4-BE49-F238E27FC236}">
                <a16:creationId xmlns:a16="http://schemas.microsoft.com/office/drawing/2014/main" id="{56332AFC-D389-431F-B62C-0AA1BAEC56D0}"/>
              </a:ext>
            </a:extLst>
          </p:cNvPr>
          <p:cNvSpPr txBox="1"/>
          <p:nvPr/>
        </p:nvSpPr>
        <p:spPr>
          <a:xfrm>
            <a:off x="5487660" y="5480220"/>
            <a:ext cx="459211" cy="369332"/>
          </a:xfrm>
          <a:prstGeom prst="rect">
            <a:avLst/>
          </a:prstGeom>
          <a:noFill/>
        </p:spPr>
        <p:txBody>
          <a:bodyPr wrap="square" rtlCol="0">
            <a:spAutoFit/>
          </a:bodyPr>
          <a:lstStyle/>
          <a:p>
            <a:r>
              <a:rPr lang="es-CL" b="1" dirty="0"/>
              <a:t>15</a:t>
            </a:r>
          </a:p>
        </p:txBody>
      </p:sp>
      <p:cxnSp>
        <p:nvCxnSpPr>
          <p:cNvPr id="178" name="Conector recto 177">
            <a:extLst>
              <a:ext uri="{FF2B5EF4-FFF2-40B4-BE49-F238E27FC236}">
                <a16:creationId xmlns:a16="http://schemas.microsoft.com/office/drawing/2014/main" id="{32D9DA2C-DF5F-422F-9B78-8D9DD7A5F864}"/>
              </a:ext>
            </a:extLst>
          </p:cNvPr>
          <p:cNvCxnSpPr>
            <a:cxnSpLocks/>
          </p:cNvCxnSpPr>
          <p:nvPr/>
        </p:nvCxnSpPr>
        <p:spPr>
          <a:xfrm flipV="1">
            <a:off x="5779544" y="5243164"/>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CuadroTexto 178">
            <a:extLst>
              <a:ext uri="{FF2B5EF4-FFF2-40B4-BE49-F238E27FC236}">
                <a16:creationId xmlns:a16="http://schemas.microsoft.com/office/drawing/2014/main" id="{3BE0FF49-53F7-4F98-A004-DC54AC71F1F7}"/>
              </a:ext>
            </a:extLst>
          </p:cNvPr>
          <p:cNvSpPr txBox="1"/>
          <p:nvPr/>
        </p:nvSpPr>
        <p:spPr>
          <a:xfrm>
            <a:off x="9444511" y="3988773"/>
            <a:ext cx="317716" cy="369332"/>
          </a:xfrm>
          <a:prstGeom prst="rect">
            <a:avLst/>
          </a:prstGeom>
          <a:noFill/>
        </p:spPr>
        <p:txBody>
          <a:bodyPr wrap="square" rtlCol="0">
            <a:spAutoFit/>
          </a:bodyPr>
          <a:lstStyle/>
          <a:p>
            <a:r>
              <a:rPr lang="es-CL" b="1" dirty="0"/>
              <a:t>2</a:t>
            </a:r>
          </a:p>
        </p:txBody>
      </p:sp>
      <p:sp>
        <p:nvSpPr>
          <p:cNvPr id="180" name="CuadroTexto 179">
            <a:extLst>
              <a:ext uri="{FF2B5EF4-FFF2-40B4-BE49-F238E27FC236}">
                <a16:creationId xmlns:a16="http://schemas.microsoft.com/office/drawing/2014/main" id="{E5223C3A-4F38-46AE-9CFA-C7227F9A6CEA}"/>
              </a:ext>
            </a:extLst>
          </p:cNvPr>
          <p:cNvSpPr txBox="1"/>
          <p:nvPr/>
        </p:nvSpPr>
        <p:spPr>
          <a:xfrm>
            <a:off x="8970374" y="4403639"/>
            <a:ext cx="317716" cy="369332"/>
          </a:xfrm>
          <a:prstGeom prst="rect">
            <a:avLst/>
          </a:prstGeom>
          <a:noFill/>
        </p:spPr>
        <p:txBody>
          <a:bodyPr wrap="square" rtlCol="0">
            <a:spAutoFit/>
          </a:bodyPr>
          <a:lstStyle/>
          <a:p>
            <a:r>
              <a:rPr lang="es-CL" b="1" dirty="0"/>
              <a:t>3</a:t>
            </a:r>
          </a:p>
        </p:txBody>
      </p:sp>
      <p:sp>
        <p:nvSpPr>
          <p:cNvPr id="181" name="CuadroTexto 180">
            <a:extLst>
              <a:ext uri="{FF2B5EF4-FFF2-40B4-BE49-F238E27FC236}">
                <a16:creationId xmlns:a16="http://schemas.microsoft.com/office/drawing/2014/main" id="{A8355CCF-441D-4D75-9512-2FCDEF4688CF}"/>
              </a:ext>
            </a:extLst>
          </p:cNvPr>
          <p:cNvSpPr txBox="1"/>
          <p:nvPr/>
        </p:nvSpPr>
        <p:spPr>
          <a:xfrm>
            <a:off x="9952515" y="4412102"/>
            <a:ext cx="317716" cy="369332"/>
          </a:xfrm>
          <a:prstGeom prst="rect">
            <a:avLst/>
          </a:prstGeom>
          <a:noFill/>
        </p:spPr>
        <p:txBody>
          <a:bodyPr wrap="square" rtlCol="0">
            <a:spAutoFit/>
          </a:bodyPr>
          <a:lstStyle/>
          <a:p>
            <a:r>
              <a:rPr lang="es-CL" b="1" dirty="0"/>
              <a:t>5</a:t>
            </a:r>
          </a:p>
        </p:txBody>
      </p:sp>
      <p:sp>
        <p:nvSpPr>
          <p:cNvPr id="182" name="CuadroTexto 181">
            <a:extLst>
              <a:ext uri="{FF2B5EF4-FFF2-40B4-BE49-F238E27FC236}">
                <a16:creationId xmlns:a16="http://schemas.microsoft.com/office/drawing/2014/main" id="{16E2BB11-839D-4032-9E91-12352D0BF81A}"/>
              </a:ext>
            </a:extLst>
          </p:cNvPr>
          <p:cNvSpPr txBox="1"/>
          <p:nvPr/>
        </p:nvSpPr>
        <p:spPr>
          <a:xfrm>
            <a:off x="8682510" y="4920110"/>
            <a:ext cx="317716" cy="369332"/>
          </a:xfrm>
          <a:prstGeom prst="rect">
            <a:avLst/>
          </a:prstGeom>
          <a:noFill/>
        </p:spPr>
        <p:txBody>
          <a:bodyPr wrap="square" rtlCol="0">
            <a:spAutoFit/>
          </a:bodyPr>
          <a:lstStyle/>
          <a:p>
            <a:r>
              <a:rPr lang="es-CL" b="1" dirty="0">
                <a:solidFill>
                  <a:srgbClr val="FF0000"/>
                </a:solidFill>
              </a:rPr>
              <a:t>7</a:t>
            </a:r>
          </a:p>
        </p:txBody>
      </p:sp>
      <p:sp>
        <p:nvSpPr>
          <p:cNvPr id="183" name="CuadroTexto 182">
            <a:extLst>
              <a:ext uri="{FF2B5EF4-FFF2-40B4-BE49-F238E27FC236}">
                <a16:creationId xmlns:a16="http://schemas.microsoft.com/office/drawing/2014/main" id="{4D5343FE-2AB1-4FB8-B194-9D07CE16F23F}"/>
              </a:ext>
            </a:extLst>
          </p:cNvPr>
          <p:cNvSpPr txBox="1"/>
          <p:nvPr/>
        </p:nvSpPr>
        <p:spPr>
          <a:xfrm>
            <a:off x="9215911" y="4928574"/>
            <a:ext cx="317716" cy="369332"/>
          </a:xfrm>
          <a:prstGeom prst="rect">
            <a:avLst/>
          </a:prstGeom>
          <a:noFill/>
        </p:spPr>
        <p:txBody>
          <a:bodyPr wrap="square" rtlCol="0">
            <a:spAutoFit/>
          </a:bodyPr>
          <a:lstStyle/>
          <a:p>
            <a:r>
              <a:rPr lang="es-CL" b="1" dirty="0"/>
              <a:t>8</a:t>
            </a:r>
          </a:p>
        </p:txBody>
      </p:sp>
      <p:sp>
        <p:nvSpPr>
          <p:cNvPr id="184" name="CuadroTexto 183">
            <a:extLst>
              <a:ext uri="{FF2B5EF4-FFF2-40B4-BE49-F238E27FC236}">
                <a16:creationId xmlns:a16="http://schemas.microsoft.com/office/drawing/2014/main" id="{6C51D0FD-2797-4651-A44A-10BFB565477C}"/>
              </a:ext>
            </a:extLst>
          </p:cNvPr>
          <p:cNvSpPr txBox="1"/>
          <p:nvPr/>
        </p:nvSpPr>
        <p:spPr>
          <a:xfrm>
            <a:off x="9664647" y="4928573"/>
            <a:ext cx="317716" cy="369332"/>
          </a:xfrm>
          <a:prstGeom prst="rect">
            <a:avLst/>
          </a:prstGeom>
          <a:noFill/>
        </p:spPr>
        <p:txBody>
          <a:bodyPr wrap="square" rtlCol="0">
            <a:spAutoFit/>
          </a:bodyPr>
          <a:lstStyle/>
          <a:p>
            <a:r>
              <a:rPr lang="es-CL" b="1" dirty="0"/>
              <a:t>9</a:t>
            </a:r>
          </a:p>
        </p:txBody>
      </p:sp>
      <p:cxnSp>
        <p:nvCxnSpPr>
          <p:cNvPr id="185" name="Conector recto 184">
            <a:extLst>
              <a:ext uri="{FF2B5EF4-FFF2-40B4-BE49-F238E27FC236}">
                <a16:creationId xmlns:a16="http://schemas.microsoft.com/office/drawing/2014/main" id="{010178F5-2354-4C72-93B9-63815813B122}"/>
              </a:ext>
            </a:extLst>
          </p:cNvPr>
          <p:cNvCxnSpPr>
            <a:cxnSpLocks/>
          </p:cNvCxnSpPr>
          <p:nvPr/>
        </p:nvCxnSpPr>
        <p:spPr>
          <a:xfrm flipV="1">
            <a:off x="9196967" y="4258108"/>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Conector recto 185">
            <a:extLst>
              <a:ext uri="{FF2B5EF4-FFF2-40B4-BE49-F238E27FC236}">
                <a16:creationId xmlns:a16="http://schemas.microsoft.com/office/drawing/2014/main" id="{CB4B042E-AD68-4484-B2A5-6E067A7D336E}"/>
              </a:ext>
            </a:extLst>
          </p:cNvPr>
          <p:cNvCxnSpPr>
            <a:cxnSpLocks/>
          </p:cNvCxnSpPr>
          <p:nvPr/>
        </p:nvCxnSpPr>
        <p:spPr>
          <a:xfrm flipV="1">
            <a:off x="8883699" y="4683054"/>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D090B33C-16A7-4560-9BC9-56BCD914A278}"/>
              </a:ext>
            </a:extLst>
          </p:cNvPr>
          <p:cNvCxnSpPr>
            <a:cxnSpLocks/>
          </p:cNvCxnSpPr>
          <p:nvPr/>
        </p:nvCxnSpPr>
        <p:spPr>
          <a:xfrm flipV="1">
            <a:off x="9865829" y="4699988"/>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ector recto 187">
            <a:extLst>
              <a:ext uri="{FF2B5EF4-FFF2-40B4-BE49-F238E27FC236}">
                <a16:creationId xmlns:a16="http://schemas.microsoft.com/office/drawing/2014/main" id="{E23D3B1B-977F-4F9D-AD04-948EF8622061}"/>
              </a:ext>
            </a:extLst>
          </p:cNvPr>
          <p:cNvCxnSpPr>
            <a:cxnSpLocks/>
          </p:cNvCxnSpPr>
          <p:nvPr/>
        </p:nvCxnSpPr>
        <p:spPr>
          <a:xfrm flipH="1" flipV="1">
            <a:off x="9673113" y="4283506"/>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ector recto 188">
            <a:extLst>
              <a:ext uri="{FF2B5EF4-FFF2-40B4-BE49-F238E27FC236}">
                <a16:creationId xmlns:a16="http://schemas.microsoft.com/office/drawing/2014/main" id="{262D2479-D072-40FA-99F7-448A579B9567}"/>
              </a:ext>
            </a:extLst>
          </p:cNvPr>
          <p:cNvCxnSpPr>
            <a:cxnSpLocks/>
          </p:cNvCxnSpPr>
          <p:nvPr/>
        </p:nvCxnSpPr>
        <p:spPr>
          <a:xfrm flipH="1" flipV="1">
            <a:off x="9151406" y="4685158"/>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CuadroTexto 189">
            <a:extLst>
              <a:ext uri="{FF2B5EF4-FFF2-40B4-BE49-F238E27FC236}">
                <a16:creationId xmlns:a16="http://schemas.microsoft.com/office/drawing/2014/main" id="{9E5E6C6B-298D-4D09-83EC-7FCBD89AA1BE}"/>
              </a:ext>
            </a:extLst>
          </p:cNvPr>
          <p:cNvSpPr txBox="1"/>
          <p:nvPr/>
        </p:nvSpPr>
        <p:spPr>
          <a:xfrm>
            <a:off x="10214980" y="4928575"/>
            <a:ext cx="465661" cy="369332"/>
          </a:xfrm>
          <a:prstGeom prst="rect">
            <a:avLst/>
          </a:prstGeom>
          <a:noFill/>
        </p:spPr>
        <p:txBody>
          <a:bodyPr wrap="square" rtlCol="0">
            <a:spAutoFit/>
          </a:bodyPr>
          <a:lstStyle/>
          <a:p>
            <a:r>
              <a:rPr lang="es-CL" b="1" dirty="0"/>
              <a:t>12</a:t>
            </a:r>
          </a:p>
        </p:txBody>
      </p:sp>
      <p:cxnSp>
        <p:nvCxnSpPr>
          <p:cNvPr id="191" name="Conector recto 190">
            <a:extLst>
              <a:ext uri="{FF2B5EF4-FFF2-40B4-BE49-F238E27FC236}">
                <a16:creationId xmlns:a16="http://schemas.microsoft.com/office/drawing/2014/main" id="{37AF1427-7398-4B3B-BB4B-993A481BCF1E}"/>
              </a:ext>
            </a:extLst>
          </p:cNvPr>
          <p:cNvCxnSpPr>
            <a:cxnSpLocks/>
          </p:cNvCxnSpPr>
          <p:nvPr/>
        </p:nvCxnSpPr>
        <p:spPr>
          <a:xfrm flipH="1" flipV="1">
            <a:off x="10150476" y="4685159"/>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CuadroTexto 191">
            <a:extLst>
              <a:ext uri="{FF2B5EF4-FFF2-40B4-BE49-F238E27FC236}">
                <a16:creationId xmlns:a16="http://schemas.microsoft.com/office/drawing/2014/main" id="{640C5FCB-BE20-4092-97FF-712F51EDB01B}"/>
              </a:ext>
            </a:extLst>
          </p:cNvPr>
          <p:cNvSpPr txBox="1"/>
          <p:nvPr/>
        </p:nvSpPr>
        <p:spPr>
          <a:xfrm>
            <a:off x="8267855" y="5490579"/>
            <a:ext cx="459211" cy="369332"/>
          </a:xfrm>
          <a:prstGeom prst="rect">
            <a:avLst/>
          </a:prstGeom>
          <a:noFill/>
        </p:spPr>
        <p:txBody>
          <a:bodyPr wrap="square" rtlCol="0">
            <a:spAutoFit/>
          </a:bodyPr>
          <a:lstStyle/>
          <a:p>
            <a:r>
              <a:rPr lang="es-CL" b="1" dirty="0"/>
              <a:t>15</a:t>
            </a:r>
          </a:p>
        </p:txBody>
      </p:sp>
      <p:cxnSp>
        <p:nvCxnSpPr>
          <p:cNvPr id="193" name="Conector recto 192">
            <a:extLst>
              <a:ext uri="{FF2B5EF4-FFF2-40B4-BE49-F238E27FC236}">
                <a16:creationId xmlns:a16="http://schemas.microsoft.com/office/drawing/2014/main" id="{179D6C8C-8114-460F-82CA-32B7E4C3CC9B}"/>
              </a:ext>
            </a:extLst>
          </p:cNvPr>
          <p:cNvCxnSpPr>
            <a:cxnSpLocks/>
          </p:cNvCxnSpPr>
          <p:nvPr/>
        </p:nvCxnSpPr>
        <p:spPr>
          <a:xfrm flipV="1">
            <a:off x="8559739" y="5253523"/>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7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7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7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7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7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8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8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8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8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8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9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9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0" grpId="0"/>
      <p:bldP spid="101" grpId="0"/>
      <p:bldP spid="132" grpId="0"/>
      <p:bldP spid="133" grpId="0"/>
      <p:bldP spid="134" grpId="0"/>
      <p:bldP spid="135" grpId="0"/>
      <p:bldP spid="141" grpId="0"/>
      <p:bldP spid="143" grpId="0"/>
      <p:bldP spid="145" grpId="0"/>
      <p:bldP spid="147" grpId="0"/>
      <p:bldP spid="148" grpId="0"/>
      <p:bldP spid="149" grpId="0"/>
      <p:bldP spid="150" grpId="0"/>
      <p:bldP spid="151" grpId="0"/>
      <p:bldP spid="152" grpId="0"/>
      <p:bldP spid="158" grpId="0"/>
      <p:bldP spid="160" grpId="0"/>
      <p:bldP spid="164" grpId="0"/>
      <p:bldP spid="165" grpId="0"/>
      <p:bldP spid="166" grpId="0"/>
      <p:bldP spid="167" grpId="0"/>
      <p:bldP spid="168" grpId="0"/>
      <p:bldP spid="169" grpId="0"/>
      <p:bldP spid="175" grpId="0"/>
      <p:bldP spid="177" grpId="0"/>
      <p:bldP spid="179" grpId="0"/>
      <p:bldP spid="180" grpId="0"/>
      <p:bldP spid="181" grpId="0"/>
      <p:bldP spid="182" grpId="0"/>
      <p:bldP spid="183" grpId="0"/>
      <p:bldP spid="184" grpId="0"/>
      <p:bldP spid="190" grpId="0"/>
      <p:bldP spid="1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n árbol binario completo guardado como arreglo">
            <a:extLst>
              <a:ext uri="{FF2B5EF4-FFF2-40B4-BE49-F238E27FC236}">
                <a16:creationId xmlns:a16="http://schemas.microsoft.com/office/drawing/2014/main" id="{422A382F-7A12-4E3B-A8C6-154872E54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21" y="2004984"/>
            <a:ext cx="5459842" cy="13758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a:t>Montículo Binario como vector</a:t>
            </a:r>
          </a:p>
        </p:txBody>
      </p:sp>
      <p:sp>
        <p:nvSpPr>
          <p:cNvPr id="3" name="Marcador de contenido 2"/>
          <p:cNvSpPr>
            <a:spLocks noGrp="1"/>
          </p:cNvSpPr>
          <p:nvPr>
            <p:ph idx="1"/>
          </p:nvPr>
        </p:nvSpPr>
        <p:spPr>
          <a:xfrm>
            <a:off x="676826" y="3933825"/>
            <a:ext cx="9737174" cy="2085975"/>
          </a:xfrm>
        </p:spPr>
        <p:txBody>
          <a:bodyPr>
            <a:normAutofit/>
          </a:bodyPr>
          <a:lstStyle/>
          <a:p>
            <a:pPr marL="285750" indent="-285750" algn="just">
              <a:buFont typeface="Arial" panose="020B0604020202020204" pitchFamily="34" charset="0"/>
              <a:buChar char="•"/>
            </a:pPr>
            <a:r>
              <a:rPr lang="es-ES" dirty="0"/>
              <a:t>El nodo raíz se almacena en la posición 0 del arreglo.</a:t>
            </a:r>
          </a:p>
          <a:p>
            <a:pPr marL="285750" indent="-285750" algn="just">
              <a:buFont typeface="Arial" panose="020B0604020202020204" pitchFamily="34" charset="0"/>
              <a:buChar char="•"/>
            </a:pPr>
            <a:r>
              <a:rPr lang="es-ES" dirty="0"/>
              <a:t>Los hijos de un nodo almacenado en la posición </a:t>
            </a:r>
            <a:r>
              <a:rPr lang="es-ES" b="1" i="1" dirty="0"/>
              <a:t>i</a:t>
            </a:r>
            <a:r>
              <a:rPr lang="es-ES" dirty="0"/>
              <a:t> se almacenan en las posiciones 2</a:t>
            </a:r>
            <a:r>
              <a:rPr lang="es-ES" b="1" i="1" dirty="0"/>
              <a:t>i</a:t>
            </a:r>
            <a:r>
              <a:rPr lang="es-ES" dirty="0"/>
              <a:t>+1 y 2</a:t>
            </a:r>
            <a:r>
              <a:rPr lang="es-ES" b="1" i="1" dirty="0"/>
              <a:t>i</a:t>
            </a:r>
            <a:r>
              <a:rPr lang="es-ES" dirty="0"/>
              <a:t>+2, respectivamente.</a:t>
            </a:r>
          </a:p>
          <a:p>
            <a:pPr marL="285750" indent="-285750" algn="just">
              <a:buFont typeface="Arial" panose="020B0604020202020204" pitchFamily="34" charset="0"/>
              <a:buChar char="•"/>
            </a:pPr>
            <a:r>
              <a:rPr lang="es-ES" dirty="0"/>
              <a:t>El padre de un nodo que está en la posición </a:t>
            </a:r>
            <a:r>
              <a:rPr lang="es-ES" b="1" i="1" dirty="0"/>
              <a:t>i</a:t>
            </a:r>
            <a:r>
              <a:rPr lang="es-ES" dirty="0"/>
              <a:t> (</a:t>
            </a:r>
            <a:r>
              <a:rPr lang="es-ES" b="1" i="1" dirty="0"/>
              <a:t>i</a:t>
            </a:r>
            <a:r>
              <a:rPr lang="es-ES" dirty="0"/>
              <a:t>&gt;0) está almacenado en la posición (</a:t>
            </a:r>
            <a:r>
              <a:rPr lang="es-ES" b="1" dirty="0" err="1"/>
              <a:t>int</a:t>
            </a:r>
            <a:r>
              <a:rPr lang="es-ES" dirty="0"/>
              <a:t>) (</a:t>
            </a:r>
            <a:r>
              <a:rPr lang="es-ES" b="1" i="1" dirty="0"/>
              <a:t>i </a:t>
            </a:r>
            <a:r>
              <a:rPr lang="es-ES" dirty="0"/>
              <a:t>-1)/2.</a:t>
            </a:r>
          </a:p>
        </p:txBody>
      </p:sp>
      <p:sp>
        <p:nvSpPr>
          <p:cNvPr id="14" name="CuadroTexto 13">
            <a:extLst>
              <a:ext uri="{FF2B5EF4-FFF2-40B4-BE49-F238E27FC236}">
                <a16:creationId xmlns:a16="http://schemas.microsoft.com/office/drawing/2014/main" id="{B6F6DD5C-ACE8-4B52-BC4C-C7CB9793E471}"/>
              </a:ext>
            </a:extLst>
          </p:cNvPr>
          <p:cNvSpPr txBox="1"/>
          <p:nvPr/>
        </p:nvSpPr>
        <p:spPr>
          <a:xfrm>
            <a:off x="1015998" y="2421450"/>
            <a:ext cx="317716" cy="369332"/>
          </a:xfrm>
          <a:prstGeom prst="rect">
            <a:avLst/>
          </a:prstGeom>
          <a:noFill/>
        </p:spPr>
        <p:txBody>
          <a:bodyPr wrap="square" rtlCol="0">
            <a:spAutoFit/>
          </a:bodyPr>
          <a:lstStyle/>
          <a:p>
            <a:r>
              <a:rPr lang="es-CL" b="1" dirty="0"/>
              <a:t>2</a:t>
            </a:r>
          </a:p>
        </p:txBody>
      </p:sp>
      <p:sp>
        <p:nvSpPr>
          <p:cNvPr id="15" name="CuadroTexto 14">
            <a:extLst>
              <a:ext uri="{FF2B5EF4-FFF2-40B4-BE49-F238E27FC236}">
                <a16:creationId xmlns:a16="http://schemas.microsoft.com/office/drawing/2014/main" id="{0C8512F5-75A8-4C4E-94E2-F923A15BDAB4}"/>
              </a:ext>
            </a:extLst>
          </p:cNvPr>
          <p:cNvSpPr txBox="1"/>
          <p:nvPr/>
        </p:nvSpPr>
        <p:spPr>
          <a:xfrm>
            <a:off x="7628466" y="2472251"/>
            <a:ext cx="317716" cy="369332"/>
          </a:xfrm>
          <a:prstGeom prst="rect">
            <a:avLst/>
          </a:prstGeom>
          <a:noFill/>
        </p:spPr>
        <p:txBody>
          <a:bodyPr wrap="square" rtlCol="0">
            <a:spAutoFit/>
          </a:bodyPr>
          <a:lstStyle/>
          <a:p>
            <a:r>
              <a:rPr lang="es-CL" b="1" dirty="0"/>
              <a:t>3</a:t>
            </a:r>
          </a:p>
        </p:txBody>
      </p:sp>
      <p:sp>
        <p:nvSpPr>
          <p:cNvPr id="21" name="CuadroTexto 20">
            <a:extLst>
              <a:ext uri="{FF2B5EF4-FFF2-40B4-BE49-F238E27FC236}">
                <a16:creationId xmlns:a16="http://schemas.microsoft.com/office/drawing/2014/main" id="{C4350FDC-4870-424D-B847-5D7BABD6F340}"/>
              </a:ext>
            </a:extLst>
          </p:cNvPr>
          <p:cNvSpPr txBox="1"/>
          <p:nvPr/>
        </p:nvSpPr>
        <p:spPr>
          <a:xfrm>
            <a:off x="8610607" y="2480714"/>
            <a:ext cx="317716" cy="369332"/>
          </a:xfrm>
          <a:prstGeom prst="rect">
            <a:avLst/>
          </a:prstGeom>
          <a:noFill/>
        </p:spPr>
        <p:txBody>
          <a:bodyPr wrap="square" rtlCol="0">
            <a:spAutoFit/>
          </a:bodyPr>
          <a:lstStyle/>
          <a:p>
            <a:r>
              <a:rPr lang="es-CL" b="1" dirty="0"/>
              <a:t>5</a:t>
            </a:r>
          </a:p>
        </p:txBody>
      </p:sp>
      <p:sp>
        <p:nvSpPr>
          <p:cNvPr id="22" name="CuadroTexto 21">
            <a:extLst>
              <a:ext uri="{FF2B5EF4-FFF2-40B4-BE49-F238E27FC236}">
                <a16:creationId xmlns:a16="http://schemas.microsoft.com/office/drawing/2014/main" id="{B8CCEBE8-76C8-4A6B-AEA0-DBD5788E70C2}"/>
              </a:ext>
            </a:extLst>
          </p:cNvPr>
          <p:cNvSpPr txBox="1"/>
          <p:nvPr/>
        </p:nvSpPr>
        <p:spPr>
          <a:xfrm>
            <a:off x="7340602" y="2988722"/>
            <a:ext cx="317716" cy="369332"/>
          </a:xfrm>
          <a:prstGeom prst="rect">
            <a:avLst/>
          </a:prstGeom>
          <a:noFill/>
        </p:spPr>
        <p:txBody>
          <a:bodyPr wrap="square" rtlCol="0">
            <a:spAutoFit/>
          </a:bodyPr>
          <a:lstStyle/>
          <a:p>
            <a:r>
              <a:rPr lang="es-CL" b="1" dirty="0"/>
              <a:t>7</a:t>
            </a:r>
          </a:p>
        </p:txBody>
      </p:sp>
      <p:sp>
        <p:nvSpPr>
          <p:cNvPr id="23" name="CuadroTexto 22">
            <a:extLst>
              <a:ext uri="{FF2B5EF4-FFF2-40B4-BE49-F238E27FC236}">
                <a16:creationId xmlns:a16="http://schemas.microsoft.com/office/drawing/2014/main" id="{E2BE77D7-D7AB-4F06-8BC9-44804C603DAB}"/>
              </a:ext>
            </a:extLst>
          </p:cNvPr>
          <p:cNvSpPr txBox="1"/>
          <p:nvPr/>
        </p:nvSpPr>
        <p:spPr>
          <a:xfrm>
            <a:off x="7874003" y="2997186"/>
            <a:ext cx="317716" cy="369332"/>
          </a:xfrm>
          <a:prstGeom prst="rect">
            <a:avLst/>
          </a:prstGeom>
          <a:noFill/>
        </p:spPr>
        <p:txBody>
          <a:bodyPr wrap="square" rtlCol="0">
            <a:spAutoFit/>
          </a:bodyPr>
          <a:lstStyle/>
          <a:p>
            <a:r>
              <a:rPr lang="es-CL" b="1" dirty="0"/>
              <a:t>8</a:t>
            </a:r>
          </a:p>
        </p:txBody>
      </p:sp>
      <p:sp>
        <p:nvSpPr>
          <p:cNvPr id="24" name="CuadroTexto 23">
            <a:extLst>
              <a:ext uri="{FF2B5EF4-FFF2-40B4-BE49-F238E27FC236}">
                <a16:creationId xmlns:a16="http://schemas.microsoft.com/office/drawing/2014/main" id="{B96C279E-EC63-46F5-B6EB-CCAC057D68F6}"/>
              </a:ext>
            </a:extLst>
          </p:cNvPr>
          <p:cNvSpPr txBox="1"/>
          <p:nvPr/>
        </p:nvSpPr>
        <p:spPr>
          <a:xfrm>
            <a:off x="8322739" y="2997185"/>
            <a:ext cx="317716" cy="369332"/>
          </a:xfrm>
          <a:prstGeom prst="rect">
            <a:avLst/>
          </a:prstGeom>
          <a:noFill/>
        </p:spPr>
        <p:txBody>
          <a:bodyPr wrap="square" rtlCol="0">
            <a:spAutoFit/>
          </a:bodyPr>
          <a:lstStyle/>
          <a:p>
            <a:r>
              <a:rPr lang="es-CL" b="1" dirty="0"/>
              <a:t>9</a:t>
            </a:r>
          </a:p>
        </p:txBody>
      </p:sp>
      <p:cxnSp>
        <p:nvCxnSpPr>
          <p:cNvPr id="9" name="Conector recto 8">
            <a:extLst>
              <a:ext uri="{FF2B5EF4-FFF2-40B4-BE49-F238E27FC236}">
                <a16:creationId xmlns:a16="http://schemas.microsoft.com/office/drawing/2014/main" id="{F51F5E46-605C-4752-8B0B-32303EE266FE}"/>
              </a:ext>
            </a:extLst>
          </p:cNvPr>
          <p:cNvCxnSpPr>
            <a:cxnSpLocks/>
          </p:cNvCxnSpPr>
          <p:nvPr/>
        </p:nvCxnSpPr>
        <p:spPr>
          <a:xfrm flipV="1">
            <a:off x="7855059" y="2326720"/>
            <a:ext cx="315279" cy="2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3C50921E-C3EA-4022-B41C-F1197074A188}"/>
              </a:ext>
            </a:extLst>
          </p:cNvPr>
          <p:cNvCxnSpPr>
            <a:cxnSpLocks/>
          </p:cNvCxnSpPr>
          <p:nvPr/>
        </p:nvCxnSpPr>
        <p:spPr>
          <a:xfrm flipV="1">
            <a:off x="7541791" y="2751666"/>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FAEBFF8A-5F8B-4E24-8113-F2AC326A8A1C}"/>
              </a:ext>
            </a:extLst>
          </p:cNvPr>
          <p:cNvCxnSpPr>
            <a:cxnSpLocks/>
          </p:cNvCxnSpPr>
          <p:nvPr/>
        </p:nvCxnSpPr>
        <p:spPr>
          <a:xfrm flipV="1">
            <a:off x="8523921" y="2768600"/>
            <a:ext cx="201192" cy="279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3B18C188-C14A-4F0B-8BB6-F431BD33F39F}"/>
              </a:ext>
            </a:extLst>
          </p:cNvPr>
          <p:cNvCxnSpPr>
            <a:cxnSpLocks/>
          </p:cNvCxnSpPr>
          <p:nvPr/>
        </p:nvCxnSpPr>
        <p:spPr>
          <a:xfrm flipH="1" flipV="1">
            <a:off x="8331205" y="2352118"/>
            <a:ext cx="360040" cy="249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C28E0647-F2BF-408F-A904-1AF135ECD548}"/>
              </a:ext>
            </a:extLst>
          </p:cNvPr>
          <p:cNvCxnSpPr>
            <a:cxnSpLocks/>
          </p:cNvCxnSpPr>
          <p:nvPr/>
        </p:nvCxnSpPr>
        <p:spPr>
          <a:xfrm flipH="1" flipV="1">
            <a:off x="7809498" y="2753770"/>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A7C08CA7-7222-448A-9DFE-3CD8B2A96AC7}"/>
              </a:ext>
            </a:extLst>
          </p:cNvPr>
          <p:cNvSpPr txBox="1"/>
          <p:nvPr/>
        </p:nvSpPr>
        <p:spPr>
          <a:xfrm>
            <a:off x="8873072" y="2997187"/>
            <a:ext cx="465661" cy="369332"/>
          </a:xfrm>
          <a:prstGeom prst="rect">
            <a:avLst/>
          </a:prstGeom>
          <a:noFill/>
        </p:spPr>
        <p:txBody>
          <a:bodyPr wrap="square" rtlCol="0">
            <a:spAutoFit/>
          </a:bodyPr>
          <a:lstStyle/>
          <a:p>
            <a:r>
              <a:rPr lang="es-CL" b="1" dirty="0"/>
              <a:t>12</a:t>
            </a:r>
          </a:p>
        </p:txBody>
      </p:sp>
      <p:cxnSp>
        <p:nvCxnSpPr>
          <p:cNvPr id="35" name="Conector recto 34">
            <a:extLst>
              <a:ext uri="{FF2B5EF4-FFF2-40B4-BE49-F238E27FC236}">
                <a16:creationId xmlns:a16="http://schemas.microsoft.com/office/drawing/2014/main" id="{22ABFCFA-E24B-4328-8F14-E836CF7D5901}"/>
              </a:ext>
            </a:extLst>
          </p:cNvPr>
          <p:cNvCxnSpPr>
            <a:cxnSpLocks/>
          </p:cNvCxnSpPr>
          <p:nvPr/>
        </p:nvCxnSpPr>
        <p:spPr>
          <a:xfrm flipH="1" flipV="1">
            <a:off x="8808568" y="2753771"/>
            <a:ext cx="203200" cy="2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754914ED-4EF8-4F16-B2B2-39DE52ACA712}"/>
              </a:ext>
            </a:extLst>
          </p:cNvPr>
          <p:cNvSpPr txBox="1"/>
          <p:nvPr/>
        </p:nvSpPr>
        <p:spPr>
          <a:xfrm>
            <a:off x="8111066" y="2048918"/>
            <a:ext cx="317716" cy="369332"/>
          </a:xfrm>
          <a:prstGeom prst="rect">
            <a:avLst/>
          </a:prstGeom>
          <a:noFill/>
        </p:spPr>
        <p:txBody>
          <a:bodyPr wrap="square" rtlCol="0">
            <a:spAutoFit/>
          </a:bodyPr>
          <a:lstStyle/>
          <a:p>
            <a:r>
              <a:rPr lang="es-CL" b="1" dirty="0"/>
              <a:t>2</a:t>
            </a:r>
          </a:p>
        </p:txBody>
      </p:sp>
      <p:sp>
        <p:nvSpPr>
          <p:cNvPr id="28" name="CuadroTexto 27">
            <a:extLst>
              <a:ext uri="{FF2B5EF4-FFF2-40B4-BE49-F238E27FC236}">
                <a16:creationId xmlns:a16="http://schemas.microsoft.com/office/drawing/2014/main" id="{D1AD5984-2AA8-4E9E-BCC8-BEF5DFCE4774}"/>
              </a:ext>
            </a:extLst>
          </p:cNvPr>
          <p:cNvSpPr txBox="1"/>
          <p:nvPr/>
        </p:nvSpPr>
        <p:spPr>
          <a:xfrm>
            <a:off x="1811866" y="2421448"/>
            <a:ext cx="317716" cy="369332"/>
          </a:xfrm>
          <a:prstGeom prst="rect">
            <a:avLst/>
          </a:prstGeom>
          <a:noFill/>
        </p:spPr>
        <p:txBody>
          <a:bodyPr wrap="square" rtlCol="0">
            <a:spAutoFit/>
          </a:bodyPr>
          <a:lstStyle/>
          <a:p>
            <a:r>
              <a:rPr lang="es-CL" b="1" dirty="0"/>
              <a:t>3</a:t>
            </a:r>
          </a:p>
        </p:txBody>
      </p:sp>
      <p:sp>
        <p:nvSpPr>
          <p:cNvPr id="29" name="CuadroTexto 28">
            <a:extLst>
              <a:ext uri="{FF2B5EF4-FFF2-40B4-BE49-F238E27FC236}">
                <a16:creationId xmlns:a16="http://schemas.microsoft.com/office/drawing/2014/main" id="{49BC3045-0E9D-4D68-B784-8107F08BAD05}"/>
              </a:ext>
            </a:extLst>
          </p:cNvPr>
          <p:cNvSpPr txBox="1"/>
          <p:nvPr/>
        </p:nvSpPr>
        <p:spPr>
          <a:xfrm>
            <a:off x="2556933" y="2421448"/>
            <a:ext cx="317716" cy="369332"/>
          </a:xfrm>
          <a:prstGeom prst="rect">
            <a:avLst/>
          </a:prstGeom>
          <a:noFill/>
        </p:spPr>
        <p:txBody>
          <a:bodyPr wrap="square" rtlCol="0">
            <a:spAutoFit/>
          </a:bodyPr>
          <a:lstStyle/>
          <a:p>
            <a:r>
              <a:rPr lang="es-CL" b="1" dirty="0"/>
              <a:t>5</a:t>
            </a:r>
          </a:p>
        </p:txBody>
      </p:sp>
      <p:sp>
        <p:nvSpPr>
          <p:cNvPr id="31" name="CuadroTexto 30">
            <a:extLst>
              <a:ext uri="{FF2B5EF4-FFF2-40B4-BE49-F238E27FC236}">
                <a16:creationId xmlns:a16="http://schemas.microsoft.com/office/drawing/2014/main" id="{3D838527-EC99-4D17-9B89-53743CDF3E04}"/>
              </a:ext>
            </a:extLst>
          </p:cNvPr>
          <p:cNvSpPr txBox="1"/>
          <p:nvPr/>
        </p:nvSpPr>
        <p:spPr>
          <a:xfrm>
            <a:off x="3327401" y="2421446"/>
            <a:ext cx="317716" cy="369332"/>
          </a:xfrm>
          <a:prstGeom prst="rect">
            <a:avLst/>
          </a:prstGeom>
          <a:noFill/>
        </p:spPr>
        <p:txBody>
          <a:bodyPr wrap="square" rtlCol="0">
            <a:spAutoFit/>
          </a:bodyPr>
          <a:lstStyle/>
          <a:p>
            <a:r>
              <a:rPr lang="es-CL" b="1" dirty="0"/>
              <a:t>7</a:t>
            </a:r>
          </a:p>
        </p:txBody>
      </p:sp>
      <p:sp>
        <p:nvSpPr>
          <p:cNvPr id="32" name="CuadroTexto 31">
            <a:extLst>
              <a:ext uri="{FF2B5EF4-FFF2-40B4-BE49-F238E27FC236}">
                <a16:creationId xmlns:a16="http://schemas.microsoft.com/office/drawing/2014/main" id="{C828AFD7-BEAF-4E02-BB73-9AEC92315A5C}"/>
              </a:ext>
            </a:extLst>
          </p:cNvPr>
          <p:cNvSpPr txBox="1"/>
          <p:nvPr/>
        </p:nvSpPr>
        <p:spPr>
          <a:xfrm>
            <a:off x="4106334" y="2404509"/>
            <a:ext cx="317716" cy="369332"/>
          </a:xfrm>
          <a:prstGeom prst="rect">
            <a:avLst/>
          </a:prstGeom>
          <a:noFill/>
        </p:spPr>
        <p:txBody>
          <a:bodyPr wrap="square" rtlCol="0">
            <a:spAutoFit/>
          </a:bodyPr>
          <a:lstStyle/>
          <a:p>
            <a:r>
              <a:rPr lang="es-CL" b="1" dirty="0"/>
              <a:t>8</a:t>
            </a:r>
          </a:p>
        </p:txBody>
      </p:sp>
      <p:sp>
        <p:nvSpPr>
          <p:cNvPr id="33" name="CuadroTexto 32">
            <a:extLst>
              <a:ext uri="{FF2B5EF4-FFF2-40B4-BE49-F238E27FC236}">
                <a16:creationId xmlns:a16="http://schemas.microsoft.com/office/drawing/2014/main" id="{C1AA78BC-6B26-409E-90BD-4C3AE2D61C16}"/>
              </a:ext>
            </a:extLst>
          </p:cNvPr>
          <p:cNvSpPr txBox="1"/>
          <p:nvPr/>
        </p:nvSpPr>
        <p:spPr>
          <a:xfrm>
            <a:off x="4893735" y="2404507"/>
            <a:ext cx="317716" cy="369332"/>
          </a:xfrm>
          <a:prstGeom prst="rect">
            <a:avLst/>
          </a:prstGeom>
          <a:noFill/>
        </p:spPr>
        <p:txBody>
          <a:bodyPr wrap="square" rtlCol="0">
            <a:spAutoFit/>
          </a:bodyPr>
          <a:lstStyle/>
          <a:p>
            <a:r>
              <a:rPr lang="es-CL" b="1" dirty="0"/>
              <a:t>9</a:t>
            </a:r>
          </a:p>
        </p:txBody>
      </p:sp>
      <p:sp>
        <p:nvSpPr>
          <p:cNvPr id="38" name="CuadroTexto 37">
            <a:extLst>
              <a:ext uri="{FF2B5EF4-FFF2-40B4-BE49-F238E27FC236}">
                <a16:creationId xmlns:a16="http://schemas.microsoft.com/office/drawing/2014/main" id="{8A6765E3-B8C1-46F7-8EC9-A99AF4A265AA}"/>
              </a:ext>
            </a:extLst>
          </p:cNvPr>
          <p:cNvSpPr txBox="1"/>
          <p:nvPr/>
        </p:nvSpPr>
        <p:spPr>
          <a:xfrm>
            <a:off x="5613406" y="2404507"/>
            <a:ext cx="485892" cy="369332"/>
          </a:xfrm>
          <a:prstGeom prst="rect">
            <a:avLst/>
          </a:prstGeom>
          <a:noFill/>
        </p:spPr>
        <p:txBody>
          <a:bodyPr wrap="square" rtlCol="0">
            <a:spAutoFit/>
          </a:bodyPr>
          <a:lstStyle/>
          <a:p>
            <a:r>
              <a:rPr lang="es-CL" b="1" dirty="0"/>
              <a:t>12</a:t>
            </a:r>
          </a:p>
        </p:txBody>
      </p:sp>
    </p:spTree>
    <p:extLst>
      <p:ext uri="{BB962C8B-B14F-4D97-AF65-F5344CB8AC3E}">
        <p14:creationId xmlns:p14="http://schemas.microsoft.com/office/powerpoint/2010/main" val="126946372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886</Words>
  <Application>Microsoft Office PowerPoint</Application>
  <PresentationFormat>Panorámica</PresentationFormat>
  <Paragraphs>246</Paragraphs>
  <Slides>14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Segoe UI</vt:lpstr>
      <vt:lpstr>Segoe UI Light</vt:lpstr>
      <vt:lpstr>WelcomeDoc</vt:lpstr>
      <vt:lpstr>Algoritmos y Estructuras de Datos</vt:lpstr>
      <vt:lpstr>Colas de Prioridad</vt:lpstr>
      <vt:lpstr>Colas de Prioridad</vt:lpstr>
      <vt:lpstr>Colas de Prioridad: Operaciones</vt:lpstr>
      <vt:lpstr>Colas de Prioridad: Implementación como vector ordenado</vt:lpstr>
      <vt:lpstr>Colas de Prioridad: Implementación Montículo Binario</vt:lpstr>
      <vt:lpstr>Colas de Prioridad: Implementación Montículo Binario</vt:lpstr>
      <vt:lpstr>Colas de Prioridad: Implementación Montículo Binario</vt:lpstr>
      <vt:lpstr>Montículo Binario como vector</vt:lpstr>
      <vt:lpstr>Ejemplo</vt:lpstr>
      <vt:lpstr>Ejercicio</vt:lpstr>
      <vt:lpstr>Resolvamos el problema del vendedor viajero</vt:lpstr>
      <vt:lpstr>Ejercicio el problema del vendedor viajero</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2020-10-11T22:47:26Z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