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3"/>
  </p:sldMasterIdLst>
  <p:notesMasterIdLst>
    <p:notesMasterId r:id="rId38"/>
  </p:notesMasterIdLst>
  <p:sldIdLst>
    <p:sldId id="695" r:id="rId4"/>
    <p:sldId id="683" r:id="rId5"/>
    <p:sldId id="684" r:id="rId6"/>
    <p:sldId id="687" r:id="rId7"/>
    <p:sldId id="609" r:id="rId8"/>
    <p:sldId id="688" r:id="rId9"/>
    <p:sldId id="571" r:id="rId10"/>
    <p:sldId id="573" r:id="rId11"/>
    <p:sldId id="574" r:id="rId12"/>
    <p:sldId id="575" r:id="rId13"/>
    <p:sldId id="696" r:id="rId14"/>
    <p:sldId id="697" r:id="rId15"/>
    <p:sldId id="698" r:id="rId16"/>
    <p:sldId id="699" r:id="rId17"/>
    <p:sldId id="587" r:id="rId18"/>
    <p:sldId id="588" r:id="rId19"/>
    <p:sldId id="589" r:id="rId20"/>
    <p:sldId id="590" r:id="rId21"/>
    <p:sldId id="591" r:id="rId22"/>
    <p:sldId id="593" r:id="rId23"/>
    <p:sldId id="594" r:id="rId24"/>
    <p:sldId id="595" r:id="rId25"/>
    <p:sldId id="596" r:id="rId26"/>
    <p:sldId id="597" r:id="rId27"/>
    <p:sldId id="598" r:id="rId28"/>
    <p:sldId id="689" r:id="rId29"/>
    <p:sldId id="690" r:id="rId30"/>
    <p:sldId id="601" r:id="rId31"/>
    <p:sldId id="602" r:id="rId32"/>
    <p:sldId id="603" r:id="rId33"/>
    <p:sldId id="691" r:id="rId34"/>
    <p:sldId id="692" r:id="rId35"/>
    <p:sldId id="693" r:id="rId36"/>
    <p:sldId id="694" r:id="rId3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134" autoAdjust="0"/>
  </p:normalViewPr>
  <p:slideViewPr>
    <p:cSldViewPr snapToGrid="0" snapToObjects="1">
      <p:cViewPr varScale="1">
        <p:scale>
          <a:sx n="81" d="100"/>
          <a:sy n="81" d="100"/>
        </p:scale>
        <p:origin x="387" y="83"/>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99D93C5-4704-4602-A385-E896394F37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s-CL"/>
          </a:p>
        </p:txBody>
      </p:sp>
      <p:sp>
        <p:nvSpPr>
          <p:cNvPr id="3" name="Marcador de fecha 2">
            <a:extLst>
              <a:ext uri="{FF2B5EF4-FFF2-40B4-BE49-F238E27FC236}">
                <a16:creationId xmlns:a16="http://schemas.microsoft.com/office/drawing/2014/main" id="{8CE17850-F0D2-4600-952F-CF8D2A35692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B428941-ABAF-452D-848D-C32703BFCC20}" type="datetimeFigureOut">
              <a:rPr lang="es-CL"/>
              <a:pPr>
                <a:defRPr/>
              </a:pPr>
              <a:t>07-10-2022</a:t>
            </a:fld>
            <a:endParaRPr lang="es-CL"/>
          </a:p>
        </p:txBody>
      </p:sp>
      <p:sp>
        <p:nvSpPr>
          <p:cNvPr id="4" name="Marcador de imagen de diapositiva 3">
            <a:extLst>
              <a:ext uri="{FF2B5EF4-FFF2-40B4-BE49-F238E27FC236}">
                <a16:creationId xmlns:a16="http://schemas.microsoft.com/office/drawing/2014/main" id="{C2F4E9DC-80F0-44C2-9BF5-86243668177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Marcador de notas 4">
            <a:extLst>
              <a:ext uri="{FF2B5EF4-FFF2-40B4-BE49-F238E27FC236}">
                <a16:creationId xmlns:a16="http://schemas.microsoft.com/office/drawing/2014/main" id="{25BDA3A8-6448-469C-B01D-1780AD243DD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L" noProof="0"/>
          </a:p>
        </p:txBody>
      </p:sp>
      <p:sp>
        <p:nvSpPr>
          <p:cNvPr id="6" name="Marcador de pie de página 5">
            <a:extLst>
              <a:ext uri="{FF2B5EF4-FFF2-40B4-BE49-F238E27FC236}">
                <a16:creationId xmlns:a16="http://schemas.microsoft.com/office/drawing/2014/main" id="{4C8B736F-3755-46DA-BD5A-C93BA28980B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s-CL"/>
          </a:p>
        </p:txBody>
      </p:sp>
      <p:sp>
        <p:nvSpPr>
          <p:cNvPr id="7" name="Marcador de número de diapositiva 6">
            <a:extLst>
              <a:ext uri="{FF2B5EF4-FFF2-40B4-BE49-F238E27FC236}">
                <a16:creationId xmlns:a16="http://schemas.microsoft.com/office/drawing/2014/main" id="{33492AA9-0CC9-4C6D-BE5F-9C8A79DACA2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94CA414-7DBD-4522-90C3-2A8D7A2FFE13}" type="slidenum">
              <a:rPr lang="es-CL" altLang="es-CL"/>
              <a:pPr>
                <a:defRPr/>
              </a:pPr>
              <a:t>‹#›</a:t>
            </a:fld>
            <a:endParaRPr lang="es-CL" altLang="es-C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itl.nist.gov/div898/handbook/index.ht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Rot="1" noChangeAspect="1" noChangeArrowheads="1"/>
          </p:cNvSpPr>
          <p:nvPr>
            <p:ph type="sldImg"/>
          </p:nvPr>
        </p:nvSpPr>
        <p:spPr bwMode="auto">
          <a:xfrm>
            <a:off x="461963" y="720725"/>
            <a:ext cx="6396037" cy="3598863"/>
          </a:xfrm>
          <a:prstGeom prst="rect">
            <a:avLst/>
          </a:prstGeom>
          <a:solidFill>
            <a:srgbClr val="FFFFFF"/>
          </a:solidFill>
          <a:ln>
            <a:solidFill>
              <a:srgbClr val="000000"/>
            </a:solidFill>
            <a:miter lim="800000"/>
            <a:headEnd/>
            <a:tailEnd/>
          </a:ln>
        </p:spPr>
      </p:sp>
      <p:sp>
        <p:nvSpPr>
          <p:cNvPr id="65024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34" tIns="47516" rIns="95034" bIns="47516"/>
          <a:lstStyle/>
          <a:p>
            <a:pPr marL="457200" lvl="1" indent="0">
              <a:buNone/>
            </a:pPr>
            <a:r>
              <a:rPr lang="en-US" sz="1100" dirty="0"/>
              <a:t>Related to the area of Exploratory Data Analysis (EDA)</a:t>
            </a:r>
          </a:p>
          <a:p>
            <a:pPr lvl="1"/>
            <a:r>
              <a:rPr lang="en-US" sz="1200" dirty="0"/>
              <a:t>Created by statistician John Tukey</a:t>
            </a:r>
          </a:p>
          <a:p>
            <a:pPr lvl="1"/>
            <a:r>
              <a:rPr lang="en-US" sz="1200" dirty="0"/>
              <a:t>Seminal book is Exploratory Data Analysis by Tukey</a:t>
            </a:r>
          </a:p>
          <a:p>
            <a:pPr lvl="1"/>
            <a:r>
              <a:rPr lang="en-US" sz="1200" dirty="0"/>
              <a:t>A nice online introduction can be found in Chapter 1 of the </a:t>
            </a:r>
            <a:r>
              <a:rPr lang="en-US" sz="1200" i="1" dirty="0"/>
              <a:t>NIST/SEMATECH e-Handbook of Statistical Methods</a:t>
            </a:r>
            <a:r>
              <a:rPr lang="en-US" sz="1200" dirty="0"/>
              <a:t> </a:t>
            </a:r>
            <a:r>
              <a:rPr lang="en-US" sz="1200" dirty="0">
                <a:hlinkClick r:id="rId3"/>
              </a:rPr>
              <a:t>http://www.itl.nist.gov/div898/handbook/index.htm</a:t>
            </a:r>
            <a:endParaRPr lang="en-US" sz="1400" dirty="0"/>
          </a:p>
          <a:p>
            <a:endParaRPr lang="en-US" dirty="0"/>
          </a:p>
        </p:txBody>
      </p:sp>
    </p:spTree>
    <p:extLst>
      <p:ext uri="{BB962C8B-B14F-4D97-AF65-F5344CB8AC3E}">
        <p14:creationId xmlns:p14="http://schemas.microsoft.com/office/powerpoint/2010/main" val="2174743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Rot="1" noChangeAspect="1" noChangeArrowheads="1" noTextEdit="1"/>
          </p:cNvSpPr>
          <p:nvPr>
            <p:ph type="sldImg"/>
          </p:nvPr>
        </p:nvSpPr>
        <p:spPr>
          <a:xfrm>
            <a:off x="473075" y="728663"/>
            <a:ext cx="6372225" cy="3584575"/>
          </a:xfrm>
          <a:ln/>
        </p:spPr>
      </p:sp>
      <p:sp>
        <p:nvSpPr>
          <p:cNvPr id="937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4683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noTextEdit="1"/>
          </p:cNvSpPr>
          <p:nvPr>
            <p:ph type="sldImg"/>
          </p:nvPr>
        </p:nvSpPr>
        <p:spPr bwMode="auto">
          <a:xfrm>
            <a:off x="473075" y="728663"/>
            <a:ext cx="6372225" cy="3584575"/>
          </a:xfrm>
          <a:prstGeom prst="rect">
            <a:avLst/>
          </a:prstGeom>
          <a:solidFill>
            <a:srgbClr val="FFFFFF"/>
          </a:solidFill>
          <a:ln>
            <a:solidFill>
              <a:srgbClr val="000000"/>
            </a:solidFill>
            <a:miter lim="800000"/>
            <a:headEnd/>
            <a:tailEnd/>
          </a:ln>
        </p:spPr>
      </p:sp>
      <p:sp>
        <p:nvSpPr>
          <p:cNvPr id="940035"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15862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Rot="1" noChangeAspect="1" noChangeArrowheads="1" noTextEdit="1"/>
          </p:cNvSpPr>
          <p:nvPr>
            <p:ph type="sldImg"/>
          </p:nvPr>
        </p:nvSpPr>
        <p:spPr>
          <a:xfrm>
            <a:off x="473075" y="728663"/>
            <a:ext cx="6372225" cy="3584575"/>
          </a:xfrm>
          <a:ln/>
        </p:spPr>
      </p:sp>
      <p:sp>
        <p:nvSpPr>
          <p:cNvPr id="942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117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Rot="1" noChangeAspect="1" noChangeArrowheads="1" noTextEdit="1"/>
          </p:cNvSpPr>
          <p:nvPr>
            <p:ph type="sldImg"/>
          </p:nvPr>
        </p:nvSpPr>
        <p:spPr>
          <a:xfrm>
            <a:off x="473075" y="728663"/>
            <a:ext cx="6372225" cy="3584575"/>
          </a:xfrm>
          <a:ln/>
        </p:spPr>
      </p:sp>
      <p:sp>
        <p:nvSpPr>
          <p:cNvPr id="944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4574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Rot="1" noChangeAspect="1" noChangeArrowheads="1" noTextEdit="1"/>
          </p:cNvSpPr>
          <p:nvPr>
            <p:ph type="sldImg"/>
          </p:nvPr>
        </p:nvSpPr>
        <p:spPr>
          <a:xfrm>
            <a:off x="473075" y="728663"/>
            <a:ext cx="6372225" cy="3584575"/>
          </a:xfrm>
          <a:ln/>
        </p:spPr>
      </p:sp>
      <p:sp>
        <p:nvSpPr>
          <p:cNvPr id="946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6698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Rot="1" noChangeAspect="1" noChangeArrowheads="1" noTextEdit="1"/>
          </p:cNvSpPr>
          <p:nvPr>
            <p:ph type="sldImg"/>
          </p:nvPr>
        </p:nvSpPr>
        <p:spPr>
          <a:xfrm>
            <a:off x="473075" y="728663"/>
            <a:ext cx="6372225" cy="3584575"/>
          </a:xfrm>
          <a:ln/>
        </p:spPr>
      </p:sp>
      <p:sp>
        <p:nvSpPr>
          <p:cNvPr id="95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7419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Rot="1" noChangeAspect="1" noChangeArrowheads="1" noTextEdit="1"/>
          </p:cNvSpPr>
          <p:nvPr>
            <p:ph type="sldImg"/>
          </p:nvPr>
        </p:nvSpPr>
        <p:spPr>
          <a:xfrm>
            <a:off x="473075" y="728663"/>
            <a:ext cx="6372225" cy="3584575"/>
          </a:xfrm>
          <a:ln/>
        </p:spPr>
      </p:sp>
      <p:sp>
        <p:nvSpPr>
          <p:cNvPr id="95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0213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Rot="1" noChangeAspect="1" noChangeArrowheads="1" noTextEdit="1"/>
          </p:cNvSpPr>
          <p:nvPr>
            <p:ph type="sldImg"/>
          </p:nvPr>
        </p:nvSpPr>
        <p:spPr>
          <a:xfrm>
            <a:off x="473075" y="728663"/>
            <a:ext cx="6372225" cy="3584575"/>
          </a:xfrm>
          <a:ln/>
        </p:spPr>
      </p:sp>
      <p:sp>
        <p:nvSpPr>
          <p:cNvPr id="95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7940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Rot="1" noChangeAspect="1" noChangeArrowheads="1" noTextEdit="1"/>
          </p:cNvSpPr>
          <p:nvPr>
            <p:ph type="sldImg"/>
          </p:nvPr>
        </p:nvSpPr>
        <p:spPr>
          <a:xfrm>
            <a:off x="473075" y="728663"/>
            <a:ext cx="6372225" cy="3584575"/>
          </a:xfrm>
          <a:ln/>
        </p:spPr>
      </p:sp>
      <p:sp>
        <p:nvSpPr>
          <p:cNvPr id="95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5884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Rot="1" noChangeAspect="1" noChangeArrowheads="1" noTextEdit="1"/>
          </p:cNvSpPr>
          <p:nvPr>
            <p:ph type="sldImg"/>
          </p:nvPr>
        </p:nvSpPr>
        <p:spPr>
          <a:xfrm>
            <a:off x="473075" y="728663"/>
            <a:ext cx="6372225" cy="3584575"/>
          </a:xfrm>
          <a:ln/>
        </p:spPr>
      </p:sp>
      <p:sp>
        <p:nvSpPr>
          <p:cNvPr id="958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5103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p:cNvSpPr>
          <p:nvPr>
            <p:ph type="sldImg"/>
          </p:nvPr>
        </p:nvSpPr>
        <p:spPr bwMode="auto">
          <a:xfrm>
            <a:off x="461963" y="720725"/>
            <a:ext cx="6396037" cy="3598863"/>
          </a:xfrm>
          <a:prstGeom prst="rect">
            <a:avLst/>
          </a:prstGeom>
          <a:solidFill>
            <a:srgbClr val="FFFFFF"/>
          </a:solidFill>
          <a:ln>
            <a:solidFill>
              <a:srgbClr val="000000"/>
            </a:solidFill>
            <a:miter lim="800000"/>
            <a:headEnd/>
            <a:tailEnd/>
          </a:ln>
        </p:spPr>
      </p:sp>
      <p:sp>
        <p:nvSpPr>
          <p:cNvPr id="90317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34" tIns="47516" rIns="95034" bIns="47516"/>
          <a:lstStyle/>
          <a:p>
            <a:endParaRPr lang="en-US"/>
          </a:p>
        </p:txBody>
      </p:sp>
    </p:spTree>
    <p:extLst>
      <p:ext uri="{BB962C8B-B14F-4D97-AF65-F5344CB8AC3E}">
        <p14:creationId xmlns:p14="http://schemas.microsoft.com/office/powerpoint/2010/main" val="2133224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Rot="1" noChangeAspect="1" noChangeArrowheads="1" noTextEdit="1"/>
          </p:cNvSpPr>
          <p:nvPr>
            <p:ph type="sldImg"/>
          </p:nvPr>
        </p:nvSpPr>
        <p:spPr>
          <a:xfrm>
            <a:off x="473075" y="728663"/>
            <a:ext cx="6372225" cy="3584575"/>
          </a:xfrm>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7594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Rot="1" noChangeAspect="1" noChangeArrowheads="1" noTextEdit="1"/>
          </p:cNvSpPr>
          <p:nvPr>
            <p:ph type="sldImg"/>
          </p:nvPr>
        </p:nvSpPr>
        <p:spPr>
          <a:xfrm>
            <a:off x="473075" y="728663"/>
            <a:ext cx="6372225" cy="3584575"/>
          </a:xfrm>
          <a:ln/>
        </p:spPr>
      </p:sp>
      <p:sp>
        <p:nvSpPr>
          <p:cNvPr id="96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211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noTextEdit="1"/>
          </p:cNvSpPr>
          <p:nvPr>
            <p:ph type="sldImg"/>
          </p:nvPr>
        </p:nvSpPr>
        <p:spPr>
          <a:xfrm>
            <a:off x="473075" y="728663"/>
            <a:ext cx="6372225" cy="3584575"/>
          </a:xfrm>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7677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a:xfrm>
            <a:off x="473075" y="728663"/>
            <a:ext cx="6372225" cy="3584575"/>
          </a:xfrm>
          <a:ln/>
        </p:spPr>
      </p:sp>
      <p:sp>
        <p:nvSpPr>
          <p:cNvPr id="966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5020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Rot="1" noChangeAspect="1" noChangeArrowheads="1" noTextEdit="1"/>
          </p:cNvSpPr>
          <p:nvPr>
            <p:ph type="sldImg"/>
          </p:nvPr>
        </p:nvSpPr>
        <p:spPr>
          <a:xfrm>
            <a:off x="473075" y="728663"/>
            <a:ext cx="6372225" cy="3584575"/>
          </a:xfrm>
          <a:ln/>
        </p:spPr>
      </p:sp>
      <p:sp>
        <p:nvSpPr>
          <p:cNvPr id="96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4601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1026"/>
          <p:cNvSpPr>
            <a:spLocks noGrp="1" noRot="1" noChangeAspect="1" noChangeArrowheads="1" noTextEdit="1"/>
          </p:cNvSpPr>
          <p:nvPr>
            <p:ph type="sldImg"/>
          </p:nvPr>
        </p:nvSpPr>
        <p:spPr>
          <a:xfrm>
            <a:off x="473075" y="728663"/>
            <a:ext cx="6372225" cy="3584575"/>
          </a:xfrm>
          <a:ln/>
        </p:spPr>
      </p:sp>
      <p:sp>
        <p:nvSpPr>
          <p:cNvPr id="97075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272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Rot="1" noChangeAspect="1" noChangeArrowheads="1" noTextEdit="1"/>
          </p:cNvSpPr>
          <p:nvPr>
            <p:ph type="sldImg"/>
          </p:nvPr>
        </p:nvSpPr>
        <p:spPr>
          <a:xfrm>
            <a:off x="473075" y="728663"/>
            <a:ext cx="6372225" cy="3584575"/>
          </a:xfrm>
          <a:ln/>
        </p:spPr>
      </p:sp>
      <p:sp>
        <p:nvSpPr>
          <p:cNvPr id="9728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50074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Rot="1" noChangeAspect="1" noChangeArrowheads="1" noTextEdit="1"/>
          </p:cNvSpPr>
          <p:nvPr>
            <p:ph type="sldImg"/>
          </p:nvPr>
        </p:nvSpPr>
        <p:spPr>
          <a:xfrm>
            <a:off x="473075" y="728663"/>
            <a:ext cx="6372225" cy="3584575"/>
          </a:xfrm>
          <a:ln/>
        </p:spPr>
      </p:sp>
      <p:sp>
        <p:nvSpPr>
          <p:cNvPr id="97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36626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Rot="1" noChangeAspect="1" noChangeArrowheads="1" noTextEdit="1"/>
          </p:cNvSpPr>
          <p:nvPr>
            <p:ph type="sldImg"/>
          </p:nvPr>
        </p:nvSpPr>
        <p:spPr>
          <a:xfrm>
            <a:off x="473075" y="728663"/>
            <a:ext cx="6372225" cy="3584575"/>
          </a:xfrm>
          <a:ln/>
        </p:spPr>
      </p:sp>
      <p:sp>
        <p:nvSpPr>
          <p:cNvPr id="97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0749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Rot="1" noChangeAspect="1" noChangeArrowheads="1" noTextEdit="1"/>
          </p:cNvSpPr>
          <p:nvPr>
            <p:ph type="sldImg"/>
          </p:nvPr>
        </p:nvSpPr>
        <p:spPr>
          <a:xfrm>
            <a:off x="473075" y="728663"/>
            <a:ext cx="6372225" cy="3584575"/>
          </a:xfrm>
          <a:ln/>
        </p:spPr>
      </p:sp>
      <p:sp>
        <p:nvSpPr>
          <p:cNvPr id="97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2170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Rot="1" noChangeAspect="1" noChangeArrowheads="1"/>
          </p:cNvSpPr>
          <p:nvPr>
            <p:ph type="sldImg"/>
          </p:nvPr>
        </p:nvSpPr>
        <p:spPr bwMode="auto">
          <a:xfrm>
            <a:off x="461963" y="720725"/>
            <a:ext cx="6396037" cy="3598863"/>
          </a:xfrm>
          <a:prstGeom prst="rect">
            <a:avLst/>
          </a:prstGeom>
          <a:solidFill>
            <a:srgbClr val="FFFFFF"/>
          </a:solidFill>
          <a:ln>
            <a:solidFill>
              <a:srgbClr val="000000"/>
            </a:solidFill>
            <a:miter lim="800000"/>
            <a:headEnd/>
            <a:tailEnd/>
          </a:ln>
        </p:spPr>
      </p:sp>
      <p:sp>
        <p:nvSpPr>
          <p:cNvPr id="90726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34" tIns="47516" rIns="95034" bIns="47516"/>
          <a:lstStyle/>
          <a:p>
            <a:endParaRPr lang="en-US"/>
          </a:p>
        </p:txBody>
      </p:sp>
    </p:spTree>
    <p:extLst>
      <p:ext uri="{BB962C8B-B14F-4D97-AF65-F5344CB8AC3E}">
        <p14:creationId xmlns:p14="http://schemas.microsoft.com/office/powerpoint/2010/main" val="3235616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Rot="1" noChangeAspect="1" noChangeArrowheads="1" noTextEdit="1"/>
          </p:cNvSpPr>
          <p:nvPr>
            <p:ph type="sldImg"/>
          </p:nvPr>
        </p:nvSpPr>
        <p:spPr>
          <a:xfrm>
            <a:off x="461963" y="720725"/>
            <a:ext cx="6396037" cy="3598863"/>
          </a:xfrm>
          <a:ln/>
        </p:spPr>
      </p:sp>
      <p:sp>
        <p:nvSpPr>
          <p:cNvPr id="983043" name="Rectangle 3"/>
          <p:cNvSpPr>
            <a:spLocks noGrp="1" noChangeArrowheads="1"/>
          </p:cNvSpPr>
          <p:nvPr>
            <p:ph type="body" idx="1"/>
          </p:nvPr>
        </p:nvSpPr>
        <p:spPr>
          <a:xfrm>
            <a:off x="974725" y="4559300"/>
            <a:ext cx="5365750" cy="4321175"/>
          </a:xfrm>
        </p:spPr>
        <p:txBody>
          <a:bodyPr lIns="95034" tIns="47516" rIns="95034" bIns="47516"/>
          <a:lstStyle/>
          <a:p>
            <a:endParaRPr lang="en-US"/>
          </a:p>
        </p:txBody>
      </p:sp>
    </p:spTree>
    <p:extLst>
      <p:ext uri="{BB962C8B-B14F-4D97-AF65-F5344CB8AC3E}">
        <p14:creationId xmlns:p14="http://schemas.microsoft.com/office/powerpoint/2010/main" val="3180196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Rot="1" noChangeAspect="1" noChangeArrowheads="1" noTextEdit="1"/>
          </p:cNvSpPr>
          <p:nvPr>
            <p:ph type="sldImg"/>
          </p:nvPr>
        </p:nvSpPr>
        <p:spPr>
          <a:xfrm>
            <a:off x="473075" y="728663"/>
            <a:ext cx="6372225" cy="3584575"/>
          </a:xfrm>
          <a:ln/>
        </p:spPr>
      </p:sp>
      <p:sp>
        <p:nvSpPr>
          <p:cNvPr id="90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9712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Rot="1" noChangeAspect="1" noChangeArrowheads="1"/>
          </p:cNvSpPr>
          <p:nvPr>
            <p:ph type="sldImg"/>
          </p:nvPr>
        </p:nvSpPr>
        <p:spPr bwMode="auto">
          <a:xfrm>
            <a:off x="473075" y="728663"/>
            <a:ext cx="6372225" cy="3584575"/>
          </a:xfrm>
          <a:prstGeom prst="rect">
            <a:avLst/>
          </a:prstGeom>
          <a:solidFill>
            <a:srgbClr val="FFFFFF"/>
          </a:solidFill>
          <a:ln>
            <a:solidFill>
              <a:srgbClr val="000000"/>
            </a:solidFill>
            <a:miter lim="800000"/>
            <a:headEnd/>
            <a:tailEnd/>
          </a:ln>
        </p:spPr>
      </p:sp>
      <p:sp>
        <p:nvSpPr>
          <p:cNvPr id="905219"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6820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473075" y="728663"/>
            <a:ext cx="6372225" cy="3584575"/>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3475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p:cNvSpPr>
          <p:nvPr>
            <p:ph type="sldImg"/>
          </p:nvPr>
        </p:nvSpPr>
        <p:spPr bwMode="auto">
          <a:xfrm>
            <a:off x="473075" y="728663"/>
            <a:ext cx="6372225" cy="3584575"/>
          </a:xfrm>
          <a:prstGeom prst="rect">
            <a:avLst/>
          </a:prstGeom>
          <a:solidFill>
            <a:srgbClr val="FFFFFF"/>
          </a:solidFill>
          <a:ln>
            <a:solidFill>
              <a:srgbClr val="000000"/>
            </a:solidFill>
            <a:miter lim="800000"/>
            <a:headEnd/>
            <a:tailEnd/>
          </a:ln>
        </p:spPr>
      </p:sp>
      <p:sp>
        <p:nvSpPr>
          <p:cNvPr id="911363"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89080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p:cNvSpPr>
          <p:nvPr>
            <p:ph type="sldImg"/>
          </p:nvPr>
        </p:nvSpPr>
        <p:spPr bwMode="auto">
          <a:xfrm>
            <a:off x="473075" y="728663"/>
            <a:ext cx="6372225" cy="3584575"/>
          </a:xfrm>
          <a:prstGeom prst="rect">
            <a:avLst/>
          </a:prstGeom>
          <a:solidFill>
            <a:srgbClr val="FFFFFF"/>
          </a:solidFill>
          <a:ln>
            <a:solidFill>
              <a:srgbClr val="000000"/>
            </a:solidFill>
            <a:miter lim="800000"/>
            <a:headEnd/>
            <a:tailEnd/>
          </a:ln>
        </p:spPr>
      </p:sp>
      <p:sp>
        <p:nvSpPr>
          <p:cNvPr id="913411"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24071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824C-9B87-5E73-5E1C-088A17D89B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F23BDB8F-F51D-5A10-BDEE-2024109F9B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DE40ACE1-0DF3-2C2C-9367-C2E22C609D88}"/>
              </a:ext>
            </a:extLst>
          </p:cNvPr>
          <p:cNvSpPr>
            <a:spLocks noGrp="1"/>
          </p:cNvSpPr>
          <p:nvPr>
            <p:ph type="dt" sz="half" idx="10"/>
          </p:nvPr>
        </p:nvSpPr>
        <p:spPr/>
        <p:txBody>
          <a:bodyPr/>
          <a:lstStyle/>
          <a:p>
            <a:pPr>
              <a:defRPr/>
            </a:pPr>
            <a:fld id="{2864620E-4BDA-4E12-B360-CFE37C68AC59}" type="datetimeFigureOut">
              <a:rPr lang="en-US" altLang="es-CL" smtClean="0"/>
              <a:pPr>
                <a:defRPr/>
              </a:pPr>
              <a:t>10/7/2022</a:t>
            </a:fld>
            <a:endParaRPr lang="en-US" altLang="es-CL"/>
          </a:p>
        </p:txBody>
      </p:sp>
      <p:sp>
        <p:nvSpPr>
          <p:cNvPr id="5" name="Footer Placeholder 4">
            <a:extLst>
              <a:ext uri="{FF2B5EF4-FFF2-40B4-BE49-F238E27FC236}">
                <a16:creationId xmlns:a16="http://schemas.microsoft.com/office/drawing/2014/main" id="{F5D98018-5C86-2A31-F57B-7A8BFCF97F5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3C062AC-E0A7-52AD-121F-EFB87A812C21}"/>
              </a:ext>
            </a:extLst>
          </p:cNvPr>
          <p:cNvSpPr>
            <a:spLocks noGrp="1"/>
          </p:cNvSpPr>
          <p:nvPr>
            <p:ph type="sldNum" sz="quarter" idx="12"/>
          </p:nvPr>
        </p:nvSpPr>
        <p:spPr/>
        <p:txBody>
          <a:bodyPr/>
          <a:lstStyle/>
          <a:p>
            <a:pPr>
              <a:defRPr/>
            </a:pPr>
            <a:fld id="{6AADD2E3-B56A-4EA9-83B6-796D6F35A206}" type="slidenum">
              <a:rPr lang="en-US" altLang="es-CL" smtClean="0"/>
              <a:pPr>
                <a:defRPr/>
              </a:pPr>
              <a:t>‹#›</a:t>
            </a:fld>
            <a:endParaRPr lang="en-US" altLang="es-CL"/>
          </a:p>
        </p:txBody>
      </p:sp>
    </p:spTree>
    <p:extLst>
      <p:ext uri="{BB962C8B-B14F-4D97-AF65-F5344CB8AC3E}">
        <p14:creationId xmlns:p14="http://schemas.microsoft.com/office/powerpoint/2010/main" val="386943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ABDD-8F22-1E02-530C-E879DD4D6529}"/>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E4AE8D41-F435-835C-F4BC-4B27A2B264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084ECD59-8F93-147D-5CAF-10350FC2D223}"/>
              </a:ext>
            </a:extLst>
          </p:cNvPr>
          <p:cNvSpPr>
            <a:spLocks noGrp="1"/>
          </p:cNvSpPr>
          <p:nvPr>
            <p:ph type="dt" sz="half" idx="10"/>
          </p:nvPr>
        </p:nvSpPr>
        <p:spPr/>
        <p:txBody>
          <a:bodyPr/>
          <a:lstStyle/>
          <a:p>
            <a:pPr>
              <a:defRPr/>
            </a:pPr>
            <a:fld id="{069920E2-D066-4DBD-892E-3F9250065834}" type="datetimeFigureOut">
              <a:rPr lang="en-US" altLang="es-CL" smtClean="0"/>
              <a:pPr>
                <a:defRPr/>
              </a:pPr>
              <a:t>10/7/2022</a:t>
            </a:fld>
            <a:endParaRPr lang="en-US" altLang="es-CL"/>
          </a:p>
        </p:txBody>
      </p:sp>
      <p:sp>
        <p:nvSpPr>
          <p:cNvPr id="5" name="Footer Placeholder 4">
            <a:extLst>
              <a:ext uri="{FF2B5EF4-FFF2-40B4-BE49-F238E27FC236}">
                <a16:creationId xmlns:a16="http://schemas.microsoft.com/office/drawing/2014/main" id="{1B98C9FA-3786-7814-7F0D-9D5CE26116A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2C072C0-747D-1762-476C-6358CA3A0334}"/>
              </a:ext>
            </a:extLst>
          </p:cNvPr>
          <p:cNvSpPr>
            <a:spLocks noGrp="1"/>
          </p:cNvSpPr>
          <p:nvPr>
            <p:ph type="sldNum" sz="quarter" idx="12"/>
          </p:nvPr>
        </p:nvSpPr>
        <p:spPr/>
        <p:txBody>
          <a:bodyPr/>
          <a:lstStyle/>
          <a:p>
            <a:pPr>
              <a:defRPr/>
            </a:pPr>
            <a:fld id="{D4BF81D8-DEA2-4D21-B193-ADBB448D364C}" type="slidenum">
              <a:rPr lang="en-US" altLang="es-CL" smtClean="0"/>
              <a:pPr>
                <a:defRPr/>
              </a:pPr>
              <a:t>‹#›</a:t>
            </a:fld>
            <a:endParaRPr lang="en-US" altLang="es-CL"/>
          </a:p>
        </p:txBody>
      </p:sp>
    </p:spTree>
    <p:extLst>
      <p:ext uri="{BB962C8B-B14F-4D97-AF65-F5344CB8AC3E}">
        <p14:creationId xmlns:p14="http://schemas.microsoft.com/office/powerpoint/2010/main" val="375127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51B58-6820-1D26-DE72-C0F499F72C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3917F26F-D6B8-0063-4C81-56F9D01B5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F09049EA-CF29-C882-5BEA-13CA3BAE7CF6}"/>
              </a:ext>
            </a:extLst>
          </p:cNvPr>
          <p:cNvSpPr>
            <a:spLocks noGrp="1"/>
          </p:cNvSpPr>
          <p:nvPr>
            <p:ph type="dt" sz="half" idx="10"/>
          </p:nvPr>
        </p:nvSpPr>
        <p:spPr/>
        <p:txBody>
          <a:bodyPr/>
          <a:lstStyle/>
          <a:p>
            <a:pPr>
              <a:defRPr/>
            </a:pPr>
            <a:fld id="{90C603A8-9E37-4836-B713-33CCD20E81B1}" type="datetimeFigureOut">
              <a:rPr lang="en-US" altLang="es-CL" smtClean="0"/>
              <a:pPr>
                <a:defRPr/>
              </a:pPr>
              <a:t>10/7/2022</a:t>
            </a:fld>
            <a:endParaRPr lang="en-US" altLang="es-CL"/>
          </a:p>
        </p:txBody>
      </p:sp>
      <p:sp>
        <p:nvSpPr>
          <p:cNvPr id="5" name="Footer Placeholder 4">
            <a:extLst>
              <a:ext uri="{FF2B5EF4-FFF2-40B4-BE49-F238E27FC236}">
                <a16:creationId xmlns:a16="http://schemas.microsoft.com/office/drawing/2014/main" id="{F94B08FD-FA19-E98C-9CEA-866F6F73ED8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92CE88A-99EE-5E81-0A83-A684BDF7D59A}"/>
              </a:ext>
            </a:extLst>
          </p:cNvPr>
          <p:cNvSpPr>
            <a:spLocks noGrp="1"/>
          </p:cNvSpPr>
          <p:nvPr>
            <p:ph type="sldNum" sz="quarter" idx="12"/>
          </p:nvPr>
        </p:nvSpPr>
        <p:spPr/>
        <p:txBody>
          <a:bodyPr/>
          <a:lstStyle/>
          <a:p>
            <a:pPr>
              <a:defRPr/>
            </a:pPr>
            <a:fld id="{DFC020A9-F8BC-4FF8-8D85-6C88CDA7C9EC}" type="slidenum">
              <a:rPr lang="en-US" altLang="es-CL" smtClean="0"/>
              <a:pPr>
                <a:defRPr/>
              </a:pPr>
              <a:t>‹#›</a:t>
            </a:fld>
            <a:endParaRPr lang="en-US" altLang="es-CL"/>
          </a:p>
        </p:txBody>
      </p:sp>
    </p:spTree>
    <p:extLst>
      <p:ext uri="{BB962C8B-B14F-4D97-AF65-F5344CB8AC3E}">
        <p14:creationId xmlns:p14="http://schemas.microsoft.com/office/powerpoint/2010/main" val="1950177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a:ext uri="{FF2B5EF4-FFF2-40B4-BE49-F238E27FC236}">
                <a16:creationId xmlns:a16="http://schemas.microsoft.com/office/drawing/2014/main" id="{5DC0222E-B4B2-4827-85BB-C5EF394C1146}"/>
              </a:ext>
            </a:extLst>
          </p:cNvPr>
          <p:cNvSpPr>
            <a:spLocks noGrp="1"/>
          </p:cNvSpPr>
          <p:nvPr>
            <p:ph type="dt" sz="half" idx="10"/>
          </p:nvPr>
        </p:nvSpPr>
        <p:spPr/>
        <p:txBody>
          <a:bodyPr/>
          <a:lstStyle>
            <a:lvl1pPr>
              <a:defRPr/>
            </a:lvl1pPr>
          </a:lstStyle>
          <a:p>
            <a:pPr>
              <a:defRPr/>
            </a:pPr>
            <a:r>
              <a:rPr lang="en-US"/>
              <a:t>09/09/2020</a:t>
            </a:r>
            <a:endParaRPr lang="en-US" dirty="0"/>
          </a:p>
        </p:txBody>
      </p:sp>
      <p:sp>
        <p:nvSpPr>
          <p:cNvPr id="6" name="Footer Placeholder 7">
            <a:extLst>
              <a:ext uri="{FF2B5EF4-FFF2-40B4-BE49-F238E27FC236}">
                <a16:creationId xmlns:a16="http://schemas.microsoft.com/office/drawing/2014/main" id="{87B5BC2D-47CE-4626-B665-0C727FB5F65B}"/>
              </a:ext>
            </a:extLst>
          </p:cNvPr>
          <p:cNvSpPr>
            <a:spLocks noGrp="1"/>
          </p:cNvSpPr>
          <p:nvPr>
            <p:ph type="ftr" sz="quarter" idx="11"/>
          </p:nvPr>
        </p:nvSpPr>
        <p:spPr/>
        <p:txBody>
          <a:bodyPr/>
          <a:lstStyle>
            <a:lvl1pPr>
              <a:defRPr/>
            </a:lvl1pPr>
          </a:lstStyle>
          <a:p>
            <a:pPr>
              <a:defRPr/>
            </a:pPr>
            <a:r>
              <a:rPr lang="en-US"/>
              <a:t>Introduction to Data Mining, 2nd Edition   Tan, Steinbach, Karpatne, Kumar</a:t>
            </a:r>
            <a:endParaRPr lang="en-US" dirty="0"/>
          </a:p>
        </p:txBody>
      </p:sp>
      <p:sp>
        <p:nvSpPr>
          <p:cNvPr id="7" name="Slide Number Placeholder 8">
            <a:extLst>
              <a:ext uri="{FF2B5EF4-FFF2-40B4-BE49-F238E27FC236}">
                <a16:creationId xmlns:a16="http://schemas.microsoft.com/office/drawing/2014/main" id="{5F8984A0-374C-409D-908D-09F37CE8DAA7}"/>
              </a:ext>
            </a:extLst>
          </p:cNvPr>
          <p:cNvSpPr>
            <a:spLocks noGrp="1"/>
          </p:cNvSpPr>
          <p:nvPr>
            <p:ph type="sldNum" sz="quarter" idx="12"/>
          </p:nvPr>
        </p:nvSpPr>
        <p:spPr/>
        <p:txBody>
          <a:bodyPr/>
          <a:lstStyle>
            <a:lvl1pPr>
              <a:defRPr/>
            </a:lvl1pPr>
          </a:lstStyle>
          <a:p>
            <a:pPr>
              <a:defRPr/>
            </a:pPr>
            <a:fld id="{68046946-CEE0-4446-ABA7-13FC764F716F}" type="slidenum">
              <a:rPr lang="en-US" altLang="en-US"/>
              <a:pPr>
                <a:defRPr/>
              </a:pPr>
              <a:t>‹#›</a:t>
            </a:fld>
            <a:endParaRPr lang="en-US" altLang="en-US"/>
          </a:p>
        </p:txBody>
      </p:sp>
    </p:spTree>
    <p:extLst>
      <p:ext uri="{BB962C8B-B14F-4D97-AF65-F5344CB8AC3E}">
        <p14:creationId xmlns:p14="http://schemas.microsoft.com/office/powerpoint/2010/main" val="1837616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8585-A5A7-3467-3850-220B4D9DA5EF}"/>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1BDC230E-F297-D30E-D862-9BBC6295E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F38629F7-BBB9-B2A2-9788-7CA04B7D4323}"/>
              </a:ext>
            </a:extLst>
          </p:cNvPr>
          <p:cNvSpPr>
            <a:spLocks noGrp="1"/>
          </p:cNvSpPr>
          <p:nvPr>
            <p:ph type="dt" sz="half" idx="10"/>
          </p:nvPr>
        </p:nvSpPr>
        <p:spPr/>
        <p:txBody>
          <a:bodyPr/>
          <a:lstStyle/>
          <a:p>
            <a:pPr>
              <a:defRPr/>
            </a:pPr>
            <a:fld id="{C4BB3324-55CA-4210-A2F0-28D743B9616E}" type="datetimeFigureOut">
              <a:rPr lang="en-US" altLang="es-CL" smtClean="0"/>
              <a:pPr>
                <a:defRPr/>
              </a:pPr>
              <a:t>10/7/2022</a:t>
            </a:fld>
            <a:endParaRPr lang="en-US" altLang="es-CL"/>
          </a:p>
        </p:txBody>
      </p:sp>
      <p:sp>
        <p:nvSpPr>
          <p:cNvPr id="5" name="Footer Placeholder 4">
            <a:extLst>
              <a:ext uri="{FF2B5EF4-FFF2-40B4-BE49-F238E27FC236}">
                <a16:creationId xmlns:a16="http://schemas.microsoft.com/office/drawing/2014/main" id="{0D4E35D1-6CB1-0B88-B6D7-1D98AEE290A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274A03A-93BF-FDB3-19AC-E1DDB5ADD56B}"/>
              </a:ext>
            </a:extLst>
          </p:cNvPr>
          <p:cNvSpPr>
            <a:spLocks noGrp="1"/>
          </p:cNvSpPr>
          <p:nvPr>
            <p:ph type="sldNum" sz="quarter" idx="12"/>
          </p:nvPr>
        </p:nvSpPr>
        <p:spPr/>
        <p:txBody>
          <a:bodyPr/>
          <a:lstStyle/>
          <a:p>
            <a:pPr>
              <a:defRPr/>
            </a:pPr>
            <a:fld id="{3B2FA834-29F8-4AF8-9547-374B3384A53E}" type="slidenum">
              <a:rPr lang="en-US" altLang="es-CL" smtClean="0"/>
              <a:pPr>
                <a:defRPr/>
              </a:pPr>
              <a:t>‹#›</a:t>
            </a:fld>
            <a:endParaRPr lang="en-US" altLang="es-CL"/>
          </a:p>
        </p:txBody>
      </p:sp>
    </p:spTree>
    <p:extLst>
      <p:ext uri="{BB962C8B-B14F-4D97-AF65-F5344CB8AC3E}">
        <p14:creationId xmlns:p14="http://schemas.microsoft.com/office/powerpoint/2010/main" val="395443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38BC-2AF1-6148-0479-5CE3A76477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BD63BC08-5DE8-0E1E-86AA-82A675802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F408D-98FE-1272-CEA0-EF43CA933F2B}"/>
              </a:ext>
            </a:extLst>
          </p:cNvPr>
          <p:cNvSpPr>
            <a:spLocks noGrp="1"/>
          </p:cNvSpPr>
          <p:nvPr>
            <p:ph type="dt" sz="half" idx="10"/>
          </p:nvPr>
        </p:nvSpPr>
        <p:spPr/>
        <p:txBody>
          <a:bodyPr/>
          <a:lstStyle/>
          <a:p>
            <a:pPr>
              <a:defRPr/>
            </a:pPr>
            <a:fld id="{410BBCDC-0BDD-4DD4-8B54-A3E4D2E734A4}" type="datetimeFigureOut">
              <a:rPr lang="en-US" altLang="es-CL" smtClean="0"/>
              <a:pPr>
                <a:defRPr/>
              </a:pPr>
              <a:t>10/7/2022</a:t>
            </a:fld>
            <a:endParaRPr lang="en-US" altLang="es-CL"/>
          </a:p>
        </p:txBody>
      </p:sp>
      <p:sp>
        <p:nvSpPr>
          <p:cNvPr id="5" name="Footer Placeholder 4">
            <a:extLst>
              <a:ext uri="{FF2B5EF4-FFF2-40B4-BE49-F238E27FC236}">
                <a16:creationId xmlns:a16="http://schemas.microsoft.com/office/drawing/2014/main" id="{CDAF61BB-C8E1-8B42-B6BD-EC4C8D323EFB}"/>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B1CFA00-3898-D843-0B8C-820B92442A6B}"/>
              </a:ext>
            </a:extLst>
          </p:cNvPr>
          <p:cNvSpPr>
            <a:spLocks noGrp="1"/>
          </p:cNvSpPr>
          <p:nvPr>
            <p:ph type="sldNum" sz="quarter" idx="12"/>
          </p:nvPr>
        </p:nvSpPr>
        <p:spPr/>
        <p:txBody>
          <a:bodyPr/>
          <a:lstStyle/>
          <a:p>
            <a:pPr>
              <a:defRPr/>
            </a:pPr>
            <a:fld id="{E06B5B82-B38D-41DD-812B-8BAA74F1E4CE}" type="slidenum">
              <a:rPr lang="en-US" altLang="es-CL" smtClean="0"/>
              <a:pPr>
                <a:defRPr/>
              </a:pPr>
              <a:t>‹#›</a:t>
            </a:fld>
            <a:endParaRPr lang="en-US" altLang="es-CL"/>
          </a:p>
        </p:txBody>
      </p:sp>
    </p:spTree>
    <p:extLst>
      <p:ext uri="{BB962C8B-B14F-4D97-AF65-F5344CB8AC3E}">
        <p14:creationId xmlns:p14="http://schemas.microsoft.com/office/powerpoint/2010/main" val="68226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2553-551C-53BB-E27C-698FB9DE205F}"/>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BDD74F35-96D5-3570-D39B-F2AC696A3A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6DBC1FF2-226D-244B-BF07-7538BED811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4A469D93-26C4-EC92-54C8-A79824382CC6}"/>
              </a:ext>
            </a:extLst>
          </p:cNvPr>
          <p:cNvSpPr>
            <a:spLocks noGrp="1"/>
          </p:cNvSpPr>
          <p:nvPr>
            <p:ph type="dt" sz="half" idx="10"/>
          </p:nvPr>
        </p:nvSpPr>
        <p:spPr/>
        <p:txBody>
          <a:bodyPr/>
          <a:lstStyle/>
          <a:p>
            <a:pPr>
              <a:defRPr/>
            </a:pPr>
            <a:fld id="{A8A555FF-E992-481C-B14A-D2B2BB24537E}" type="datetimeFigureOut">
              <a:rPr lang="en-US" altLang="es-CL" smtClean="0"/>
              <a:pPr>
                <a:defRPr/>
              </a:pPr>
              <a:t>10/7/2022</a:t>
            </a:fld>
            <a:endParaRPr lang="en-US" altLang="es-CL"/>
          </a:p>
        </p:txBody>
      </p:sp>
      <p:sp>
        <p:nvSpPr>
          <p:cNvPr id="6" name="Footer Placeholder 5">
            <a:extLst>
              <a:ext uri="{FF2B5EF4-FFF2-40B4-BE49-F238E27FC236}">
                <a16:creationId xmlns:a16="http://schemas.microsoft.com/office/drawing/2014/main" id="{4880455F-DC79-9FF6-214B-DAC04A86E924}"/>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BEFAFA0A-CC5D-22EA-28AF-6BAB64D8E322}"/>
              </a:ext>
            </a:extLst>
          </p:cNvPr>
          <p:cNvSpPr>
            <a:spLocks noGrp="1"/>
          </p:cNvSpPr>
          <p:nvPr>
            <p:ph type="sldNum" sz="quarter" idx="12"/>
          </p:nvPr>
        </p:nvSpPr>
        <p:spPr/>
        <p:txBody>
          <a:bodyPr/>
          <a:lstStyle/>
          <a:p>
            <a:pPr>
              <a:defRPr/>
            </a:pPr>
            <a:fld id="{8C845039-846E-4A45-8125-F6D434FE8D2F}" type="slidenum">
              <a:rPr lang="en-US" altLang="es-CL" smtClean="0"/>
              <a:pPr>
                <a:defRPr/>
              </a:pPr>
              <a:t>‹#›</a:t>
            </a:fld>
            <a:endParaRPr lang="en-US" altLang="es-CL"/>
          </a:p>
        </p:txBody>
      </p:sp>
    </p:spTree>
    <p:extLst>
      <p:ext uri="{BB962C8B-B14F-4D97-AF65-F5344CB8AC3E}">
        <p14:creationId xmlns:p14="http://schemas.microsoft.com/office/powerpoint/2010/main" val="120039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46CD-A475-3603-D0E6-5F226F987E4B}"/>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58864FCF-7A49-0E72-B61C-52ADB7952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CB923A-4613-19C8-7F9B-A637CC6AE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A547F136-0C62-ED90-9B0B-3A9335146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61E3FD-8119-98D7-7293-0451E3A0C6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9252ECB2-B4FA-F2EC-3772-1640C30306B4}"/>
              </a:ext>
            </a:extLst>
          </p:cNvPr>
          <p:cNvSpPr>
            <a:spLocks noGrp="1"/>
          </p:cNvSpPr>
          <p:nvPr>
            <p:ph type="dt" sz="half" idx="10"/>
          </p:nvPr>
        </p:nvSpPr>
        <p:spPr/>
        <p:txBody>
          <a:bodyPr/>
          <a:lstStyle/>
          <a:p>
            <a:pPr>
              <a:defRPr/>
            </a:pPr>
            <a:fld id="{A3D953FC-1997-4AC2-9625-41FBB64FF7E1}" type="datetimeFigureOut">
              <a:rPr lang="en-US" altLang="es-CL" smtClean="0"/>
              <a:pPr>
                <a:defRPr/>
              </a:pPr>
              <a:t>10/7/2022</a:t>
            </a:fld>
            <a:endParaRPr lang="en-US" altLang="es-CL"/>
          </a:p>
        </p:txBody>
      </p:sp>
      <p:sp>
        <p:nvSpPr>
          <p:cNvPr id="8" name="Footer Placeholder 7">
            <a:extLst>
              <a:ext uri="{FF2B5EF4-FFF2-40B4-BE49-F238E27FC236}">
                <a16:creationId xmlns:a16="http://schemas.microsoft.com/office/drawing/2014/main" id="{19A27385-E248-3454-FAF0-93770434CFD0}"/>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6C551895-DF96-A8C5-9E4D-B475FC9D91E5}"/>
              </a:ext>
            </a:extLst>
          </p:cNvPr>
          <p:cNvSpPr>
            <a:spLocks noGrp="1"/>
          </p:cNvSpPr>
          <p:nvPr>
            <p:ph type="sldNum" sz="quarter" idx="12"/>
          </p:nvPr>
        </p:nvSpPr>
        <p:spPr/>
        <p:txBody>
          <a:bodyPr/>
          <a:lstStyle/>
          <a:p>
            <a:pPr>
              <a:defRPr/>
            </a:pPr>
            <a:fld id="{1026B3DD-6B8D-45C8-9229-6CDBB7270B85}" type="slidenum">
              <a:rPr lang="en-US" altLang="es-CL" smtClean="0"/>
              <a:pPr>
                <a:defRPr/>
              </a:pPr>
              <a:t>‹#›</a:t>
            </a:fld>
            <a:endParaRPr lang="en-US" altLang="es-CL"/>
          </a:p>
        </p:txBody>
      </p:sp>
    </p:spTree>
    <p:extLst>
      <p:ext uri="{BB962C8B-B14F-4D97-AF65-F5344CB8AC3E}">
        <p14:creationId xmlns:p14="http://schemas.microsoft.com/office/powerpoint/2010/main" val="1348666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874B-2734-A4FD-5278-F3A81E50A1DC}"/>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51C9FFD4-391D-CC7A-158D-F085C044052F}"/>
              </a:ext>
            </a:extLst>
          </p:cNvPr>
          <p:cNvSpPr>
            <a:spLocks noGrp="1"/>
          </p:cNvSpPr>
          <p:nvPr>
            <p:ph type="dt" sz="half" idx="10"/>
          </p:nvPr>
        </p:nvSpPr>
        <p:spPr/>
        <p:txBody>
          <a:bodyPr/>
          <a:lstStyle/>
          <a:p>
            <a:pPr>
              <a:defRPr/>
            </a:pPr>
            <a:fld id="{9481D78E-833F-4763-A0C1-436AD7A33783}" type="datetimeFigureOut">
              <a:rPr lang="en-US" altLang="es-CL" smtClean="0"/>
              <a:pPr>
                <a:defRPr/>
              </a:pPr>
              <a:t>10/7/2022</a:t>
            </a:fld>
            <a:endParaRPr lang="en-US" altLang="es-CL"/>
          </a:p>
        </p:txBody>
      </p:sp>
      <p:sp>
        <p:nvSpPr>
          <p:cNvPr id="4" name="Footer Placeholder 3">
            <a:extLst>
              <a:ext uri="{FF2B5EF4-FFF2-40B4-BE49-F238E27FC236}">
                <a16:creationId xmlns:a16="http://schemas.microsoft.com/office/drawing/2014/main" id="{315B1466-3B92-158A-1220-67A88CB06A59}"/>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284187C4-B52E-78B2-E7D8-10E21EF086A0}"/>
              </a:ext>
            </a:extLst>
          </p:cNvPr>
          <p:cNvSpPr>
            <a:spLocks noGrp="1"/>
          </p:cNvSpPr>
          <p:nvPr>
            <p:ph type="sldNum" sz="quarter" idx="12"/>
          </p:nvPr>
        </p:nvSpPr>
        <p:spPr/>
        <p:txBody>
          <a:bodyPr/>
          <a:lstStyle/>
          <a:p>
            <a:pPr>
              <a:defRPr/>
            </a:pPr>
            <a:fld id="{88EBF2B7-ACA9-4518-B9C6-E75D0FD6A116}" type="slidenum">
              <a:rPr lang="en-US" altLang="es-CL" smtClean="0"/>
              <a:pPr>
                <a:defRPr/>
              </a:pPr>
              <a:t>‹#›</a:t>
            </a:fld>
            <a:endParaRPr lang="en-US" altLang="es-CL"/>
          </a:p>
        </p:txBody>
      </p:sp>
    </p:spTree>
    <p:extLst>
      <p:ext uri="{BB962C8B-B14F-4D97-AF65-F5344CB8AC3E}">
        <p14:creationId xmlns:p14="http://schemas.microsoft.com/office/powerpoint/2010/main" val="393176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90AF9-3B4C-68F0-58B9-48BA90FE915F}"/>
              </a:ext>
            </a:extLst>
          </p:cNvPr>
          <p:cNvSpPr>
            <a:spLocks noGrp="1"/>
          </p:cNvSpPr>
          <p:nvPr>
            <p:ph type="dt" sz="half" idx="10"/>
          </p:nvPr>
        </p:nvSpPr>
        <p:spPr/>
        <p:txBody>
          <a:bodyPr/>
          <a:lstStyle/>
          <a:p>
            <a:pPr>
              <a:defRPr/>
            </a:pPr>
            <a:fld id="{02AEDCBE-6DA1-44DA-BFBD-0514F88DEE06}" type="datetimeFigureOut">
              <a:rPr lang="en-US" altLang="es-CL" smtClean="0"/>
              <a:pPr>
                <a:defRPr/>
              </a:pPr>
              <a:t>10/7/2022</a:t>
            </a:fld>
            <a:endParaRPr lang="en-US" altLang="es-CL"/>
          </a:p>
        </p:txBody>
      </p:sp>
      <p:sp>
        <p:nvSpPr>
          <p:cNvPr id="3" name="Footer Placeholder 2">
            <a:extLst>
              <a:ext uri="{FF2B5EF4-FFF2-40B4-BE49-F238E27FC236}">
                <a16:creationId xmlns:a16="http://schemas.microsoft.com/office/drawing/2014/main" id="{173F28EC-0408-7EFE-2FDB-4E03912F21C9}"/>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C66FA058-D15D-3040-007E-B378E85A570B}"/>
              </a:ext>
            </a:extLst>
          </p:cNvPr>
          <p:cNvSpPr>
            <a:spLocks noGrp="1"/>
          </p:cNvSpPr>
          <p:nvPr>
            <p:ph type="sldNum" sz="quarter" idx="12"/>
          </p:nvPr>
        </p:nvSpPr>
        <p:spPr/>
        <p:txBody>
          <a:bodyPr/>
          <a:lstStyle/>
          <a:p>
            <a:pPr>
              <a:defRPr/>
            </a:pPr>
            <a:fld id="{D85FC8D9-D623-40E5-BF91-96F8C939F5AC}" type="slidenum">
              <a:rPr lang="en-US" altLang="es-CL" smtClean="0"/>
              <a:pPr>
                <a:defRPr/>
              </a:pPr>
              <a:t>‹#›</a:t>
            </a:fld>
            <a:endParaRPr lang="en-US" altLang="es-CL"/>
          </a:p>
        </p:txBody>
      </p:sp>
    </p:spTree>
    <p:extLst>
      <p:ext uri="{BB962C8B-B14F-4D97-AF65-F5344CB8AC3E}">
        <p14:creationId xmlns:p14="http://schemas.microsoft.com/office/powerpoint/2010/main" val="233553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8059-B776-417F-2768-6AB24B0DD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EA34B2A8-9964-E2EB-1C6A-663F1244FA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7AD2CD7A-1D02-61A9-068B-3DD5AFC7C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C922D-EA27-13E6-9C5F-D0BC10180A38}"/>
              </a:ext>
            </a:extLst>
          </p:cNvPr>
          <p:cNvSpPr>
            <a:spLocks noGrp="1"/>
          </p:cNvSpPr>
          <p:nvPr>
            <p:ph type="dt" sz="half" idx="10"/>
          </p:nvPr>
        </p:nvSpPr>
        <p:spPr/>
        <p:txBody>
          <a:bodyPr/>
          <a:lstStyle/>
          <a:p>
            <a:pPr>
              <a:defRPr/>
            </a:pPr>
            <a:fld id="{E1635486-0B74-4EC8-9EE7-C4B94F6E8A4E}" type="datetimeFigureOut">
              <a:rPr lang="en-US" altLang="es-CL" smtClean="0"/>
              <a:pPr>
                <a:defRPr/>
              </a:pPr>
              <a:t>10/7/2022</a:t>
            </a:fld>
            <a:endParaRPr lang="en-US" altLang="es-CL"/>
          </a:p>
        </p:txBody>
      </p:sp>
      <p:sp>
        <p:nvSpPr>
          <p:cNvPr id="6" name="Footer Placeholder 5">
            <a:extLst>
              <a:ext uri="{FF2B5EF4-FFF2-40B4-BE49-F238E27FC236}">
                <a16:creationId xmlns:a16="http://schemas.microsoft.com/office/drawing/2014/main" id="{8CA7F3B8-6449-9499-8EAE-F8FC07D936A0}"/>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AB0DD289-CDB0-1F3E-FB4E-D81E2FBAB799}"/>
              </a:ext>
            </a:extLst>
          </p:cNvPr>
          <p:cNvSpPr>
            <a:spLocks noGrp="1"/>
          </p:cNvSpPr>
          <p:nvPr>
            <p:ph type="sldNum" sz="quarter" idx="12"/>
          </p:nvPr>
        </p:nvSpPr>
        <p:spPr/>
        <p:txBody>
          <a:bodyPr/>
          <a:lstStyle/>
          <a:p>
            <a:pPr>
              <a:defRPr/>
            </a:pPr>
            <a:fld id="{DB9951D0-58C1-48FD-9080-97A971AE29E0}" type="slidenum">
              <a:rPr lang="en-US" altLang="es-CL" smtClean="0"/>
              <a:pPr>
                <a:defRPr/>
              </a:pPr>
              <a:t>‹#›</a:t>
            </a:fld>
            <a:endParaRPr lang="en-US" altLang="es-CL"/>
          </a:p>
        </p:txBody>
      </p:sp>
    </p:spTree>
    <p:extLst>
      <p:ext uri="{BB962C8B-B14F-4D97-AF65-F5344CB8AC3E}">
        <p14:creationId xmlns:p14="http://schemas.microsoft.com/office/powerpoint/2010/main" val="68747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D329-E0F5-1424-44AD-D409A79FD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C7C63C4D-D8F0-00A3-C122-E566339EA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DB018F7D-F60E-2F4C-8D36-594DDAC0D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58C3E-975E-F11B-35B4-18B92BD0641F}"/>
              </a:ext>
            </a:extLst>
          </p:cNvPr>
          <p:cNvSpPr>
            <a:spLocks noGrp="1"/>
          </p:cNvSpPr>
          <p:nvPr>
            <p:ph type="dt" sz="half" idx="10"/>
          </p:nvPr>
        </p:nvSpPr>
        <p:spPr/>
        <p:txBody>
          <a:bodyPr/>
          <a:lstStyle/>
          <a:p>
            <a:pPr>
              <a:defRPr/>
            </a:pPr>
            <a:fld id="{FA3C4DBD-BA14-49A8-BE62-46DAC392EF20}" type="datetimeFigureOut">
              <a:rPr lang="en-US" altLang="es-CL" smtClean="0"/>
              <a:pPr>
                <a:defRPr/>
              </a:pPr>
              <a:t>10/7/2022</a:t>
            </a:fld>
            <a:endParaRPr lang="en-US" altLang="es-CL"/>
          </a:p>
        </p:txBody>
      </p:sp>
      <p:sp>
        <p:nvSpPr>
          <p:cNvPr id="6" name="Footer Placeholder 5">
            <a:extLst>
              <a:ext uri="{FF2B5EF4-FFF2-40B4-BE49-F238E27FC236}">
                <a16:creationId xmlns:a16="http://schemas.microsoft.com/office/drawing/2014/main" id="{EEA90DB4-1FF2-F721-63FA-2047FBFEA50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2BF664DF-396F-09D4-F794-F140E3687B45}"/>
              </a:ext>
            </a:extLst>
          </p:cNvPr>
          <p:cNvSpPr>
            <a:spLocks noGrp="1"/>
          </p:cNvSpPr>
          <p:nvPr>
            <p:ph type="sldNum" sz="quarter" idx="12"/>
          </p:nvPr>
        </p:nvSpPr>
        <p:spPr/>
        <p:txBody>
          <a:bodyPr/>
          <a:lstStyle/>
          <a:p>
            <a:pPr>
              <a:defRPr/>
            </a:pPr>
            <a:fld id="{F9F5EE0E-D68B-4D07-B2BA-B8FC8BAE1FCC}" type="slidenum">
              <a:rPr lang="en-US" altLang="es-CL" smtClean="0"/>
              <a:pPr>
                <a:defRPr/>
              </a:pPr>
              <a:t>‹#›</a:t>
            </a:fld>
            <a:endParaRPr lang="en-US" altLang="es-CL"/>
          </a:p>
        </p:txBody>
      </p:sp>
    </p:spTree>
    <p:extLst>
      <p:ext uri="{BB962C8B-B14F-4D97-AF65-F5344CB8AC3E}">
        <p14:creationId xmlns:p14="http://schemas.microsoft.com/office/powerpoint/2010/main" val="1810096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E19EA7-6641-3279-7BC5-A748E40966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4BC6378B-CADB-FEB1-BA9E-72404C634A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C2C5275-DF6A-2B48-3328-2F471B8AD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9CA9D56-FCD4-413E-9783-8D932926AD71}" type="datetimeFigureOut">
              <a:rPr lang="en-US" altLang="es-CL" smtClean="0"/>
              <a:pPr>
                <a:defRPr/>
              </a:pPr>
              <a:t>10/7/2022</a:t>
            </a:fld>
            <a:endParaRPr lang="en-US" altLang="es-CL"/>
          </a:p>
        </p:txBody>
      </p:sp>
      <p:sp>
        <p:nvSpPr>
          <p:cNvPr id="5" name="Footer Placeholder 4">
            <a:extLst>
              <a:ext uri="{FF2B5EF4-FFF2-40B4-BE49-F238E27FC236}">
                <a16:creationId xmlns:a16="http://schemas.microsoft.com/office/drawing/2014/main" id="{54B02E64-F832-7DB1-40AD-411F7A76B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6C481208-D42E-5CC6-33FC-42DC8BE360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8326D4B-C218-43DA-AFA2-31DDEE1E10D4}" type="slidenum">
              <a:rPr lang="en-US" altLang="es-CL" smtClean="0"/>
              <a:pPr>
                <a:defRPr/>
              </a:pPr>
              <a:t>‹#›</a:t>
            </a:fld>
            <a:endParaRPr lang="en-US" altLang="es-CL"/>
          </a:p>
        </p:txBody>
      </p:sp>
    </p:spTree>
    <p:extLst>
      <p:ext uri="{BB962C8B-B14F-4D97-AF65-F5344CB8AC3E}">
        <p14:creationId xmlns:p14="http://schemas.microsoft.com/office/powerpoint/2010/main" val="1753350815"/>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8">
            <a:extLst>
              <a:ext uri="{FF2B5EF4-FFF2-40B4-BE49-F238E27FC236}">
                <a16:creationId xmlns:a16="http://schemas.microsoft.com/office/drawing/2014/main" id="{EDA345DF-6D9A-4AB0-8AA7-0068F22E5EB9}"/>
              </a:ext>
            </a:extLst>
          </p:cNvPr>
          <p:cNvSpPr txBox="1">
            <a:spLocks noGrp="1"/>
          </p:cNvSpPr>
          <p:nvPr>
            <p:ph type="ctrTitle"/>
          </p:nvPr>
        </p:nvSpPr>
        <p:spPr>
          <a:xfrm>
            <a:off x="2524125" y="1765300"/>
            <a:ext cx="6934200" cy="1174750"/>
          </a:xfrm>
        </p:spPr>
        <p:txBody>
          <a:bodyPr lIns="121900" tIns="121900" rIns="121900" bIns="121900" rtlCol="0">
            <a:noAutofit/>
          </a:bodyPr>
          <a:lstStyle/>
          <a:p>
            <a:pPr>
              <a:defRPr/>
            </a:pPr>
            <a:r>
              <a:rPr lang="es-CL" sz="2800" b="1" dirty="0"/>
              <a:t> </a:t>
            </a:r>
            <a:br>
              <a:rPr lang="es-CL" sz="2800" b="1" dirty="0"/>
            </a:br>
            <a:r>
              <a:rPr lang="es-CL" sz="2800" b="1" dirty="0"/>
              <a:t>Clase 3 - Visualización de datos y </a:t>
            </a:r>
            <a:r>
              <a:rPr lang="es-CL" sz="2800" b="1" dirty="0" err="1"/>
              <a:t>Outliers</a:t>
            </a:r>
            <a:br>
              <a:rPr lang="es-CL" b="1" dirty="0"/>
            </a:br>
            <a:br>
              <a:rPr lang="es-CL" b="1" dirty="0"/>
            </a:br>
            <a:br>
              <a:rPr lang="es-CL" sz="4267" b="1" dirty="0">
                <a:solidFill>
                  <a:schemeClr val="bg2"/>
                </a:solidFill>
              </a:rPr>
            </a:br>
            <a:endParaRPr lang="es-CL" sz="2667" b="1" dirty="0">
              <a:solidFill>
                <a:schemeClr val="bg2"/>
              </a:solidFill>
              <a:sym typeface="Nunito"/>
            </a:endParaRPr>
          </a:p>
        </p:txBody>
      </p:sp>
      <p:sp>
        <p:nvSpPr>
          <p:cNvPr id="4" name="Shape 139">
            <a:extLst>
              <a:ext uri="{FF2B5EF4-FFF2-40B4-BE49-F238E27FC236}">
                <a16:creationId xmlns:a16="http://schemas.microsoft.com/office/drawing/2014/main" id="{F693EDF2-9EC9-4036-B257-2D3FE5B1FA06}"/>
              </a:ext>
            </a:extLst>
          </p:cNvPr>
          <p:cNvSpPr txBox="1">
            <a:spLocks noGrp="1"/>
          </p:cNvSpPr>
          <p:nvPr>
            <p:ph type="subTitle" idx="1"/>
          </p:nvPr>
        </p:nvSpPr>
        <p:spPr>
          <a:xfrm>
            <a:off x="3287713" y="5561013"/>
            <a:ext cx="6315075" cy="971550"/>
          </a:xfrm>
        </p:spPr>
        <p:txBody>
          <a:bodyPr lIns="121900" tIns="121900" rIns="121900" bIns="121900" rtlCol="0">
            <a:noAutofit/>
          </a:bodyPr>
          <a:lstStyle/>
          <a:p>
            <a:pPr algn="l">
              <a:lnSpc>
                <a:spcPct val="115000"/>
              </a:lnSpc>
              <a:spcBef>
                <a:spcPts val="0"/>
              </a:spcBef>
              <a:buClr>
                <a:schemeClr val="lt1"/>
              </a:buClr>
              <a:buSzPct val="25000"/>
              <a:defRPr/>
            </a:pPr>
            <a:r>
              <a:rPr lang="es-419" sz="1467" b="1" dirty="0">
                <a:solidFill>
                  <a:srgbClr val="000000"/>
                </a:solidFill>
                <a:latin typeface="Arial"/>
                <a:ea typeface="Arial"/>
                <a:cs typeface="Arial"/>
                <a:sym typeface="Arial"/>
              </a:rPr>
              <a:t>Profesor</a:t>
            </a:r>
            <a:r>
              <a:rPr lang="es-419" sz="1467" dirty="0">
                <a:solidFill>
                  <a:srgbClr val="000000"/>
                </a:solidFill>
                <a:latin typeface="Arial"/>
                <a:ea typeface="Arial"/>
                <a:cs typeface="Arial"/>
                <a:sym typeface="Arial"/>
              </a:rPr>
              <a:t>: Samantha Reid C.</a:t>
            </a:r>
          </a:p>
        </p:txBody>
      </p:sp>
      <p:pic>
        <p:nvPicPr>
          <p:cNvPr id="1026" name="Picture 2" descr="Qué es Data Mining? » Su Definición y Significado [2021]">
            <a:extLst>
              <a:ext uri="{FF2B5EF4-FFF2-40B4-BE49-F238E27FC236}">
                <a16:creationId xmlns:a16="http://schemas.microsoft.com/office/drawing/2014/main" id="{957B70CB-A9D6-4E79-BF96-F5653556F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3" y="2352675"/>
            <a:ext cx="5292634" cy="323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95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7" name="Rectangle 3"/>
          <p:cNvSpPr>
            <a:spLocks noGrp="1" noChangeArrowheads="1"/>
          </p:cNvSpPr>
          <p:nvPr>
            <p:ph type="title"/>
          </p:nvPr>
        </p:nvSpPr>
        <p:spPr>
          <a:xfrm>
            <a:off x="1904999" y="152400"/>
            <a:ext cx="10287001" cy="533400"/>
          </a:xfrm>
        </p:spPr>
        <p:txBody>
          <a:bodyPr>
            <a:normAutofit fontScale="90000"/>
          </a:bodyPr>
          <a:lstStyle/>
          <a:p>
            <a:r>
              <a:rPr lang="es-ES" sz="3600" dirty="0">
                <a:solidFill>
                  <a:schemeClr val="bg1"/>
                </a:solidFill>
              </a:rPr>
              <a:t>Medidas de propagación: Rango y Varianza</a:t>
            </a:r>
            <a:endParaRPr lang="en-US" sz="3600" dirty="0">
              <a:solidFill>
                <a:schemeClr val="bg1"/>
              </a:solidFill>
            </a:endParaRPr>
          </a:p>
        </p:txBody>
      </p:sp>
      <p:sp>
        <p:nvSpPr>
          <p:cNvPr id="912388" name="Rectangle 4"/>
          <p:cNvSpPr>
            <a:spLocks noGrp="1" noChangeArrowheads="1"/>
          </p:cNvSpPr>
          <p:nvPr>
            <p:ph idx="1"/>
          </p:nvPr>
        </p:nvSpPr>
        <p:spPr>
          <a:xfrm>
            <a:off x="1384663" y="990600"/>
            <a:ext cx="9892937" cy="5181600"/>
          </a:xfrm>
        </p:spPr>
        <p:txBody>
          <a:bodyPr/>
          <a:lstStyle/>
          <a:p>
            <a:r>
              <a:rPr lang="es-ES" sz="2400" dirty="0"/>
              <a:t>El rango es la diferencia entre el máx. y el mínimo
La desviación o desviación estándar </a:t>
            </a:r>
            <a:r>
              <a:rPr lang="en-US" sz="2400" i="1" dirty="0" err="1">
                <a:latin typeface="Times New Roman" pitchFamily="18" charset="0"/>
              </a:rPr>
              <a:t>s</a:t>
            </a:r>
            <a:r>
              <a:rPr lang="en-US" sz="2400" i="1" baseline="-25000" dirty="0" err="1">
                <a:latin typeface="Times New Roman" pitchFamily="18" charset="0"/>
              </a:rPr>
              <a:t>x</a:t>
            </a:r>
            <a:r>
              <a:rPr lang="en-US" sz="2400" dirty="0"/>
              <a:t> </a:t>
            </a:r>
            <a:r>
              <a:rPr lang="es-ES" sz="2400" dirty="0"/>
              <a:t>es la medida más común de la propagación de un conjunto de puntos. </a:t>
            </a:r>
            <a:endParaRPr lang="en-US" dirty="0"/>
          </a:p>
          <a:p>
            <a:endParaRPr lang="en-US" sz="2700" dirty="0"/>
          </a:p>
          <a:p>
            <a:pPr>
              <a:buFont typeface="Monotype Sorts" charset="2"/>
              <a:buNone/>
            </a:pPr>
            <a:endParaRPr lang="en-US" sz="2700" dirty="0"/>
          </a:p>
          <a:p>
            <a:r>
              <a:rPr lang="es-ES" sz="2400" dirty="0"/>
              <a:t>Debido a los valores atípicos, a menudo se utilizan otras medidas.  </a:t>
            </a:r>
            <a:endParaRPr lang="en-US" dirty="0"/>
          </a:p>
        </p:txBody>
      </p:sp>
      <p:pic>
        <p:nvPicPr>
          <p:cNvPr id="91239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336800"/>
            <a:ext cx="5054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1239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801" y="3810001"/>
            <a:ext cx="6105525" cy="251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866ECE-908B-4D9E-9F21-11134C821E64}"/>
              </a:ext>
            </a:extLst>
          </p:cNvPr>
          <p:cNvSpPr>
            <a:spLocks noGrp="1"/>
          </p:cNvSpPr>
          <p:nvPr>
            <p:ph type="title"/>
          </p:nvPr>
        </p:nvSpPr>
        <p:spPr>
          <a:xfrm>
            <a:off x="3079750" y="274638"/>
            <a:ext cx="7943850" cy="538162"/>
          </a:xfrm>
        </p:spPr>
        <p:txBody>
          <a:bodyPr>
            <a:normAutofit fontScale="90000"/>
          </a:bodyPr>
          <a:lstStyle/>
          <a:p>
            <a:r>
              <a:rPr lang="es-CL" dirty="0">
                <a:solidFill>
                  <a:schemeClr val="bg1"/>
                </a:solidFill>
              </a:rPr>
              <a:t>VARIABLE ALEATORIA: TIPOS </a:t>
            </a:r>
          </a:p>
        </p:txBody>
      </p:sp>
      <p:sp>
        <p:nvSpPr>
          <p:cNvPr id="3" name="Marcador de contenido 2">
            <a:extLst>
              <a:ext uri="{FF2B5EF4-FFF2-40B4-BE49-F238E27FC236}">
                <a16:creationId xmlns:a16="http://schemas.microsoft.com/office/drawing/2014/main" id="{3B1BD4A4-FBB7-4EDD-A26E-1C9CB00FF4EC}"/>
              </a:ext>
            </a:extLst>
          </p:cNvPr>
          <p:cNvSpPr>
            <a:spLocks noGrp="1"/>
          </p:cNvSpPr>
          <p:nvPr>
            <p:ph idx="1"/>
          </p:nvPr>
        </p:nvSpPr>
        <p:spPr/>
        <p:txBody>
          <a:bodyPr/>
          <a:lstStyle/>
          <a:p>
            <a:r>
              <a:rPr lang="es-ES" b="1" dirty="0"/>
              <a:t>Variable aleatoria discreta</a:t>
            </a:r>
            <a:r>
              <a:rPr lang="es-ES" dirty="0"/>
              <a:t>. La variable aleatoria X se dice que es discreta si los números asignados a los sucesos elementales de E son puntos aislados. Si el conjunto de todos los valores que puede tomar es un conjunto numerable. </a:t>
            </a:r>
          </a:p>
          <a:p>
            <a:r>
              <a:rPr lang="es-ES" b="1" dirty="0"/>
              <a:t>Variable aleatoria continua</a:t>
            </a:r>
            <a:r>
              <a:rPr lang="es-ES" dirty="0"/>
              <a:t>. Una variable aleatoria continua es aquella que puede tomar todos los valores posibles dentro de un cierto intervalo de la recta real.</a:t>
            </a:r>
            <a:endParaRPr lang="es-CL" dirty="0"/>
          </a:p>
        </p:txBody>
      </p:sp>
      <p:pic>
        <p:nvPicPr>
          <p:cNvPr id="5" name="Imagen 4">
            <a:extLst>
              <a:ext uri="{FF2B5EF4-FFF2-40B4-BE49-F238E27FC236}">
                <a16:creationId xmlns:a16="http://schemas.microsoft.com/office/drawing/2014/main" id="{8EBE9C6C-EA48-45D3-AB1B-70958F3A7DBB}"/>
              </a:ext>
            </a:extLst>
          </p:cNvPr>
          <p:cNvPicPr>
            <a:picLocks noChangeAspect="1"/>
          </p:cNvPicPr>
          <p:nvPr/>
        </p:nvPicPr>
        <p:blipFill>
          <a:blip r:embed="rId2"/>
          <a:stretch>
            <a:fillRect/>
          </a:stretch>
        </p:blipFill>
        <p:spPr>
          <a:xfrm>
            <a:off x="7469509" y="4714576"/>
            <a:ext cx="4486901" cy="2143424"/>
          </a:xfrm>
          <a:prstGeom prst="rect">
            <a:avLst/>
          </a:prstGeom>
        </p:spPr>
      </p:pic>
    </p:spTree>
    <p:extLst>
      <p:ext uri="{BB962C8B-B14F-4D97-AF65-F5344CB8AC3E}">
        <p14:creationId xmlns:p14="http://schemas.microsoft.com/office/powerpoint/2010/main" val="74478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96F5D-442A-483C-A3BB-168B568E36FB}"/>
              </a:ext>
            </a:extLst>
          </p:cNvPr>
          <p:cNvSpPr>
            <a:spLocks noGrp="1"/>
          </p:cNvSpPr>
          <p:nvPr>
            <p:ph type="title"/>
          </p:nvPr>
        </p:nvSpPr>
        <p:spPr>
          <a:xfrm>
            <a:off x="3007360" y="142875"/>
            <a:ext cx="8910320" cy="588962"/>
          </a:xfrm>
        </p:spPr>
        <p:txBody>
          <a:bodyPr>
            <a:normAutofit fontScale="90000"/>
          </a:bodyPr>
          <a:lstStyle/>
          <a:p>
            <a:r>
              <a:rPr lang="es-CL" sz="4000" dirty="0">
                <a:solidFill>
                  <a:schemeClr val="bg1"/>
                </a:solidFill>
              </a:rPr>
              <a:t>Distribuciones de probabilidad continuas </a:t>
            </a:r>
          </a:p>
        </p:txBody>
      </p:sp>
      <p:sp>
        <p:nvSpPr>
          <p:cNvPr id="3" name="Marcador de contenido 2">
            <a:extLst>
              <a:ext uri="{FF2B5EF4-FFF2-40B4-BE49-F238E27FC236}">
                <a16:creationId xmlns:a16="http://schemas.microsoft.com/office/drawing/2014/main" id="{2AF024F4-D647-48BC-B4D0-B365A08CDAF6}"/>
              </a:ext>
            </a:extLst>
          </p:cNvPr>
          <p:cNvSpPr>
            <a:spLocks noGrp="1"/>
          </p:cNvSpPr>
          <p:nvPr>
            <p:ph idx="1"/>
          </p:nvPr>
        </p:nvSpPr>
        <p:spPr>
          <a:xfrm>
            <a:off x="243840" y="1166018"/>
            <a:ext cx="11673840" cy="4525963"/>
          </a:xfrm>
        </p:spPr>
        <p:txBody>
          <a:bodyPr/>
          <a:lstStyle/>
          <a:p>
            <a:r>
              <a:rPr lang="es-ES" sz="2800" dirty="0"/>
              <a:t>Entre las funciones de probabilidad continuas están: Distribución Uniforme, Distribución Normal, Distribución Beta, Distribución Gamma, Distribución Exponencial, Distribución Ji-cuadrado, Distribución t de </a:t>
            </a:r>
            <a:r>
              <a:rPr lang="es-ES" sz="2800" dirty="0" err="1"/>
              <a:t>Student</a:t>
            </a:r>
            <a:r>
              <a:rPr lang="es-ES" sz="2800" dirty="0"/>
              <a:t>, Distribución F de Snedecor.</a:t>
            </a:r>
            <a:endParaRPr lang="es-CL" sz="2800" dirty="0"/>
          </a:p>
        </p:txBody>
      </p:sp>
      <p:pic>
        <p:nvPicPr>
          <p:cNvPr id="5" name="Imagen 4">
            <a:extLst>
              <a:ext uri="{FF2B5EF4-FFF2-40B4-BE49-F238E27FC236}">
                <a16:creationId xmlns:a16="http://schemas.microsoft.com/office/drawing/2014/main" id="{3F6C0544-F02D-4813-BBE1-E2BE3CE61A2C}"/>
              </a:ext>
            </a:extLst>
          </p:cNvPr>
          <p:cNvPicPr>
            <a:picLocks noChangeAspect="1"/>
          </p:cNvPicPr>
          <p:nvPr/>
        </p:nvPicPr>
        <p:blipFill>
          <a:blip r:embed="rId2"/>
          <a:stretch>
            <a:fillRect/>
          </a:stretch>
        </p:blipFill>
        <p:spPr>
          <a:xfrm>
            <a:off x="3007360" y="2818514"/>
            <a:ext cx="6435771" cy="3755006"/>
          </a:xfrm>
          <a:prstGeom prst="rect">
            <a:avLst/>
          </a:prstGeom>
        </p:spPr>
      </p:pic>
    </p:spTree>
    <p:extLst>
      <p:ext uri="{BB962C8B-B14F-4D97-AF65-F5344CB8AC3E}">
        <p14:creationId xmlns:p14="http://schemas.microsoft.com/office/powerpoint/2010/main" val="1810262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E0DDD-B8C0-4B1E-9933-D0F5D8143784}"/>
              </a:ext>
            </a:extLst>
          </p:cNvPr>
          <p:cNvSpPr>
            <a:spLocks noGrp="1"/>
          </p:cNvSpPr>
          <p:nvPr>
            <p:ph type="title"/>
          </p:nvPr>
        </p:nvSpPr>
        <p:spPr>
          <a:xfrm>
            <a:off x="3079750" y="274638"/>
            <a:ext cx="8502650" cy="457199"/>
          </a:xfrm>
        </p:spPr>
        <p:txBody>
          <a:bodyPr>
            <a:normAutofit fontScale="90000"/>
          </a:bodyPr>
          <a:lstStyle/>
          <a:p>
            <a:r>
              <a:rPr lang="es-CL" dirty="0">
                <a:solidFill>
                  <a:schemeClr val="bg1"/>
                </a:solidFill>
              </a:rPr>
              <a:t>Distribución normal: características</a:t>
            </a:r>
          </a:p>
        </p:txBody>
      </p:sp>
      <p:sp>
        <p:nvSpPr>
          <p:cNvPr id="3" name="Marcador de contenido 2">
            <a:extLst>
              <a:ext uri="{FF2B5EF4-FFF2-40B4-BE49-F238E27FC236}">
                <a16:creationId xmlns:a16="http://schemas.microsoft.com/office/drawing/2014/main" id="{BC157021-B454-4A40-88F3-DB3D61013E46}"/>
              </a:ext>
            </a:extLst>
          </p:cNvPr>
          <p:cNvSpPr>
            <a:spLocks noGrp="1"/>
          </p:cNvSpPr>
          <p:nvPr>
            <p:ph idx="1"/>
          </p:nvPr>
        </p:nvSpPr>
        <p:spPr>
          <a:xfrm>
            <a:off x="609600" y="1361440"/>
            <a:ext cx="10972800" cy="4764723"/>
          </a:xfrm>
        </p:spPr>
        <p:txBody>
          <a:bodyPr/>
          <a:lstStyle/>
          <a:p>
            <a:r>
              <a:rPr lang="es-ES" dirty="0"/>
              <a:t>La curva normal tiene forma de campana con un solo pico justo en el centro de la distribución. </a:t>
            </a:r>
          </a:p>
          <a:p>
            <a:r>
              <a:rPr lang="es-ES" dirty="0"/>
              <a:t>La media, mediana y moda de la distribución aritmética son iguales y se localizan en el pico. </a:t>
            </a:r>
          </a:p>
          <a:p>
            <a:r>
              <a:rPr lang="es-ES" dirty="0"/>
              <a:t>La mitad del área bajo la curva está a la derecha del pico, y la otra mitad está a la izquierda. </a:t>
            </a:r>
          </a:p>
          <a:p>
            <a:r>
              <a:rPr lang="es-ES" dirty="0"/>
              <a:t>La distribución normal es simétrica respecto a su media. </a:t>
            </a:r>
          </a:p>
          <a:p>
            <a:r>
              <a:rPr lang="es-ES" dirty="0"/>
              <a:t>La distribución normal es asintótica - la curva se acerca cada vez más al eje x pero en realidad nunca llega a tocarlo.</a:t>
            </a:r>
            <a:endParaRPr lang="es-CL" dirty="0"/>
          </a:p>
        </p:txBody>
      </p:sp>
    </p:spTree>
    <p:extLst>
      <p:ext uri="{BB962C8B-B14F-4D97-AF65-F5344CB8AC3E}">
        <p14:creationId xmlns:p14="http://schemas.microsoft.com/office/powerpoint/2010/main" val="4196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21BA3-569B-4FB0-AA4F-B241579390DE}"/>
              </a:ext>
            </a:extLst>
          </p:cNvPr>
          <p:cNvSpPr>
            <a:spLocks noGrp="1"/>
          </p:cNvSpPr>
          <p:nvPr>
            <p:ph type="title"/>
          </p:nvPr>
        </p:nvSpPr>
        <p:spPr>
          <a:xfrm>
            <a:off x="3079750" y="-25082"/>
            <a:ext cx="8502650" cy="1143000"/>
          </a:xfrm>
        </p:spPr>
        <p:txBody>
          <a:bodyPr/>
          <a:lstStyle/>
          <a:p>
            <a:r>
              <a:rPr lang="es-CL" dirty="0">
                <a:solidFill>
                  <a:schemeClr val="bg1"/>
                </a:solidFill>
              </a:rPr>
              <a:t>Distribución normal</a:t>
            </a:r>
            <a:endParaRPr lang="es-CL" dirty="0"/>
          </a:p>
        </p:txBody>
      </p:sp>
      <p:pic>
        <p:nvPicPr>
          <p:cNvPr id="5" name="Imagen 4">
            <a:extLst>
              <a:ext uri="{FF2B5EF4-FFF2-40B4-BE49-F238E27FC236}">
                <a16:creationId xmlns:a16="http://schemas.microsoft.com/office/drawing/2014/main" id="{56DC7E46-C351-43FF-AF17-10E7C51B6C20}"/>
              </a:ext>
            </a:extLst>
          </p:cNvPr>
          <p:cNvPicPr>
            <a:picLocks noChangeAspect="1"/>
          </p:cNvPicPr>
          <p:nvPr/>
        </p:nvPicPr>
        <p:blipFill>
          <a:blip r:embed="rId2"/>
          <a:stretch>
            <a:fillRect/>
          </a:stretch>
        </p:blipFill>
        <p:spPr>
          <a:xfrm>
            <a:off x="2318409" y="1694241"/>
            <a:ext cx="6939939" cy="4512359"/>
          </a:xfrm>
          <a:prstGeom prst="rect">
            <a:avLst/>
          </a:prstGeom>
        </p:spPr>
      </p:pic>
    </p:spTree>
    <p:extLst>
      <p:ext uri="{BB962C8B-B14F-4D97-AF65-F5344CB8AC3E}">
        <p14:creationId xmlns:p14="http://schemas.microsoft.com/office/powerpoint/2010/main" val="3594080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a:xfrm>
            <a:off x="2888161" y="-152082"/>
            <a:ext cx="8502650" cy="1143000"/>
          </a:xfrm>
        </p:spPr>
        <p:txBody>
          <a:bodyPr/>
          <a:lstStyle/>
          <a:p>
            <a:r>
              <a:rPr lang="en-US" dirty="0" err="1">
                <a:solidFill>
                  <a:schemeClr val="bg1"/>
                </a:solidFill>
              </a:rPr>
              <a:t>Visualización</a:t>
            </a:r>
            <a:endParaRPr lang="en-US" dirty="0">
              <a:solidFill>
                <a:schemeClr val="bg1"/>
              </a:solidFill>
            </a:endParaRPr>
          </a:p>
        </p:txBody>
      </p:sp>
      <p:sp>
        <p:nvSpPr>
          <p:cNvPr id="936963" name="Rectangle 3"/>
          <p:cNvSpPr>
            <a:spLocks noGrp="1" noChangeArrowheads="1"/>
          </p:cNvSpPr>
          <p:nvPr>
            <p:ph idx="1"/>
          </p:nvPr>
        </p:nvSpPr>
        <p:spPr>
          <a:xfrm>
            <a:off x="650240" y="1143000"/>
            <a:ext cx="11236960" cy="5181600"/>
          </a:xfrm>
        </p:spPr>
        <p:txBody>
          <a:bodyPr/>
          <a:lstStyle/>
          <a:p>
            <a:pPr>
              <a:lnSpc>
                <a:spcPct val="90000"/>
              </a:lnSpc>
              <a:spcBef>
                <a:spcPct val="15000"/>
              </a:spcBef>
              <a:buFont typeface="Monotype Sorts" charset="2"/>
              <a:buNone/>
            </a:pPr>
            <a:r>
              <a:rPr lang="es-ES" dirty="0"/>
              <a:t> La visualización es la conversión de datos a un formato visual o tabular para que se puedan analizar o notificar las características de los datos y las relaciones entre los elementos o atributos de datos.
</a:t>
            </a:r>
            <a:endParaRPr lang="en-US" dirty="0"/>
          </a:p>
          <a:p>
            <a:pPr>
              <a:lnSpc>
                <a:spcPct val="90000"/>
              </a:lnSpc>
            </a:pPr>
            <a:r>
              <a:rPr lang="es-ES" dirty="0"/>
              <a:t>La visualización de datos es una de las técnicas más potentes y atractivas para la exploración de datos. </a:t>
            </a:r>
          </a:p>
          <a:p>
            <a:pPr lvl="1">
              <a:lnSpc>
                <a:spcPct val="90000"/>
              </a:lnSpc>
            </a:pPr>
            <a:r>
              <a:rPr lang="es-ES" dirty="0"/>
              <a:t>Los seres humanos tienen una capacidad bien desarrollada para analizar grandes cantidades de información que se presenta visualmente
Puede detectar patrones y tendencias generales
Puede detectar valores atípicos y patrones inusuales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9014" name="Picture 6"/>
          <p:cNvPicPr>
            <a:picLocks noChangeAspect="1" noChangeArrowheads="1"/>
          </p:cNvPicPr>
          <p:nvPr/>
        </p:nvPicPr>
        <p:blipFill>
          <a:blip r:embed="rId3">
            <a:extLst>
              <a:ext uri="{28A0092B-C50C-407E-A947-70E740481C1C}">
                <a14:useLocalDpi xmlns:a14="http://schemas.microsoft.com/office/drawing/2010/main" val="0"/>
              </a:ext>
            </a:extLst>
          </a:blip>
          <a:srcRect b="2776"/>
          <a:stretch>
            <a:fillRect/>
          </a:stretch>
        </p:blipFill>
        <p:spPr bwMode="auto">
          <a:xfrm>
            <a:off x="3368041" y="2685097"/>
            <a:ext cx="5915025" cy="392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9010" name="Rectangle 2"/>
          <p:cNvSpPr>
            <a:spLocks noGrp="1" noChangeArrowheads="1"/>
          </p:cNvSpPr>
          <p:nvPr>
            <p:ph type="title"/>
          </p:nvPr>
        </p:nvSpPr>
        <p:spPr>
          <a:xfrm>
            <a:off x="2971801" y="243840"/>
            <a:ext cx="8810896" cy="755786"/>
          </a:xfrm>
        </p:spPr>
        <p:txBody>
          <a:bodyPr>
            <a:normAutofit fontScale="90000"/>
          </a:bodyPr>
          <a:lstStyle/>
          <a:p>
            <a:r>
              <a:rPr lang="es-ES" sz="3600" dirty="0">
                <a:solidFill>
                  <a:schemeClr val="bg1"/>
                </a:solidFill>
              </a:rPr>
              <a:t>Ejemplo: Temperatura de la superficie del mar
</a:t>
            </a:r>
            <a:endParaRPr lang="en-US" dirty="0">
              <a:solidFill>
                <a:schemeClr val="bg1"/>
              </a:solidFill>
            </a:endParaRPr>
          </a:p>
        </p:txBody>
      </p:sp>
      <p:sp>
        <p:nvSpPr>
          <p:cNvPr id="939011" name="Rectangle 3"/>
          <p:cNvSpPr>
            <a:spLocks noGrp="1" noChangeArrowheads="1"/>
          </p:cNvSpPr>
          <p:nvPr>
            <p:ph idx="1"/>
          </p:nvPr>
        </p:nvSpPr>
        <p:spPr>
          <a:xfrm>
            <a:off x="1935164" y="1143000"/>
            <a:ext cx="9626916" cy="5181600"/>
          </a:xfrm>
        </p:spPr>
        <p:txBody>
          <a:bodyPr/>
          <a:lstStyle/>
          <a:p>
            <a:r>
              <a:rPr lang="es-ES" dirty="0"/>
              <a:t>Lo siguiente muestra la temperatura de la superficie del mar (SST) para julio de 1982
Miles de puntos de datos se resumen en una sola cifra</a:t>
            </a:r>
            <a:endParaRPr lang="en-US" dirty="0"/>
          </a:p>
          <a:p>
            <a:pPr lvl="1">
              <a:lnSpc>
                <a:spcPct val="90000"/>
              </a:lnSpc>
              <a:spcBef>
                <a:spcPct val="15000"/>
              </a:spcBef>
            </a:pPr>
            <a:endParaRPr lang="en-US" dirty="0"/>
          </a:p>
          <a:p>
            <a:pPr lvl="2">
              <a:lnSpc>
                <a:spcPct val="90000"/>
              </a:lnSpc>
              <a:buFont typeface="Wingdings" pitchFamily="2" charset="2"/>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a:xfrm>
            <a:off x="2844619" y="-190500"/>
            <a:ext cx="8502650" cy="1143000"/>
          </a:xfrm>
        </p:spPr>
        <p:txBody>
          <a:bodyPr/>
          <a:lstStyle/>
          <a:p>
            <a:r>
              <a:rPr lang="en-US" dirty="0" err="1">
                <a:solidFill>
                  <a:schemeClr val="bg1"/>
                </a:solidFill>
              </a:rPr>
              <a:t>Representación</a:t>
            </a:r>
            <a:endParaRPr lang="en-US" dirty="0">
              <a:solidFill>
                <a:schemeClr val="bg1"/>
              </a:solidFill>
            </a:endParaRPr>
          </a:p>
        </p:txBody>
      </p:sp>
      <p:sp>
        <p:nvSpPr>
          <p:cNvPr id="941059" name="Rectangle 3"/>
          <p:cNvSpPr>
            <a:spLocks noGrp="1" noChangeArrowheads="1"/>
          </p:cNvSpPr>
          <p:nvPr>
            <p:ph idx="1"/>
          </p:nvPr>
        </p:nvSpPr>
        <p:spPr>
          <a:xfrm>
            <a:off x="629920" y="1143000"/>
            <a:ext cx="10978606" cy="5334000"/>
          </a:xfrm>
        </p:spPr>
        <p:txBody>
          <a:bodyPr/>
          <a:lstStyle/>
          <a:p>
            <a:pPr>
              <a:lnSpc>
                <a:spcPct val="90000"/>
              </a:lnSpc>
              <a:tabLst>
                <a:tab pos="1257300" algn="l"/>
              </a:tabLst>
            </a:pPr>
            <a:r>
              <a:rPr lang="es-ES" dirty="0"/>
              <a:t>Es la asignación de información a un formato visual
Los objetos de datos, sus atributos y las relaciones entre los objetos de datos se traducen en elementos gráficos como puntos, líneas, formas y colores.</a:t>
            </a:r>
            <a:endParaRPr lang="en-US" dirty="0"/>
          </a:p>
          <a:p>
            <a:pPr>
              <a:lnSpc>
                <a:spcPct val="90000"/>
              </a:lnSpc>
              <a:tabLst>
                <a:tab pos="1257300" algn="l"/>
              </a:tabLst>
            </a:pPr>
            <a:r>
              <a:rPr lang="en-US" dirty="0" err="1"/>
              <a:t>Ejemplos</a:t>
            </a:r>
            <a:r>
              <a:rPr lang="en-US" dirty="0"/>
              <a:t>: </a:t>
            </a:r>
          </a:p>
          <a:p>
            <a:pPr lvl="1">
              <a:lnSpc>
                <a:spcPct val="90000"/>
              </a:lnSpc>
              <a:tabLst>
                <a:tab pos="1257300" algn="l"/>
              </a:tabLst>
            </a:pPr>
            <a:r>
              <a:rPr lang="es-ES" dirty="0"/>
              <a:t>Los objetos a menudo se representan como puntos
Sus valores de atributo se pueden representar como la posición de los puntos o las características de los puntos, por ejemplo, color, tamaño y forma
Si se utiliza la posición, entonces las relaciones de puntos, es decir, si forman grupos o un punto es un valor atípico, se percibe fácilmente.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a:xfrm>
            <a:off x="2679156" y="-108539"/>
            <a:ext cx="8502650" cy="1143000"/>
          </a:xfrm>
        </p:spPr>
        <p:txBody>
          <a:bodyPr/>
          <a:lstStyle/>
          <a:p>
            <a:r>
              <a:rPr lang="en-US" dirty="0" err="1">
                <a:solidFill>
                  <a:schemeClr val="bg1"/>
                </a:solidFill>
              </a:rPr>
              <a:t>Arreglo</a:t>
            </a:r>
            <a:endParaRPr lang="en-US" dirty="0">
              <a:solidFill>
                <a:schemeClr val="bg1"/>
              </a:solidFill>
            </a:endParaRPr>
          </a:p>
        </p:txBody>
      </p:sp>
      <p:sp>
        <p:nvSpPr>
          <p:cNvPr id="943107" name="Rectangle 3"/>
          <p:cNvSpPr>
            <a:spLocks noGrp="1" noChangeArrowheads="1"/>
          </p:cNvSpPr>
          <p:nvPr>
            <p:ph idx="1"/>
          </p:nvPr>
        </p:nvSpPr>
        <p:spPr>
          <a:xfrm>
            <a:off x="1198880" y="1143000"/>
            <a:ext cx="10485120" cy="5181600"/>
          </a:xfrm>
        </p:spPr>
        <p:txBody>
          <a:bodyPr/>
          <a:lstStyle/>
          <a:p>
            <a:r>
              <a:rPr lang="es-ES" dirty="0"/>
              <a:t>Es la colocación de elementos visuales dentro de una pantalla
Puede hacer una gran diferencia en lo fácil que es entender los datos
</a:t>
            </a:r>
            <a:r>
              <a:rPr lang="en-US" dirty="0" err="1"/>
              <a:t>Ejemplo</a:t>
            </a:r>
            <a:r>
              <a:rPr lang="en-US" dirty="0"/>
              <a:t>:  </a:t>
            </a:r>
          </a:p>
          <a:p>
            <a:endParaRPr lang="en-US" dirty="0"/>
          </a:p>
          <a:p>
            <a:pPr lvl="1"/>
            <a:endParaRPr lang="en-US" dirty="0"/>
          </a:p>
        </p:txBody>
      </p:sp>
      <p:pic>
        <p:nvPicPr>
          <p:cNvPr id="94310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59827"/>
          <a:stretch/>
        </p:blipFill>
        <p:spPr bwMode="auto">
          <a:xfrm>
            <a:off x="2449286" y="3835537"/>
            <a:ext cx="2809240"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1022"/>
          <a:stretch/>
        </p:blipFill>
        <p:spPr bwMode="auto">
          <a:xfrm>
            <a:off x="7086600" y="3983582"/>
            <a:ext cx="2725738"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xfrm>
            <a:off x="3018790" y="-117248"/>
            <a:ext cx="8502650" cy="1143000"/>
          </a:xfrm>
        </p:spPr>
        <p:txBody>
          <a:bodyPr/>
          <a:lstStyle/>
          <a:p>
            <a:r>
              <a:rPr lang="en-US" dirty="0" err="1">
                <a:solidFill>
                  <a:schemeClr val="bg1"/>
                </a:solidFill>
              </a:rPr>
              <a:t>Selección</a:t>
            </a:r>
            <a:endParaRPr lang="en-US" dirty="0">
              <a:solidFill>
                <a:schemeClr val="bg1"/>
              </a:solidFill>
            </a:endParaRPr>
          </a:p>
        </p:txBody>
      </p:sp>
      <p:sp>
        <p:nvSpPr>
          <p:cNvPr id="945155" name="Rectangle 3"/>
          <p:cNvSpPr>
            <a:spLocks noGrp="1" noChangeArrowheads="1"/>
          </p:cNvSpPr>
          <p:nvPr>
            <p:ph idx="1"/>
          </p:nvPr>
        </p:nvSpPr>
        <p:spPr>
          <a:xfrm>
            <a:off x="1066800" y="1361439"/>
            <a:ext cx="10830560" cy="5224099"/>
          </a:xfrm>
        </p:spPr>
        <p:txBody>
          <a:bodyPr/>
          <a:lstStyle/>
          <a:p>
            <a:pPr>
              <a:lnSpc>
                <a:spcPct val="90000"/>
              </a:lnSpc>
            </a:pPr>
            <a:r>
              <a:rPr lang="es-ES" dirty="0"/>
              <a:t>Es la eliminación o el des-énfasis de ciertos objetos y atributos
La selección puede implicar la elección de un subconjunto de atributos </a:t>
            </a:r>
            <a:endParaRPr lang="en-US" dirty="0"/>
          </a:p>
          <a:p>
            <a:pPr lvl="1">
              <a:lnSpc>
                <a:spcPct val="90000"/>
              </a:lnSpc>
            </a:pPr>
            <a:r>
              <a:rPr lang="es-ES" dirty="0"/>
              <a:t>La reducción de la dimensionalidad se utiliza a menudo para reducir el número de dimensiones a dos o tres
Alternativamente, los pares de atributos se pueden considera</a:t>
            </a:r>
          </a:p>
          <a:p>
            <a:pPr>
              <a:lnSpc>
                <a:spcPct val="90000"/>
              </a:lnSpc>
            </a:pPr>
            <a:r>
              <a:rPr lang="es-ES" dirty="0"/>
              <a:t>La selección también puede implicar la elección de un subconjunto de objetos</a:t>
            </a:r>
          </a:p>
          <a:p>
            <a:pPr lvl="1">
              <a:lnSpc>
                <a:spcPct val="90000"/>
              </a:lnSpc>
            </a:pPr>
            <a:r>
              <a:rPr lang="es-ES" dirty="0"/>
              <a:t> Una región de la pantalla sólo puede mostrar tantos puntos
Puede muestrear, pero quiere preservar puntos en áreas escasas</a:t>
            </a:r>
            <a:r>
              <a:rPr lang="en-US" dirty="0"/>
              <a:t> </a:t>
            </a:r>
          </a:p>
          <a:p>
            <a:pPr lvl="1">
              <a:lnSpc>
                <a:spcPct val="90000"/>
              </a:lnSpc>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4" name="Rectangle 8"/>
          <p:cNvSpPr>
            <a:spLocks noGrp="1" noChangeArrowheads="1"/>
          </p:cNvSpPr>
          <p:nvPr>
            <p:ph type="title"/>
          </p:nvPr>
        </p:nvSpPr>
        <p:spPr>
          <a:xfrm>
            <a:off x="2074606" y="152400"/>
            <a:ext cx="9473927" cy="533400"/>
          </a:xfrm>
        </p:spPr>
        <p:txBody>
          <a:bodyPr>
            <a:normAutofit fontScale="90000"/>
          </a:bodyPr>
          <a:lstStyle/>
          <a:p>
            <a:r>
              <a:rPr lang="es-ES" dirty="0">
                <a:solidFill>
                  <a:schemeClr val="bg1"/>
                </a:solidFill>
              </a:rPr>
              <a:t>¿Qué es la exploración de datos?</a:t>
            </a:r>
            <a:endParaRPr lang="en-US" dirty="0">
              <a:solidFill>
                <a:schemeClr val="bg1"/>
              </a:solidFill>
            </a:endParaRPr>
          </a:p>
        </p:txBody>
      </p:sp>
      <p:sp>
        <p:nvSpPr>
          <p:cNvPr id="649225" name="Rectangle 9"/>
          <p:cNvSpPr>
            <a:spLocks noGrp="1" noChangeArrowheads="1"/>
          </p:cNvSpPr>
          <p:nvPr>
            <p:ph type="body" sz="half" idx="1"/>
          </p:nvPr>
        </p:nvSpPr>
        <p:spPr>
          <a:xfrm>
            <a:off x="993059" y="3037840"/>
            <a:ext cx="10555474" cy="3210560"/>
          </a:xfrm>
        </p:spPr>
        <p:txBody>
          <a:bodyPr/>
          <a:lstStyle/>
          <a:p>
            <a:r>
              <a:rPr lang="es-ES" sz="2800" dirty="0"/>
              <a:t>Las motivaciones clave de la exploración de datos (EDA) incluyen</a:t>
            </a:r>
          </a:p>
          <a:p>
            <a:pPr lvl="1"/>
            <a:r>
              <a:rPr lang="es-ES" sz="2400" dirty="0"/>
              <a:t>Ayudar a seleccionar la herramienta adecuada para el preprocesamiento o el análisis
Hacer uso de las habilidades de los humanos para reconocer patrones</a:t>
            </a:r>
          </a:p>
          <a:p>
            <a:pPr lvl="2"/>
            <a:r>
              <a:rPr lang="es-ES" sz="1800" dirty="0"/>
              <a:t>Las personas pueden reconocer patrones no capturados por herramientas de análisis de datos</a:t>
            </a:r>
          </a:p>
          <a:p>
            <a:pPr marL="457200" lvl="1" indent="0">
              <a:buNone/>
            </a:pPr>
            <a:r>
              <a:rPr lang="es-ES" sz="2000" dirty="0"/>
              <a:t>
</a:t>
            </a:r>
            <a:endParaRPr lang="en-US" sz="2600" dirty="0"/>
          </a:p>
        </p:txBody>
      </p:sp>
      <p:sp>
        <p:nvSpPr>
          <p:cNvPr id="649234" name="Text Box 18"/>
          <p:cNvSpPr txBox="1">
            <a:spLocks noChangeArrowheads="1"/>
          </p:cNvSpPr>
          <p:nvPr/>
        </p:nvSpPr>
        <p:spPr bwMode="auto">
          <a:xfrm>
            <a:off x="1905000" y="1452881"/>
            <a:ext cx="7848600" cy="123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SzPct val="75000"/>
              <a:buFont typeface="Monotype Sorts" charset="2"/>
              <a:buNone/>
            </a:pPr>
            <a:r>
              <a:rPr lang="es-ES" sz="2400" b="1" dirty="0"/>
              <a:t>Una exploración preliminar de los datos para comprender mejor sus características.
</a:t>
            </a:r>
            <a:endParaRPr lang="en-US"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xfrm>
            <a:off x="3079750" y="274638"/>
            <a:ext cx="8502650" cy="629602"/>
          </a:xfrm>
        </p:spPr>
        <p:txBody>
          <a:bodyPr>
            <a:normAutofit fontScale="90000"/>
          </a:bodyPr>
          <a:lstStyle/>
          <a:p>
            <a:r>
              <a:rPr lang="en-US" dirty="0" err="1">
                <a:solidFill>
                  <a:schemeClr val="bg1"/>
                </a:solidFill>
              </a:rPr>
              <a:t>Histograma</a:t>
            </a:r>
            <a:endParaRPr lang="en-US" dirty="0">
              <a:solidFill>
                <a:schemeClr val="bg1"/>
              </a:solidFill>
            </a:endParaRPr>
          </a:p>
        </p:txBody>
      </p:sp>
      <p:sp>
        <p:nvSpPr>
          <p:cNvPr id="949251" name="Rectangle 3"/>
          <p:cNvSpPr>
            <a:spLocks noGrp="1" noChangeArrowheads="1"/>
          </p:cNvSpPr>
          <p:nvPr>
            <p:ph idx="1"/>
          </p:nvPr>
        </p:nvSpPr>
        <p:spPr>
          <a:xfrm>
            <a:off x="1935164" y="1143000"/>
            <a:ext cx="8428037" cy="2895600"/>
          </a:xfrm>
        </p:spPr>
        <p:txBody>
          <a:bodyPr/>
          <a:lstStyle/>
          <a:p>
            <a:r>
              <a:rPr lang="es-ES" sz="2400" dirty="0"/>
              <a:t>Histograma </a:t>
            </a:r>
          </a:p>
          <a:p>
            <a:pPr lvl="1"/>
            <a:r>
              <a:rPr lang="es-ES" sz="2000" dirty="0"/>
              <a:t>Normalmente muestra la distribución de valores de una sola variable
Divida los valores en ubicaciones y muestre un trazado de barras del número de objetos de cada ubicación. 
La altura de cada barra indica el número de objetos
La forma del histograma depende del número de contenedores</a:t>
            </a:r>
            <a:endParaRPr lang="en-US" sz="2000" dirty="0"/>
          </a:p>
          <a:p>
            <a:pPr lvl="1">
              <a:buFont typeface="Arial" charset="0"/>
              <a:buNone/>
            </a:pPr>
            <a:endParaRPr lang="en-US" sz="2000" dirty="0"/>
          </a:p>
        </p:txBody>
      </p:sp>
      <p:pic>
        <p:nvPicPr>
          <p:cNvPr id="9492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2278" b="3267"/>
          <a:stretch>
            <a:fillRect/>
          </a:stretch>
        </p:blipFill>
        <p:spPr bwMode="auto">
          <a:xfrm>
            <a:off x="2286001" y="3962400"/>
            <a:ext cx="326866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92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l="2278" b="3267"/>
          <a:stretch>
            <a:fillRect/>
          </a:stretch>
        </p:blipFill>
        <p:spPr bwMode="auto">
          <a:xfrm>
            <a:off x="6019801" y="3962400"/>
            <a:ext cx="326866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13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2720976"/>
            <a:ext cx="5657850" cy="388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1298" name="Rectangle 2"/>
          <p:cNvSpPr>
            <a:spLocks noGrp="1" noChangeArrowheads="1"/>
          </p:cNvSpPr>
          <p:nvPr>
            <p:ph type="title"/>
          </p:nvPr>
        </p:nvSpPr>
        <p:spPr>
          <a:xfrm>
            <a:off x="3079750" y="-76200"/>
            <a:ext cx="8502650" cy="1143000"/>
          </a:xfrm>
        </p:spPr>
        <p:txBody>
          <a:bodyPr/>
          <a:lstStyle/>
          <a:p>
            <a:r>
              <a:rPr lang="en-US" dirty="0" err="1">
                <a:solidFill>
                  <a:schemeClr val="bg1"/>
                </a:solidFill>
              </a:rPr>
              <a:t>Histogramas</a:t>
            </a:r>
            <a:r>
              <a:rPr lang="en-US" dirty="0">
                <a:solidFill>
                  <a:schemeClr val="bg1"/>
                </a:solidFill>
              </a:rPr>
              <a:t> </a:t>
            </a:r>
            <a:r>
              <a:rPr lang="en-US" dirty="0" err="1">
                <a:solidFill>
                  <a:schemeClr val="bg1"/>
                </a:solidFill>
              </a:rPr>
              <a:t>bidimensionales</a:t>
            </a:r>
            <a:endParaRPr lang="en-US" dirty="0">
              <a:solidFill>
                <a:schemeClr val="bg1"/>
              </a:solidFill>
            </a:endParaRPr>
          </a:p>
        </p:txBody>
      </p:sp>
      <p:sp>
        <p:nvSpPr>
          <p:cNvPr id="951299" name="Rectangle 3"/>
          <p:cNvSpPr>
            <a:spLocks noGrp="1" noChangeArrowheads="1"/>
          </p:cNvSpPr>
          <p:nvPr>
            <p:ph idx="1"/>
          </p:nvPr>
        </p:nvSpPr>
        <p:spPr>
          <a:xfrm>
            <a:off x="1935164" y="1066800"/>
            <a:ext cx="8428037" cy="1752600"/>
          </a:xfrm>
        </p:spPr>
        <p:txBody>
          <a:bodyPr/>
          <a:lstStyle/>
          <a:p>
            <a:pPr>
              <a:lnSpc>
                <a:spcPct val="90000"/>
              </a:lnSpc>
            </a:pPr>
            <a:r>
              <a:rPr lang="es-ES" dirty="0"/>
              <a:t>Mostrar la distribución conjunta de los valores de dos atributos 
Ejemplo: anchura del pétalo y longitud del pétalo</a:t>
            </a: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a:xfrm>
            <a:off x="3178175" y="-170650"/>
            <a:ext cx="8502650" cy="1143000"/>
          </a:xfrm>
        </p:spPr>
        <p:txBody>
          <a:bodyPr/>
          <a:lstStyle/>
          <a:p>
            <a:r>
              <a:rPr lang="en-US" dirty="0">
                <a:solidFill>
                  <a:schemeClr val="bg1"/>
                </a:solidFill>
              </a:rPr>
              <a:t>Box Plots</a:t>
            </a:r>
          </a:p>
        </p:txBody>
      </p:sp>
      <p:sp>
        <p:nvSpPr>
          <p:cNvPr id="953347" name="Rectangle 3"/>
          <p:cNvSpPr>
            <a:spLocks noGrp="1" noChangeArrowheads="1"/>
          </p:cNvSpPr>
          <p:nvPr>
            <p:ph idx="1"/>
          </p:nvPr>
        </p:nvSpPr>
        <p:spPr>
          <a:xfrm>
            <a:off x="386081" y="1143000"/>
            <a:ext cx="4871720" cy="4876800"/>
          </a:xfrm>
        </p:spPr>
        <p:txBody>
          <a:bodyPr/>
          <a:lstStyle/>
          <a:p>
            <a:r>
              <a:rPr lang="en-US" dirty="0"/>
              <a:t>Box Plots </a:t>
            </a:r>
          </a:p>
          <a:p>
            <a:pPr lvl="1"/>
            <a:r>
              <a:rPr lang="es-ES" dirty="0"/>
              <a:t>Otra forma de mostrar la distribución de datos 
La siguiente figura muestra la parte básica de una gráfica de caja</a:t>
            </a:r>
            <a:endParaRPr lang="en-US" dirty="0"/>
          </a:p>
          <a:p>
            <a:pPr lvl="1">
              <a:buFont typeface="Arial" charset="0"/>
              <a:buNone/>
            </a:pPr>
            <a:endParaRPr lang="en-US" dirty="0"/>
          </a:p>
        </p:txBody>
      </p:sp>
      <p:grpSp>
        <p:nvGrpSpPr>
          <p:cNvPr id="953352" name="Group 8"/>
          <p:cNvGrpSpPr>
            <a:grpSpLocks/>
          </p:cNvGrpSpPr>
          <p:nvPr/>
        </p:nvGrpSpPr>
        <p:grpSpPr bwMode="auto">
          <a:xfrm>
            <a:off x="6400801" y="1193801"/>
            <a:ext cx="644525" cy="4824413"/>
            <a:chOff x="1800" y="882"/>
            <a:chExt cx="1015" cy="4878"/>
          </a:xfrm>
        </p:grpSpPr>
        <p:sp>
          <p:nvSpPr>
            <p:cNvPr id="953353" name="Line 9"/>
            <p:cNvSpPr>
              <a:spLocks noChangeShapeType="1"/>
            </p:cNvSpPr>
            <p:nvPr/>
          </p:nvSpPr>
          <p:spPr bwMode="auto">
            <a:xfrm flipV="1">
              <a:off x="2314" y="1729"/>
              <a:ext cx="1" cy="1399"/>
            </a:xfrm>
            <a:prstGeom prst="line">
              <a:avLst/>
            </a:prstGeom>
            <a:noFill/>
            <a:ln w="0">
              <a:solidFill>
                <a:srgbClr val="0000FF"/>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953354" name="Line 10"/>
            <p:cNvSpPr>
              <a:spLocks noChangeShapeType="1"/>
            </p:cNvSpPr>
            <p:nvPr/>
          </p:nvSpPr>
          <p:spPr bwMode="auto">
            <a:xfrm flipV="1">
              <a:off x="2314" y="4117"/>
              <a:ext cx="1" cy="1181"/>
            </a:xfrm>
            <a:prstGeom prst="line">
              <a:avLst/>
            </a:prstGeom>
            <a:noFill/>
            <a:ln w="0">
              <a:solidFill>
                <a:srgbClr val="0000FF"/>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953355" name="Line 11"/>
            <p:cNvSpPr>
              <a:spLocks noChangeShapeType="1"/>
            </p:cNvSpPr>
            <p:nvPr/>
          </p:nvSpPr>
          <p:spPr bwMode="auto">
            <a:xfrm>
              <a:off x="2057" y="5298"/>
              <a:ext cx="5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56" name="Line 12"/>
            <p:cNvSpPr>
              <a:spLocks noChangeShapeType="1"/>
            </p:cNvSpPr>
            <p:nvPr/>
          </p:nvSpPr>
          <p:spPr bwMode="auto">
            <a:xfrm>
              <a:off x="2057" y="1729"/>
              <a:ext cx="5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57" name="Rectangle 13"/>
            <p:cNvSpPr>
              <a:spLocks noChangeArrowheads="1"/>
            </p:cNvSpPr>
            <p:nvPr/>
          </p:nvSpPr>
          <p:spPr bwMode="auto">
            <a:xfrm>
              <a:off x="1800" y="3128"/>
              <a:ext cx="1015" cy="989"/>
            </a:xfrm>
            <a:prstGeom prst="rect">
              <a:avLst/>
            </a:prstGeom>
            <a:noFill/>
            <a:ln w="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3358" name="Line 14"/>
            <p:cNvSpPr>
              <a:spLocks noChangeShapeType="1"/>
            </p:cNvSpPr>
            <p:nvPr/>
          </p:nvSpPr>
          <p:spPr bwMode="auto">
            <a:xfrm>
              <a:off x="1800" y="3719"/>
              <a:ext cx="10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59" name="Line 15"/>
            <p:cNvSpPr>
              <a:spLocks noChangeShapeType="1"/>
            </p:cNvSpPr>
            <p:nvPr/>
          </p:nvSpPr>
          <p:spPr bwMode="auto">
            <a:xfrm>
              <a:off x="2250" y="934"/>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0" name="Line 16"/>
            <p:cNvSpPr>
              <a:spLocks noChangeShapeType="1"/>
            </p:cNvSpPr>
            <p:nvPr/>
          </p:nvSpPr>
          <p:spPr bwMode="auto">
            <a:xfrm>
              <a:off x="2314" y="882"/>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1" name="Line 17"/>
            <p:cNvSpPr>
              <a:spLocks noChangeShapeType="1"/>
            </p:cNvSpPr>
            <p:nvPr/>
          </p:nvSpPr>
          <p:spPr bwMode="auto">
            <a:xfrm>
              <a:off x="2250" y="1524"/>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2" name="Line 18"/>
            <p:cNvSpPr>
              <a:spLocks noChangeShapeType="1"/>
            </p:cNvSpPr>
            <p:nvPr/>
          </p:nvSpPr>
          <p:spPr bwMode="auto">
            <a:xfrm>
              <a:off x="2314" y="1473"/>
              <a:ext cx="1" cy="115"/>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3" name="Line 19"/>
            <p:cNvSpPr>
              <a:spLocks noChangeShapeType="1"/>
            </p:cNvSpPr>
            <p:nvPr/>
          </p:nvSpPr>
          <p:spPr bwMode="auto">
            <a:xfrm>
              <a:off x="2250" y="1332"/>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4" name="Line 20"/>
            <p:cNvSpPr>
              <a:spLocks noChangeShapeType="1"/>
            </p:cNvSpPr>
            <p:nvPr/>
          </p:nvSpPr>
          <p:spPr bwMode="auto">
            <a:xfrm>
              <a:off x="2314" y="1280"/>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5" name="Line 21"/>
            <p:cNvSpPr>
              <a:spLocks noChangeShapeType="1"/>
            </p:cNvSpPr>
            <p:nvPr/>
          </p:nvSpPr>
          <p:spPr bwMode="auto">
            <a:xfrm>
              <a:off x="2250" y="5708"/>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6" name="Line 22"/>
            <p:cNvSpPr>
              <a:spLocks noChangeShapeType="1"/>
            </p:cNvSpPr>
            <p:nvPr/>
          </p:nvSpPr>
          <p:spPr bwMode="auto">
            <a:xfrm>
              <a:off x="2314" y="5657"/>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53368" name="Line 24"/>
          <p:cNvSpPr>
            <a:spLocks noChangeShapeType="1"/>
          </p:cNvSpPr>
          <p:nvPr/>
        </p:nvSpPr>
        <p:spPr bwMode="auto">
          <a:xfrm>
            <a:off x="7200900" y="1211263"/>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69" name="Text Box 25"/>
          <p:cNvSpPr txBox="1">
            <a:spLocks noChangeArrowheads="1"/>
          </p:cNvSpPr>
          <p:nvPr/>
        </p:nvSpPr>
        <p:spPr bwMode="auto">
          <a:xfrm>
            <a:off x="7658100" y="1066800"/>
            <a:ext cx="1181100"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outlier</a:t>
            </a:r>
          </a:p>
        </p:txBody>
      </p:sp>
      <p:sp>
        <p:nvSpPr>
          <p:cNvPr id="953371" name="Line 27"/>
          <p:cNvSpPr>
            <a:spLocks noChangeShapeType="1"/>
          </p:cNvSpPr>
          <p:nvPr/>
        </p:nvSpPr>
        <p:spPr bwMode="auto">
          <a:xfrm>
            <a:off x="7200900" y="5553075"/>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72" name="Text Box 28"/>
          <p:cNvSpPr txBox="1">
            <a:spLocks noChangeArrowheads="1"/>
          </p:cNvSpPr>
          <p:nvPr/>
        </p:nvSpPr>
        <p:spPr bwMode="auto">
          <a:xfrm>
            <a:off x="7658100" y="5408614"/>
            <a:ext cx="2019300" cy="534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10</a:t>
            </a:r>
            <a:r>
              <a:rPr lang="en-US" sz="2000" baseline="30000"/>
              <a:t>th</a:t>
            </a:r>
            <a:r>
              <a:rPr lang="en-US" sz="2000"/>
              <a:t> percentile</a:t>
            </a:r>
          </a:p>
        </p:txBody>
      </p:sp>
      <p:sp>
        <p:nvSpPr>
          <p:cNvPr id="953374" name="Line 30"/>
          <p:cNvSpPr>
            <a:spLocks noChangeShapeType="1"/>
          </p:cNvSpPr>
          <p:nvPr/>
        </p:nvSpPr>
        <p:spPr bwMode="auto">
          <a:xfrm>
            <a:off x="7200900" y="4389438"/>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75" name="Text Box 31"/>
          <p:cNvSpPr txBox="1">
            <a:spLocks noChangeArrowheads="1"/>
          </p:cNvSpPr>
          <p:nvPr/>
        </p:nvSpPr>
        <p:spPr bwMode="auto">
          <a:xfrm>
            <a:off x="7658100" y="4237039"/>
            <a:ext cx="1943100" cy="534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25</a:t>
            </a:r>
            <a:r>
              <a:rPr lang="en-US" sz="2000" baseline="30000"/>
              <a:t>th</a:t>
            </a:r>
            <a:r>
              <a:rPr lang="en-US" sz="2000"/>
              <a:t> percentile</a:t>
            </a:r>
          </a:p>
        </p:txBody>
      </p:sp>
      <p:sp>
        <p:nvSpPr>
          <p:cNvPr id="953377" name="Line 33"/>
          <p:cNvSpPr>
            <a:spLocks noChangeShapeType="1"/>
          </p:cNvSpPr>
          <p:nvPr/>
        </p:nvSpPr>
        <p:spPr bwMode="auto">
          <a:xfrm>
            <a:off x="7200900" y="3417888"/>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78" name="Text Box 34"/>
          <p:cNvSpPr txBox="1">
            <a:spLocks noChangeArrowheads="1"/>
          </p:cNvSpPr>
          <p:nvPr/>
        </p:nvSpPr>
        <p:spPr bwMode="auto">
          <a:xfrm>
            <a:off x="7658100" y="3273425"/>
            <a:ext cx="20193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75</a:t>
            </a:r>
            <a:r>
              <a:rPr lang="en-US" sz="2000" baseline="30000"/>
              <a:t>th</a:t>
            </a:r>
            <a:r>
              <a:rPr lang="en-US" sz="2000"/>
              <a:t> percentile</a:t>
            </a:r>
          </a:p>
        </p:txBody>
      </p:sp>
      <p:sp>
        <p:nvSpPr>
          <p:cNvPr id="953380" name="Line 36"/>
          <p:cNvSpPr>
            <a:spLocks noChangeShapeType="1"/>
          </p:cNvSpPr>
          <p:nvPr/>
        </p:nvSpPr>
        <p:spPr bwMode="auto">
          <a:xfrm>
            <a:off x="7200900" y="3962400"/>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81" name="Text Box 37"/>
          <p:cNvSpPr txBox="1">
            <a:spLocks noChangeArrowheads="1"/>
          </p:cNvSpPr>
          <p:nvPr/>
        </p:nvSpPr>
        <p:spPr bwMode="auto">
          <a:xfrm>
            <a:off x="7658100" y="3810001"/>
            <a:ext cx="1866900" cy="430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50</a:t>
            </a:r>
            <a:r>
              <a:rPr lang="en-US" sz="2000" baseline="30000"/>
              <a:t>th</a:t>
            </a:r>
            <a:r>
              <a:rPr lang="en-US" sz="2000"/>
              <a:t> percentile</a:t>
            </a:r>
          </a:p>
        </p:txBody>
      </p:sp>
      <p:sp>
        <p:nvSpPr>
          <p:cNvPr id="953383" name="Line 39"/>
          <p:cNvSpPr>
            <a:spLocks noChangeShapeType="1"/>
          </p:cNvSpPr>
          <p:nvPr/>
        </p:nvSpPr>
        <p:spPr bwMode="auto">
          <a:xfrm>
            <a:off x="7200900" y="2057400"/>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84" name="Text Box 40"/>
          <p:cNvSpPr txBox="1">
            <a:spLocks noChangeArrowheads="1"/>
          </p:cNvSpPr>
          <p:nvPr/>
        </p:nvSpPr>
        <p:spPr bwMode="auto">
          <a:xfrm>
            <a:off x="7658100" y="1905000"/>
            <a:ext cx="1866900" cy="534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90</a:t>
            </a:r>
            <a:r>
              <a:rPr lang="en-US" sz="2000" baseline="30000"/>
              <a:t>th</a:t>
            </a:r>
            <a:r>
              <a:rPr lang="en-US" sz="2000"/>
              <a:t> percentile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5430"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76401"/>
            <a:ext cx="6654800" cy="45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5394" name="Rectangle 2"/>
          <p:cNvSpPr>
            <a:spLocks noGrp="1" noChangeArrowheads="1"/>
          </p:cNvSpPr>
          <p:nvPr>
            <p:ph type="title"/>
          </p:nvPr>
        </p:nvSpPr>
        <p:spPr>
          <a:xfrm>
            <a:off x="3079750" y="0"/>
            <a:ext cx="8502650" cy="1143000"/>
          </a:xfrm>
        </p:spPr>
        <p:txBody>
          <a:bodyPr/>
          <a:lstStyle/>
          <a:p>
            <a:r>
              <a:rPr lang="es-ES" dirty="0">
                <a:solidFill>
                  <a:schemeClr val="bg1"/>
                </a:solidFill>
              </a:rPr>
              <a:t>Ejemplo de gráficas de caja </a:t>
            </a:r>
            <a:endParaRPr lang="en-US" dirty="0">
              <a:solidFill>
                <a:schemeClr val="bg1"/>
              </a:solidFill>
            </a:endParaRPr>
          </a:p>
        </p:txBody>
      </p:sp>
      <p:sp>
        <p:nvSpPr>
          <p:cNvPr id="955395" name="Rectangle 3"/>
          <p:cNvSpPr>
            <a:spLocks noGrp="1" noChangeArrowheads="1"/>
          </p:cNvSpPr>
          <p:nvPr>
            <p:ph idx="1"/>
          </p:nvPr>
        </p:nvSpPr>
        <p:spPr>
          <a:xfrm>
            <a:off x="1935164" y="1143000"/>
            <a:ext cx="9454196" cy="1676400"/>
          </a:xfrm>
        </p:spPr>
        <p:txBody>
          <a:bodyPr/>
          <a:lstStyle/>
          <a:p>
            <a:r>
              <a:rPr lang="en-US" dirty="0"/>
              <a:t>Box plots se </a:t>
            </a:r>
            <a:r>
              <a:rPr lang="en-US" dirty="0" err="1"/>
              <a:t>puede</a:t>
            </a:r>
            <a:r>
              <a:rPr lang="en-US" dirty="0"/>
              <a:t> </a:t>
            </a:r>
            <a:r>
              <a:rPr lang="en-US" dirty="0" err="1"/>
              <a:t>utilizar</a:t>
            </a:r>
            <a:r>
              <a:rPr lang="en-US" dirty="0"/>
              <a:t> para </a:t>
            </a:r>
            <a:r>
              <a:rPr lang="en-US" dirty="0" err="1"/>
              <a:t>comparar</a:t>
            </a:r>
            <a:r>
              <a:rPr lang="en-US" dirty="0"/>
              <a:t> </a:t>
            </a:r>
            <a:r>
              <a:rPr lang="en-US" dirty="0" err="1"/>
              <a:t>atributos</a:t>
            </a:r>
            <a:endParaRPr lang="en-US" dirty="0"/>
          </a:p>
          <a:p>
            <a:pPr lvl="1"/>
            <a:endParaRPr lang="en-US" dirty="0"/>
          </a:p>
          <a:p>
            <a:pPr lvl="1">
              <a:buFont typeface="Arial" charset="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a:xfrm>
            <a:off x="2905579" y="-186916"/>
            <a:ext cx="9112250" cy="1143000"/>
          </a:xfrm>
        </p:spPr>
        <p:txBody>
          <a:bodyPr/>
          <a:lstStyle/>
          <a:p>
            <a:r>
              <a:rPr lang="en-US" dirty="0">
                <a:solidFill>
                  <a:schemeClr val="bg1"/>
                </a:solidFill>
              </a:rPr>
              <a:t>Scatter Plots</a:t>
            </a:r>
          </a:p>
        </p:txBody>
      </p:sp>
      <p:sp>
        <p:nvSpPr>
          <p:cNvPr id="957443" name="Rectangle 3"/>
          <p:cNvSpPr>
            <a:spLocks noGrp="1" noChangeArrowheads="1"/>
          </p:cNvSpPr>
          <p:nvPr>
            <p:ph idx="1"/>
          </p:nvPr>
        </p:nvSpPr>
        <p:spPr>
          <a:xfrm>
            <a:off x="802641" y="1143000"/>
            <a:ext cx="11215188" cy="5105400"/>
          </a:xfrm>
        </p:spPr>
        <p:txBody>
          <a:bodyPr/>
          <a:lstStyle/>
          <a:p>
            <a:pPr>
              <a:lnSpc>
                <a:spcPct val="90000"/>
              </a:lnSpc>
            </a:pPr>
            <a:r>
              <a:rPr lang="en-US" dirty="0"/>
              <a:t>Scatter plots </a:t>
            </a:r>
          </a:p>
          <a:p>
            <a:pPr lvl="1">
              <a:lnSpc>
                <a:spcPct val="90000"/>
              </a:lnSpc>
            </a:pPr>
            <a:r>
              <a:rPr lang="es-ES" dirty="0"/>
              <a:t>Los valores de atributos determinan la posición
Parcelas de dispersión bidimensionales más comunes, pero pueden tener parcelas de dispersión tridimensionales
A menudo se pueden mostrar atributos adicionales mediante el tamaño, la forma y el color de los marcadores que representan los objetos 
Es útil que las matrices de gráficas de dispersión puedan resumir compactamente las relaciones de varios pares de atributos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a:xfrm>
            <a:off x="3079750" y="-76200"/>
            <a:ext cx="8502650" cy="1143000"/>
          </a:xfrm>
        </p:spPr>
        <p:txBody>
          <a:bodyPr/>
          <a:lstStyle/>
          <a:p>
            <a:r>
              <a:rPr lang="en-US" dirty="0">
                <a:solidFill>
                  <a:schemeClr val="bg1"/>
                </a:solidFill>
              </a:rPr>
              <a:t>Scatter Plot Array de Iris</a:t>
            </a:r>
          </a:p>
        </p:txBody>
      </p:sp>
      <p:pic>
        <p:nvPicPr>
          <p:cNvPr id="1026" name="Picture 2">
            <a:extLst>
              <a:ext uri="{FF2B5EF4-FFF2-40B4-BE49-F238E27FC236}">
                <a16:creationId xmlns:a16="http://schemas.microsoft.com/office/drawing/2014/main" id="{C5E30623-B13F-4B80-AE05-FF78A4E57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440" y="1265773"/>
            <a:ext cx="4836160" cy="47327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a:xfrm>
            <a:off x="2937510" y="-114300"/>
            <a:ext cx="8502650" cy="1143000"/>
          </a:xfrm>
        </p:spPr>
        <p:txBody>
          <a:bodyPr/>
          <a:lstStyle/>
          <a:p>
            <a:r>
              <a:rPr lang="en-US" dirty="0">
                <a:solidFill>
                  <a:schemeClr val="bg1"/>
                </a:solidFill>
              </a:rPr>
              <a:t>Contour Plots</a:t>
            </a:r>
          </a:p>
        </p:txBody>
      </p:sp>
      <p:sp>
        <p:nvSpPr>
          <p:cNvPr id="961539" name="Rectangle 3"/>
          <p:cNvSpPr>
            <a:spLocks noGrp="1" noChangeArrowheads="1"/>
          </p:cNvSpPr>
          <p:nvPr>
            <p:ph idx="1"/>
          </p:nvPr>
        </p:nvSpPr>
        <p:spPr>
          <a:xfrm>
            <a:off x="1087120" y="1143000"/>
            <a:ext cx="10779760" cy="5257800"/>
          </a:xfrm>
        </p:spPr>
        <p:txBody>
          <a:bodyPr/>
          <a:lstStyle/>
          <a:p>
            <a:pPr>
              <a:lnSpc>
                <a:spcPct val="90000"/>
              </a:lnSpc>
            </a:pPr>
            <a:r>
              <a:rPr lang="en-US" dirty="0"/>
              <a:t>Contour plots </a:t>
            </a:r>
          </a:p>
          <a:p>
            <a:pPr lvl="1">
              <a:lnSpc>
                <a:spcPct val="90000"/>
              </a:lnSpc>
            </a:pPr>
            <a:r>
              <a:rPr lang="es-ES" dirty="0"/>
              <a:t>Útil cuando se mide un atributo continuo en una cuadrícula espacial
Dividen el plano en regiones de valores similares
Las líneas de contorno que forman los límites de estas regiones conectan puntos con valores iguales	
El ejemplo más común son los mapas de contorno de elevación
También puede mostrar temperatura, lluvia, presión de aire, etc.</a:t>
            </a:r>
            <a:endParaRPr lang="en-US" dirty="0"/>
          </a:p>
          <a:p>
            <a:pPr marL="1311275" lvl="2" indent="-396875">
              <a:lnSpc>
                <a:spcPct val="90000"/>
              </a:lnSpc>
            </a:pPr>
            <a:r>
              <a:rPr lang="es-ES" sz="2200" dirty="0"/>
              <a:t>En la siguiente diapositiva se proporciona un ejemplo de temperatura de la superficie del mar (SST)
</a:t>
            </a:r>
            <a:endParaRPr lang="en-US"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2346960" y="274638"/>
            <a:ext cx="9773920" cy="1056322"/>
          </a:xfrm>
        </p:spPr>
        <p:txBody>
          <a:bodyPr>
            <a:normAutofit fontScale="90000"/>
          </a:bodyPr>
          <a:lstStyle/>
          <a:p>
            <a:r>
              <a:rPr lang="es-ES" sz="3600" dirty="0">
                <a:solidFill>
                  <a:schemeClr val="bg1"/>
                </a:solidFill>
              </a:rPr>
              <a:t>Ejemplo de trazado de contorno: SST </a:t>
            </a:r>
            <a:r>
              <a:rPr lang="es-ES" sz="3600" dirty="0" err="1">
                <a:solidFill>
                  <a:schemeClr val="bg1"/>
                </a:solidFill>
              </a:rPr>
              <a:t>Dec</a:t>
            </a:r>
            <a:r>
              <a:rPr lang="es-ES" sz="3600" dirty="0">
                <a:solidFill>
                  <a:schemeClr val="bg1"/>
                </a:solidFill>
              </a:rPr>
              <a:t>, 1998
</a:t>
            </a:r>
            <a:endParaRPr lang="en-US" sz="3600" dirty="0">
              <a:solidFill>
                <a:schemeClr val="bg1"/>
              </a:solidFill>
            </a:endParaRPr>
          </a:p>
        </p:txBody>
      </p:sp>
      <p:grpSp>
        <p:nvGrpSpPr>
          <p:cNvPr id="963591" name="Group 7"/>
          <p:cNvGrpSpPr>
            <a:grpSpLocks/>
          </p:cNvGrpSpPr>
          <p:nvPr/>
        </p:nvGrpSpPr>
        <p:grpSpPr bwMode="auto">
          <a:xfrm>
            <a:off x="3206932" y="1417638"/>
            <a:ext cx="7802563" cy="4967288"/>
            <a:chOff x="336" y="720"/>
            <a:chExt cx="4915" cy="3129"/>
          </a:xfrm>
        </p:grpSpPr>
        <p:pic>
          <p:nvPicPr>
            <p:cNvPr id="963589" name="Picture 5"/>
            <p:cNvPicPr>
              <a:picLocks noChangeAspect="1" noChangeArrowheads="1"/>
            </p:cNvPicPr>
            <p:nvPr/>
          </p:nvPicPr>
          <p:blipFill>
            <a:blip r:embed="rId3">
              <a:extLst>
                <a:ext uri="{28A0092B-C50C-407E-A947-70E740481C1C}">
                  <a14:useLocalDpi xmlns:a14="http://schemas.microsoft.com/office/drawing/2010/main" val="0"/>
                </a:ext>
              </a:extLst>
            </a:blip>
            <a:srcRect t="4268" b="7529"/>
            <a:stretch>
              <a:fillRect/>
            </a:stretch>
          </p:blipFill>
          <p:spPr bwMode="auto">
            <a:xfrm>
              <a:off x="336" y="720"/>
              <a:ext cx="4915" cy="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3590" name="Text Box 6"/>
            <p:cNvSpPr txBox="1">
              <a:spLocks noChangeArrowheads="1"/>
            </p:cNvSpPr>
            <p:nvPr/>
          </p:nvSpPr>
          <p:spPr bwMode="auto">
            <a:xfrm>
              <a:off x="4359" y="3618"/>
              <a:ext cx="5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Celsius</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2967990" y="-152400"/>
            <a:ext cx="8502650" cy="1143000"/>
          </a:xfrm>
        </p:spPr>
        <p:txBody>
          <a:bodyPr/>
          <a:lstStyle/>
          <a:p>
            <a:r>
              <a:rPr lang="en-US" dirty="0">
                <a:solidFill>
                  <a:schemeClr val="bg1"/>
                </a:solidFill>
              </a:rPr>
              <a:t>Matrix Plots</a:t>
            </a:r>
          </a:p>
        </p:txBody>
      </p:sp>
      <p:sp>
        <p:nvSpPr>
          <p:cNvPr id="965635" name="Rectangle 3"/>
          <p:cNvSpPr>
            <a:spLocks noGrp="1" noChangeArrowheads="1"/>
          </p:cNvSpPr>
          <p:nvPr>
            <p:ph idx="1"/>
          </p:nvPr>
        </p:nvSpPr>
        <p:spPr>
          <a:xfrm>
            <a:off x="1046480" y="1143000"/>
            <a:ext cx="10241280" cy="4724400"/>
          </a:xfrm>
        </p:spPr>
        <p:txBody>
          <a:bodyPr/>
          <a:lstStyle/>
          <a:p>
            <a:r>
              <a:rPr lang="en-US" dirty="0"/>
              <a:t>Matrix plots </a:t>
            </a:r>
          </a:p>
          <a:p>
            <a:pPr lvl="1"/>
            <a:r>
              <a:rPr lang="es-ES" dirty="0"/>
              <a:t>Puede trazar la matriz de datos
Esto puede ser útil cuando los objetos se ordenan según la clase
Normalmente, los atributos se normalizan para evitar que un atributo domine la gráfica	
Las gráficas de similitud o matrices de distancia también pueden ser útiles para visualizar las relaciones entre objetos
Ejemplos de gráficas de matriz se presentan en las dos diapositivas siguientes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3079750" y="274638"/>
            <a:ext cx="8502650" cy="588962"/>
          </a:xfrm>
        </p:spPr>
        <p:txBody>
          <a:bodyPr>
            <a:normAutofit fontScale="90000"/>
          </a:bodyPr>
          <a:lstStyle/>
          <a:p>
            <a:r>
              <a:rPr lang="en-US" dirty="0">
                <a:solidFill>
                  <a:schemeClr val="bg1"/>
                </a:solidFill>
              </a:rPr>
              <a:t>Iris Data Matrix</a:t>
            </a:r>
          </a:p>
        </p:txBody>
      </p:sp>
      <p:grpSp>
        <p:nvGrpSpPr>
          <p:cNvPr id="967687" name="Group 7"/>
          <p:cNvGrpSpPr>
            <a:grpSpLocks/>
          </p:cNvGrpSpPr>
          <p:nvPr/>
        </p:nvGrpSpPr>
        <p:grpSpPr bwMode="auto">
          <a:xfrm>
            <a:off x="2209801" y="1295400"/>
            <a:ext cx="7802563" cy="5168900"/>
            <a:chOff x="432" y="816"/>
            <a:chExt cx="4915" cy="3256"/>
          </a:xfrm>
        </p:grpSpPr>
        <p:pic>
          <p:nvPicPr>
            <p:cNvPr id="967685" name="Picture 5"/>
            <p:cNvPicPr>
              <a:picLocks noChangeAspect="1" noChangeArrowheads="1"/>
            </p:cNvPicPr>
            <p:nvPr/>
          </p:nvPicPr>
          <p:blipFill>
            <a:blip r:embed="rId3">
              <a:extLst>
                <a:ext uri="{28A0092B-C50C-407E-A947-70E740481C1C}">
                  <a14:useLocalDpi xmlns:a14="http://schemas.microsoft.com/office/drawing/2010/main" val="0"/>
                </a:ext>
              </a:extLst>
            </a:blip>
            <a:srcRect t="4475" b="4475"/>
            <a:stretch>
              <a:fillRect/>
            </a:stretch>
          </p:blipFill>
          <p:spPr bwMode="auto">
            <a:xfrm>
              <a:off x="432" y="816"/>
              <a:ext cx="4915" cy="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7686" name="Text Box 6"/>
            <p:cNvSpPr txBox="1">
              <a:spLocks noChangeArrowheads="1"/>
            </p:cNvSpPr>
            <p:nvPr/>
          </p:nvSpPr>
          <p:spPr bwMode="auto">
            <a:xfrm>
              <a:off x="4455" y="3666"/>
              <a:ext cx="66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standard</a:t>
              </a:r>
            </a:p>
            <a:p>
              <a:r>
                <a:rPr lang="en-US"/>
                <a:t>deviation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2926080" y="152400"/>
            <a:ext cx="8622453" cy="533400"/>
          </a:xfrm>
        </p:spPr>
        <p:txBody>
          <a:bodyPr>
            <a:normAutofit fontScale="90000"/>
          </a:bodyPr>
          <a:lstStyle/>
          <a:p>
            <a:r>
              <a:rPr lang="es-ES" sz="3600" dirty="0">
                <a:solidFill>
                  <a:schemeClr val="bg1"/>
                </a:solidFill>
              </a:rPr>
              <a:t>Técnicas utilizadas en la exploración de datos</a:t>
            </a:r>
            <a:endParaRPr lang="en-US" sz="3600" dirty="0">
              <a:solidFill>
                <a:schemeClr val="bg1"/>
              </a:solidFill>
            </a:endParaRPr>
          </a:p>
        </p:txBody>
      </p:sp>
      <p:sp>
        <p:nvSpPr>
          <p:cNvPr id="902147" name="Rectangle 3"/>
          <p:cNvSpPr>
            <a:spLocks noGrp="1" noChangeArrowheads="1"/>
          </p:cNvSpPr>
          <p:nvPr>
            <p:ph type="body" sz="half" idx="1"/>
          </p:nvPr>
        </p:nvSpPr>
        <p:spPr>
          <a:xfrm>
            <a:off x="548640" y="1297577"/>
            <a:ext cx="11562080" cy="5029200"/>
          </a:xfrm>
        </p:spPr>
        <p:txBody>
          <a:bodyPr/>
          <a:lstStyle/>
          <a:p>
            <a:pPr>
              <a:lnSpc>
                <a:spcPct val="90000"/>
              </a:lnSpc>
            </a:pPr>
            <a:r>
              <a:rPr lang="es-ES" dirty="0"/>
              <a:t>En EDA, como lo definió originalmente Tukey</a:t>
            </a:r>
          </a:p>
          <a:p>
            <a:pPr lvl="1">
              <a:lnSpc>
                <a:spcPct val="90000"/>
              </a:lnSpc>
            </a:pPr>
            <a:r>
              <a:rPr lang="es-ES" dirty="0"/>
              <a:t>El enfoque se centró en la visualización
La agrupación en clústeres y la detección de anomalías fueron vistas como técnicas exploratorias
En la minería de datos, la agrupación en clústeres y la detección de anomalías son las principales áreas de interés, y no se consideran</a:t>
            </a:r>
            <a:endParaRPr lang="en-US" sz="1400" dirty="0"/>
          </a:p>
          <a:p>
            <a:pPr>
              <a:lnSpc>
                <a:spcPct val="90000"/>
              </a:lnSpc>
            </a:pPr>
            <a:r>
              <a:rPr lang="es-ES" dirty="0"/>
              <a:t>En nuestra discusión sobre la exploración de datos, nos centramos en</a:t>
            </a:r>
          </a:p>
          <a:p>
            <a:pPr lvl="1">
              <a:lnSpc>
                <a:spcPct val="90000"/>
              </a:lnSpc>
            </a:pPr>
            <a:r>
              <a:rPr lang="en-US" dirty="0" err="1"/>
              <a:t>Resumen</a:t>
            </a:r>
            <a:r>
              <a:rPr lang="en-US" dirty="0"/>
              <a:t> </a:t>
            </a:r>
            <a:r>
              <a:rPr lang="es-ES" dirty="0"/>
              <a:t>estadístico</a:t>
            </a:r>
          </a:p>
          <a:p>
            <a:pPr lvl="1">
              <a:lnSpc>
                <a:spcPct val="90000"/>
              </a:lnSpc>
            </a:pPr>
            <a:r>
              <a:rPr lang="es-ES" dirty="0"/>
              <a:t>visualización
Online </a:t>
            </a:r>
            <a:r>
              <a:rPr lang="es-ES" dirty="0" err="1"/>
              <a:t>Analytical</a:t>
            </a:r>
            <a:r>
              <a:rPr lang="es-ES" dirty="0"/>
              <a:t> Processing</a:t>
            </a:r>
            <a:r>
              <a:rPr lang="en-US" dirty="0"/>
              <a:t>(OLAP)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1676400" y="152400"/>
            <a:ext cx="8991600" cy="533400"/>
          </a:xfrm>
        </p:spPr>
        <p:txBody>
          <a:bodyPr>
            <a:normAutofit fontScale="90000"/>
          </a:bodyPr>
          <a:lstStyle/>
          <a:p>
            <a:r>
              <a:rPr lang="en-US" dirty="0">
                <a:solidFill>
                  <a:schemeClr val="bg1"/>
                </a:solidFill>
              </a:rPr>
              <a:t>Iris Correlation Matrix</a:t>
            </a:r>
          </a:p>
        </p:txBody>
      </p:sp>
      <p:pic>
        <p:nvPicPr>
          <p:cNvPr id="969732" name="Picture 4"/>
          <p:cNvPicPr>
            <a:picLocks noChangeAspect="1" noChangeArrowheads="1"/>
          </p:cNvPicPr>
          <p:nvPr/>
        </p:nvPicPr>
        <p:blipFill>
          <a:blip r:embed="rId3">
            <a:extLst>
              <a:ext uri="{28A0092B-C50C-407E-A947-70E740481C1C}">
                <a14:useLocalDpi xmlns:a14="http://schemas.microsoft.com/office/drawing/2010/main" val="0"/>
              </a:ext>
            </a:extLst>
          </a:blip>
          <a:srcRect t="4268"/>
          <a:stretch>
            <a:fillRect/>
          </a:stretch>
        </p:blipFill>
        <p:spPr bwMode="auto">
          <a:xfrm>
            <a:off x="1905001" y="1120776"/>
            <a:ext cx="7802563"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1905000" y="152400"/>
            <a:ext cx="10083800" cy="533400"/>
          </a:xfrm>
        </p:spPr>
        <p:txBody>
          <a:bodyPr>
            <a:normAutofit fontScale="90000"/>
          </a:bodyPr>
          <a:lstStyle/>
          <a:p>
            <a:r>
              <a:rPr lang="en-US" sz="4000" dirty="0" err="1">
                <a:solidFill>
                  <a:schemeClr val="bg1"/>
                </a:solidFill>
              </a:rPr>
              <a:t>Coordenadas</a:t>
            </a:r>
            <a:r>
              <a:rPr lang="en-US" sz="4000" dirty="0">
                <a:solidFill>
                  <a:schemeClr val="bg1"/>
                </a:solidFill>
              </a:rPr>
              <a:t> </a:t>
            </a:r>
            <a:r>
              <a:rPr lang="en-US" sz="4000" dirty="0" err="1">
                <a:solidFill>
                  <a:schemeClr val="bg1"/>
                </a:solidFill>
              </a:rPr>
              <a:t>paralelas</a:t>
            </a:r>
            <a:endParaRPr lang="en-US" sz="4000" dirty="0">
              <a:solidFill>
                <a:schemeClr val="bg1"/>
              </a:solidFill>
            </a:endParaRPr>
          </a:p>
        </p:txBody>
      </p:sp>
      <p:sp>
        <p:nvSpPr>
          <p:cNvPr id="971779" name="Rectangle 3"/>
          <p:cNvSpPr>
            <a:spLocks noGrp="1" noChangeArrowheads="1"/>
          </p:cNvSpPr>
          <p:nvPr>
            <p:ph idx="1"/>
          </p:nvPr>
        </p:nvSpPr>
        <p:spPr>
          <a:xfrm>
            <a:off x="467360" y="1143000"/>
            <a:ext cx="11612880" cy="5486400"/>
          </a:xfrm>
        </p:spPr>
        <p:txBody>
          <a:bodyPr/>
          <a:lstStyle/>
          <a:p>
            <a:pPr>
              <a:lnSpc>
                <a:spcPct val="90000"/>
              </a:lnSpc>
            </a:pPr>
            <a:r>
              <a:rPr lang="en-US" dirty="0" err="1"/>
              <a:t>Coordenadas</a:t>
            </a:r>
            <a:r>
              <a:rPr lang="en-US" dirty="0"/>
              <a:t> </a:t>
            </a:r>
            <a:r>
              <a:rPr lang="en-US" dirty="0" err="1"/>
              <a:t>paralelas</a:t>
            </a:r>
            <a:r>
              <a:rPr lang="en-US" dirty="0"/>
              <a:t> </a:t>
            </a:r>
          </a:p>
          <a:p>
            <a:pPr lvl="1">
              <a:lnSpc>
                <a:spcPct val="90000"/>
              </a:lnSpc>
            </a:pPr>
            <a:r>
              <a:rPr lang="es-ES" dirty="0"/>
              <a:t>Se utiliza para trazar los valores de atributo de los datos de alta dimensión
En lugar de utilizar ejes perpendiculares, utilice un conjunto de ejes paralelos 
Los valores de atributo de cada objeto se trazan como un punto en cada eje de coordenadas correspondiente y los puntos están conectados por una línea	
Por lo tanto, cada objeto se representa como una línea 
A menudo, las líneas que representan una clase distinta de objetos se agrupan, al menos para algunos atributos
El orden de los atributos es importante para ver este tipo de agrupaciones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1026"/>
          <p:cNvSpPr>
            <a:spLocks noGrp="1" noChangeArrowheads="1"/>
          </p:cNvSpPr>
          <p:nvPr>
            <p:ph type="title"/>
          </p:nvPr>
        </p:nvSpPr>
        <p:spPr/>
        <p:txBody>
          <a:bodyPr/>
          <a:lstStyle/>
          <a:p>
            <a:r>
              <a:rPr lang="en-US" dirty="0" err="1">
                <a:solidFill>
                  <a:schemeClr val="bg1"/>
                </a:solidFill>
              </a:rPr>
              <a:t>Coordenadas</a:t>
            </a:r>
            <a:r>
              <a:rPr lang="en-US" dirty="0">
                <a:solidFill>
                  <a:schemeClr val="bg1"/>
                </a:solidFill>
              </a:rPr>
              <a:t> </a:t>
            </a:r>
            <a:r>
              <a:rPr lang="en-US" dirty="0" err="1">
                <a:solidFill>
                  <a:schemeClr val="bg1"/>
                </a:solidFill>
              </a:rPr>
              <a:t>paralelas</a:t>
            </a:r>
            <a:r>
              <a:rPr lang="en-US" dirty="0">
                <a:solidFill>
                  <a:schemeClr val="bg1"/>
                </a:solidFill>
              </a:rPr>
              <a:t>
</a:t>
            </a:r>
          </a:p>
        </p:txBody>
      </p:sp>
      <p:pic>
        <p:nvPicPr>
          <p:cNvPr id="973828" name="Picture 1028"/>
          <p:cNvPicPr>
            <a:picLocks noChangeAspect="1" noChangeArrowheads="1"/>
          </p:cNvPicPr>
          <p:nvPr/>
        </p:nvPicPr>
        <p:blipFill>
          <a:blip r:embed="rId3">
            <a:extLst>
              <a:ext uri="{28A0092B-C50C-407E-A947-70E740481C1C}">
                <a14:useLocalDpi xmlns:a14="http://schemas.microsoft.com/office/drawing/2010/main" val="0"/>
              </a:ext>
            </a:extLst>
          </a:blip>
          <a:srcRect l="4727" t="1036" b="2245"/>
          <a:stretch>
            <a:fillRect/>
          </a:stretch>
        </p:blipFill>
        <p:spPr bwMode="auto">
          <a:xfrm>
            <a:off x="1524001" y="1981201"/>
            <a:ext cx="4606925" cy="319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3829" name="Picture 1029"/>
          <p:cNvPicPr>
            <a:picLocks noChangeAspect="1" noChangeArrowheads="1"/>
          </p:cNvPicPr>
          <p:nvPr/>
        </p:nvPicPr>
        <p:blipFill>
          <a:blip r:embed="rId4">
            <a:extLst>
              <a:ext uri="{28A0092B-C50C-407E-A947-70E740481C1C}">
                <a14:useLocalDpi xmlns:a14="http://schemas.microsoft.com/office/drawing/2010/main" val="0"/>
              </a:ext>
            </a:extLst>
          </a:blip>
          <a:srcRect l="5209" r="1634"/>
          <a:stretch>
            <a:fillRect/>
          </a:stretch>
        </p:blipFill>
        <p:spPr bwMode="auto">
          <a:xfrm>
            <a:off x="6172200" y="2057400"/>
            <a:ext cx="4343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1026"/>
          <p:cNvSpPr>
            <a:spLocks noGrp="1" noChangeArrowheads="1"/>
          </p:cNvSpPr>
          <p:nvPr>
            <p:ph type="title"/>
          </p:nvPr>
        </p:nvSpPr>
        <p:spPr>
          <a:xfrm>
            <a:off x="3079750" y="-4762"/>
            <a:ext cx="8502650" cy="1143000"/>
          </a:xfrm>
        </p:spPr>
        <p:txBody>
          <a:bodyPr/>
          <a:lstStyle/>
          <a:p>
            <a:r>
              <a:rPr lang="en-US" dirty="0" err="1">
                <a:solidFill>
                  <a:schemeClr val="bg1"/>
                </a:solidFill>
              </a:rPr>
              <a:t>Otras</a:t>
            </a:r>
            <a:r>
              <a:rPr lang="en-US" dirty="0">
                <a:solidFill>
                  <a:schemeClr val="bg1"/>
                </a:solidFill>
              </a:rPr>
              <a:t> </a:t>
            </a:r>
            <a:r>
              <a:rPr lang="en-US" dirty="0" err="1">
                <a:solidFill>
                  <a:schemeClr val="bg1"/>
                </a:solidFill>
              </a:rPr>
              <a:t>técnicas</a:t>
            </a:r>
            <a:r>
              <a:rPr lang="en-US" dirty="0">
                <a:solidFill>
                  <a:schemeClr val="bg1"/>
                </a:solidFill>
              </a:rPr>
              <a:t> de </a:t>
            </a:r>
            <a:r>
              <a:rPr lang="en-US" dirty="0" err="1">
                <a:solidFill>
                  <a:schemeClr val="bg1"/>
                </a:solidFill>
              </a:rPr>
              <a:t>visualización</a:t>
            </a:r>
            <a:endParaRPr lang="en-US" dirty="0">
              <a:solidFill>
                <a:schemeClr val="bg1"/>
              </a:solidFill>
            </a:endParaRPr>
          </a:p>
        </p:txBody>
      </p:sp>
      <p:sp>
        <p:nvSpPr>
          <p:cNvPr id="975875" name="Rectangle 1027"/>
          <p:cNvSpPr>
            <a:spLocks noGrp="1" noChangeArrowheads="1"/>
          </p:cNvSpPr>
          <p:nvPr>
            <p:ph idx="1"/>
          </p:nvPr>
        </p:nvSpPr>
        <p:spPr>
          <a:xfrm>
            <a:off x="863601" y="1143000"/>
            <a:ext cx="11075850" cy="5334000"/>
          </a:xfrm>
        </p:spPr>
        <p:txBody>
          <a:bodyPr/>
          <a:lstStyle/>
          <a:p>
            <a:pPr>
              <a:lnSpc>
                <a:spcPct val="90000"/>
              </a:lnSpc>
            </a:pPr>
            <a:r>
              <a:rPr lang="en-US" dirty="0"/>
              <a:t>Star Plots </a:t>
            </a:r>
          </a:p>
          <a:p>
            <a:pPr lvl="1">
              <a:lnSpc>
                <a:spcPct val="90000"/>
              </a:lnSpc>
            </a:pPr>
            <a:r>
              <a:rPr lang="es-ES" dirty="0"/>
              <a:t>Enfoque similar a las coordenadas paralelas, pero los ejes irradian desde un punto central
La línea que conecta los valores de un objeto es un polígono</a:t>
            </a:r>
          </a:p>
          <a:p>
            <a:pPr>
              <a:lnSpc>
                <a:spcPct val="90000"/>
              </a:lnSpc>
            </a:pPr>
            <a:r>
              <a:rPr lang="en-US" dirty="0"/>
              <a:t>Chernoff Faces</a:t>
            </a:r>
          </a:p>
          <a:p>
            <a:pPr lvl="1">
              <a:lnSpc>
                <a:spcPct val="90000"/>
              </a:lnSpc>
            </a:pPr>
            <a:r>
              <a:rPr lang="es-ES" dirty="0"/>
              <a:t>Enfoque creado por Herman </a:t>
            </a:r>
            <a:r>
              <a:rPr lang="es-ES" dirty="0" err="1"/>
              <a:t>Chernoff</a:t>
            </a:r>
            <a:r>
              <a:rPr lang="es-ES" dirty="0"/>
              <a:t>
Este enfoque asocia cada atributo con una característica de una cara
Los valores de cada atributo determinan la apariencia de la característica facial correspondiente	
Cada objeto se convierte en una cara separada
Depende de la capacidad humana para distinguir rostros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1026"/>
          <p:cNvSpPr>
            <a:spLocks noGrp="1" noChangeArrowheads="1"/>
          </p:cNvSpPr>
          <p:nvPr>
            <p:ph type="title"/>
          </p:nvPr>
        </p:nvSpPr>
        <p:spPr>
          <a:xfrm>
            <a:off x="1676400" y="152400"/>
            <a:ext cx="8991600" cy="533400"/>
          </a:xfrm>
        </p:spPr>
        <p:txBody>
          <a:bodyPr>
            <a:normAutofit fontScale="90000"/>
          </a:bodyPr>
          <a:lstStyle/>
          <a:p>
            <a:r>
              <a:rPr lang="en-US" dirty="0">
                <a:solidFill>
                  <a:schemeClr val="bg1"/>
                </a:solidFill>
              </a:rPr>
              <a:t>Star Plots de Iris</a:t>
            </a:r>
          </a:p>
        </p:txBody>
      </p:sp>
      <p:sp>
        <p:nvSpPr>
          <p:cNvPr id="977925" name="Rectangle 1029"/>
          <p:cNvSpPr>
            <a:spLocks noGrp="1" noChangeArrowheads="1"/>
          </p:cNvSpPr>
          <p:nvPr>
            <p:ph idx="1"/>
          </p:nvPr>
        </p:nvSpPr>
        <p:spPr>
          <a:xfrm>
            <a:off x="8610600" y="1828800"/>
            <a:ext cx="2057400" cy="3505200"/>
          </a:xfrm>
          <a:noFill/>
          <a:ln/>
        </p:spPr>
        <p:txBody>
          <a:bodyPr>
            <a:normAutofit lnSpcReduction="10000"/>
          </a:bodyPr>
          <a:lstStyle/>
          <a:p>
            <a:pPr>
              <a:lnSpc>
                <a:spcPct val="90000"/>
              </a:lnSpc>
              <a:buFont typeface="Monotype Sorts" charset="2"/>
              <a:buNone/>
            </a:pPr>
            <a:r>
              <a:rPr lang="en-US" sz="2400"/>
              <a:t>Setosa</a:t>
            </a:r>
          </a:p>
          <a:p>
            <a:pPr>
              <a:lnSpc>
                <a:spcPct val="90000"/>
              </a:lnSpc>
              <a:buFont typeface="Monotype Sorts" charset="2"/>
              <a:buNone/>
            </a:pPr>
            <a:endParaRPr lang="en-US" sz="2400"/>
          </a:p>
          <a:p>
            <a:pPr>
              <a:lnSpc>
                <a:spcPct val="90000"/>
              </a:lnSpc>
              <a:buFont typeface="Monotype Sorts" charset="2"/>
              <a:buNone/>
            </a:pPr>
            <a:endParaRPr lang="en-US" sz="2400"/>
          </a:p>
          <a:p>
            <a:pPr>
              <a:lnSpc>
                <a:spcPct val="90000"/>
              </a:lnSpc>
              <a:buFont typeface="Monotype Sorts" charset="2"/>
              <a:buNone/>
            </a:pPr>
            <a:endParaRPr lang="en-US" sz="2400"/>
          </a:p>
          <a:p>
            <a:pPr>
              <a:lnSpc>
                <a:spcPct val="90000"/>
              </a:lnSpc>
              <a:buFont typeface="Monotype Sorts" charset="2"/>
              <a:buNone/>
            </a:pPr>
            <a:r>
              <a:rPr lang="en-US" sz="2400"/>
              <a:t>Versicolour</a:t>
            </a:r>
          </a:p>
          <a:p>
            <a:pPr>
              <a:lnSpc>
                <a:spcPct val="90000"/>
              </a:lnSpc>
              <a:buFont typeface="Monotype Sorts" charset="2"/>
              <a:buNone/>
            </a:pPr>
            <a:endParaRPr lang="en-US" sz="2400"/>
          </a:p>
          <a:p>
            <a:pPr>
              <a:lnSpc>
                <a:spcPct val="90000"/>
              </a:lnSpc>
              <a:buFont typeface="Monotype Sorts" charset="2"/>
              <a:buNone/>
            </a:pPr>
            <a:endParaRPr lang="en-US" sz="2400"/>
          </a:p>
          <a:p>
            <a:pPr>
              <a:lnSpc>
                <a:spcPct val="90000"/>
              </a:lnSpc>
              <a:buFont typeface="Monotype Sorts" charset="2"/>
              <a:buNone/>
            </a:pPr>
            <a:r>
              <a:rPr lang="en-US" sz="2400"/>
              <a:t>Virginica</a:t>
            </a:r>
          </a:p>
          <a:p>
            <a:pPr>
              <a:lnSpc>
                <a:spcPct val="90000"/>
              </a:lnSpc>
              <a:buFont typeface="Monotype Sorts" charset="2"/>
              <a:buNone/>
            </a:pPr>
            <a:endParaRPr lang="en-US" sz="2400"/>
          </a:p>
          <a:p>
            <a:pPr>
              <a:lnSpc>
                <a:spcPct val="90000"/>
              </a:lnSpc>
              <a:buFont typeface="Monotype Sorts" charset="2"/>
              <a:buNone/>
            </a:pPr>
            <a:endParaRPr lang="en-US" sz="2400"/>
          </a:p>
          <a:p>
            <a:pPr>
              <a:lnSpc>
                <a:spcPct val="90000"/>
              </a:lnSpc>
              <a:buFont typeface="Monotype Sorts" charset="2"/>
              <a:buNone/>
            </a:pPr>
            <a:endParaRPr lang="en-US" sz="2400"/>
          </a:p>
        </p:txBody>
      </p:sp>
      <p:pic>
        <p:nvPicPr>
          <p:cNvPr id="977924" name="Picture 1028"/>
          <p:cNvPicPr>
            <a:picLocks noChangeAspect="1" noChangeArrowheads="1"/>
          </p:cNvPicPr>
          <p:nvPr/>
        </p:nvPicPr>
        <p:blipFill>
          <a:blip r:embed="rId3">
            <a:extLst>
              <a:ext uri="{28A0092B-C50C-407E-A947-70E740481C1C}">
                <a14:useLocalDpi xmlns:a14="http://schemas.microsoft.com/office/drawing/2010/main" val="0"/>
              </a:ext>
            </a:extLst>
          </a:blip>
          <a:srcRect l="13716" t="18285" r="6215" b="17870"/>
          <a:stretch>
            <a:fillRect/>
          </a:stretch>
        </p:blipFill>
        <p:spPr bwMode="auto">
          <a:xfrm>
            <a:off x="2057400" y="1600200"/>
            <a:ext cx="7138988"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2783840" y="152400"/>
            <a:ext cx="8764693" cy="533400"/>
          </a:xfrm>
        </p:spPr>
        <p:txBody>
          <a:bodyPr>
            <a:normAutofit fontScale="90000"/>
          </a:bodyPr>
          <a:lstStyle/>
          <a:p>
            <a:r>
              <a:rPr lang="es-ES" dirty="0">
                <a:solidFill>
                  <a:schemeClr val="bg1"/>
                </a:solidFill>
              </a:rPr>
              <a:t>Conjunto de datos de muestra de iris</a:t>
            </a:r>
            <a:endParaRPr lang="en-US" dirty="0">
              <a:solidFill>
                <a:schemeClr val="bg1"/>
              </a:solidFill>
            </a:endParaRPr>
          </a:p>
        </p:txBody>
      </p:sp>
      <p:sp>
        <p:nvSpPr>
          <p:cNvPr id="906243" name="Rectangle 3"/>
          <p:cNvSpPr>
            <a:spLocks noGrp="1" noChangeArrowheads="1"/>
          </p:cNvSpPr>
          <p:nvPr>
            <p:ph type="body" sz="half" idx="1"/>
          </p:nvPr>
        </p:nvSpPr>
        <p:spPr>
          <a:xfrm>
            <a:off x="992778" y="1219200"/>
            <a:ext cx="10371908" cy="1981200"/>
          </a:xfrm>
        </p:spPr>
        <p:txBody>
          <a:bodyPr>
            <a:normAutofit fontScale="55000" lnSpcReduction="20000"/>
          </a:bodyPr>
          <a:lstStyle/>
          <a:p>
            <a:pPr>
              <a:lnSpc>
                <a:spcPct val="90000"/>
              </a:lnSpc>
            </a:pPr>
            <a:r>
              <a:rPr lang="es-ES" sz="2400" dirty="0"/>
              <a:t>Muchas de las técnicas de datos exploratorios se ilustran con el conjunto de datos de la planta iris.
</a:t>
            </a:r>
            <a:r>
              <a:rPr lang="es-ES" dirty="0"/>
              <a:t>Tres tipos de flores (clases):</a:t>
            </a:r>
          </a:p>
          <a:p>
            <a:pPr lvl="1">
              <a:lnSpc>
                <a:spcPct val="90000"/>
              </a:lnSpc>
            </a:pPr>
            <a:r>
              <a:rPr lang="es-ES" dirty="0"/>
              <a:t>Sedosa</a:t>
            </a:r>
          </a:p>
          <a:p>
            <a:pPr lvl="1">
              <a:lnSpc>
                <a:spcPct val="90000"/>
              </a:lnSpc>
            </a:pPr>
            <a:r>
              <a:rPr lang="es-ES" dirty="0" err="1"/>
              <a:t>Virginica</a:t>
            </a:r>
            <a:r>
              <a:rPr lang="es-ES" dirty="0"/>
              <a:t> 
 </a:t>
            </a:r>
            <a:r>
              <a:rPr lang="es-ES" dirty="0" err="1"/>
              <a:t>Versicolour</a:t>
            </a:r>
            <a:endParaRPr lang="es-ES" dirty="0"/>
          </a:p>
          <a:p>
            <a:pPr>
              <a:lnSpc>
                <a:spcPct val="90000"/>
              </a:lnSpc>
            </a:pPr>
            <a:r>
              <a:rPr lang="es-ES" dirty="0"/>
              <a:t>Cuatro atributos (no de clase)</a:t>
            </a:r>
          </a:p>
          <a:p>
            <a:pPr lvl="1">
              <a:lnSpc>
                <a:spcPct val="90000"/>
              </a:lnSpc>
            </a:pPr>
            <a:r>
              <a:rPr lang="es-ES" dirty="0"/>
              <a:t> Ancho y longitud de sépalo (</a:t>
            </a:r>
            <a:r>
              <a:rPr lang="es-ES" dirty="0" err="1"/>
              <a:t>Sepal</a:t>
            </a:r>
            <a:r>
              <a:rPr lang="es-ES" dirty="0"/>
              <a:t>)
 Ancho y longitud del pétalo (</a:t>
            </a:r>
            <a:r>
              <a:rPr lang="es-ES" dirty="0" err="1"/>
              <a:t>Petal</a:t>
            </a:r>
            <a:r>
              <a:rPr lang="es-ES" dirty="0"/>
              <a:t>)</a:t>
            </a:r>
            <a:endParaRPr lang="en-US" dirty="0"/>
          </a:p>
        </p:txBody>
      </p:sp>
      <p:sp>
        <p:nvSpPr>
          <p:cNvPr id="906244" name="Text Box 4"/>
          <p:cNvSpPr txBox="1">
            <a:spLocks noChangeArrowheads="1"/>
          </p:cNvSpPr>
          <p:nvPr/>
        </p:nvSpPr>
        <p:spPr bwMode="auto">
          <a:xfrm>
            <a:off x="4556126" y="2906713"/>
            <a:ext cx="2073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endParaRPr lang="en-US" b="1"/>
          </a:p>
        </p:txBody>
      </p:sp>
      <p:sp>
        <p:nvSpPr>
          <p:cNvPr id="906248" name="Rectangle 8"/>
          <p:cNvSpPr>
            <a:spLocks noChangeArrowheads="1"/>
          </p:cNvSpPr>
          <p:nvPr/>
        </p:nvSpPr>
        <p:spPr bwMode="auto">
          <a:xfrm>
            <a:off x="7968718" y="4343637"/>
            <a:ext cx="403024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Times New Roman" pitchFamily="18" charset="0"/>
              </a:rPr>
              <a:t>Virginica. Robert H. </a:t>
            </a:r>
            <a:r>
              <a:rPr lang="en-US" dirty="0" err="1">
                <a:latin typeface="Times New Roman" pitchFamily="18" charset="0"/>
              </a:rPr>
              <a:t>Mohlenbrock</a:t>
            </a:r>
            <a:r>
              <a:rPr lang="en-US" dirty="0">
                <a:latin typeface="Times New Roman" pitchFamily="18" charset="0"/>
              </a:rPr>
              <a:t>. NRCS DEL USDA. 1995. Flora de </a:t>
            </a:r>
            <a:r>
              <a:rPr lang="en-US" dirty="0" err="1">
                <a:latin typeface="Times New Roman" pitchFamily="18" charset="0"/>
              </a:rPr>
              <a:t>humedales</a:t>
            </a:r>
            <a:r>
              <a:rPr lang="en-US" dirty="0">
                <a:latin typeface="Times New Roman" pitchFamily="18" charset="0"/>
              </a:rPr>
              <a:t> del </a:t>
            </a:r>
            <a:r>
              <a:rPr lang="en-US" dirty="0" err="1">
                <a:latin typeface="Times New Roman" pitchFamily="18" charset="0"/>
              </a:rPr>
              <a:t>noreste</a:t>
            </a:r>
            <a:r>
              <a:rPr lang="en-US" dirty="0">
                <a:latin typeface="Times New Roman" pitchFamily="18" charset="0"/>
              </a:rPr>
              <a:t>: </a:t>
            </a:r>
            <a:r>
              <a:rPr lang="en-US" dirty="0" err="1">
                <a:latin typeface="Times New Roman" pitchFamily="18" charset="0"/>
              </a:rPr>
              <a:t>Guía</a:t>
            </a:r>
            <a:r>
              <a:rPr lang="en-US" dirty="0">
                <a:latin typeface="Times New Roman" pitchFamily="18" charset="0"/>
              </a:rPr>
              <a:t> de </a:t>
            </a:r>
            <a:r>
              <a:rPr lang="en-US" dirty="0" err="1">
                <a:latin typeface="Times New Roman" pitchFamily="18" charset="0"/>
              </a:rPr>
              <a:t>oficina</a:t>
            </a:r>
            <a:r>
              <a:rPr lang="en-US" dirty="0">
                <a:latin typeface="Times New Roman" pitchFamily="18" charset="0"/>
              </a:rPr>
              <a:t> de campo para </a:t>
            </a:r>
            <a:r>
              <a:rPr lang="en-US" dirty="0" err="1">
                <a:latin typeface="Times New Roman" pitchFamily="18" charset="0"/>
              </a:rPr>
              <a:t>especies</a:t>
            </a:r>
            <a:r>
              <a:rPr lang="en-US" dirty="0">
                <a:latin typeface="Times New Roman" pitchFamily="18" charset="0"/>
              </a:rPr>
              <a:t> </a:t>
            </a:r>
            <a:r>
              <a:rPr lang="en-US" dirty="0" err="1">
                <a:latin typeface="Times New Roman" pitchFamily="18" charset="0"/>
              </a:rPr>
              <a:t>vegetales</a:t>
            </a:r>
            <a:r>
              <a:rPr lang="en-US" dirty="0">
                <a:latin typeface="Times New Roman" pitchFamily="18" charset="0"/>
              </a:rPr>
              <a:t>. Centro Técnico Nacional del </a:t>
            </a:r>
            <a:r>
              <a:rPr lang="en-US" dirty="0" err="1">
                <a:latin typeface="Times New Roman" pitchFamily="18" charset="0"/>
              </a:rPr>
              <a:t>Noreste</a:t>
            </a:r>
            <a:r>
              <a:rPr lang="en-US" dirty="0">
                <a:latin typeface="Times New Roman" pitchFamily="18" charset="0"/>
              </a:rPr>
              <a:t>, Chester, PA. </a:t>
            </a:r>
            <a:r>
              <a:rPr lang="en-US" dirty="0" err="1">
                <a:latin typeface="Times New Roman" pitchFamily="18" charset="0"/>
              </a:rPr>
              <a:t>Cortesía</a:t>
            </a:r>
            <a:r>
              <a:rPr lang="en-US" dirty="0">
                <a:latin typeface="Times New Roman" pitchFamily="18" charset="0"/>
              </a:rPr>
              <a:t> del </a:t>
            </a:r>
            <a:r>
              <a:rPr lang="en-US" dirty="0" err="1">
                <a:latin typeface="Times New Roman" pitchFamily="18" charset="0"/>
              </a:rPr>
              <a:t>Usda</a:t>
            </a:r>
            <a:r>
              <a:rPr lang="en-US" dirty="0">
                <a:latin typeface="Times New Roman" pitchFamily="18" charset="0"/>
              </a:rPr>
              <a:t> NRCS Wetland Science Institute. 
</a:t>
            </a:r>
          </a:p>
        </p:txBody>
      </p:sp>
      <p:pic>
        <p:nvPicPr>
          <p:cNvPr id="9062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1120" y="2133838"/>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p:txBody>
          <a:bodyPr>
            <a:normAutofit fontScale="90000"/>
          </a:bodyPr>
          <a:lstStyle/>
          <a:p>
            <a:r>
              <a:rPr lang="en-US" dirty="0" err="1">
                <a:solidFill>
                  <a:schemeClr val="bg1"/>
                </a:solidFill>
              </a:rPr>
              <a:t>Flor</a:t>
            </a:r>
            <a:r>
              <a:rPr lang="en-US" dirty="0">
                <a:solidFill>
                  <a:schemeClr val="bg1"/>
                </a:solidFill>
              </a:rPr>
              <a:t> de Iris </a:t>
            </a:r>
          </a:p>
        </p:txBody>
      </p:sp>
      <p:sp>
        <p:nvSpPr>
          <p:cNvPr id="982020" name="Text Box 4"/>
          <p:cNvSpPr txBox="1">
            <a:spLocks noChangeArrowheads="1"/>
          </p:cNvSpPr>
          <p:nvPr/>
        </p:nvSpPr>
        <p:spPr bwMode="auto">
          <a:xfrm>
            <a:off x="4556126" y="2906713"/>
            <a:ext cx="2073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endParaRPr lang="en-US" b="1"/>
          </a:p>
        </p:txBody>
      </p:sp>
      <p:sp>
        <p:nvSpPr>
          <p:cNvPr id="982021" name="Rectangle 5"/>
          <p:cNvSpPr>
            <a:spLocks noChangeArrowheads="1"/>
          </p:cNvSpPr>
          <p:nvPr/>
        </p:nvSpPr>
        <p:spPr bwMode="auto">
          <a:xfrm>
            <a:off x="1676400" y="5715001"/>
            <a:ext cx="8839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r>
              <a:rPr lang="en-US" dirty="0">
                <a:latin typeface="Times New Roman" pitchFamily="18" charset="0"/>
              </a:rPr>
              <a:t>Virginica. Robert H. </a:t>
            </a:r>
            <a:r>
              <a:rPr lang="en-US" dirty="0" err="1">
                <a:latin typeface="Times New Roman" pitchFamily="18" charset="0"/>
              </a:rPr>
              <a:t>Mohlenbrock</a:t>
            </a:r>
            <a:r>
              <a:rPr lang="en-US" dirty="0">
                <a:latin typeface="Times New Roman" pitchFamily="18" charset="0"/>
              </a:rPr>
              <a:t>. USDA NRCS. 1995. Northeast wetland flora: Field office guide to plant species. Northeast National Technical Center, Chester, PA. Courtesy of USDA NRCS Wetland Science Institute. </a:t>
            </a:r>
          </a:p>
        </p:txBody>
      </p:sp>
      <p:pic>
        <p:nvPicPr>
          <p:cNvPr id="2050" name="Picture 2">
            <a:extLst>
              <a:ext uri="{FF2B5EF4-FFF2-40B4-BE49-F238E27FC236}">
                <a16:creationId xmlns:a16="http://schemas.microsoft.com/office/drawing/2014/main" id="{965BFBAE-BBD3-4EAB-BE74-BA9DB5C0B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3" y="1157288"/>
            <a:ext cx="12144375" cy="454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2957830" y="87086"/>
            <a:ext cx="8502650" cy="712244"/>
          </a:xfrm>
        </p:spPr>
        <p:txBody>
          <a:bodyPr/>
          <a:lstStyle/>
          <a:p>
            <a:r>
              <a:rPr lang="en-US" dirty="0" err="1">
                <a:solidFill>
                  <a:schemeClr val="bg1"/>
                </a:solidFill>
              </a:rPr>
              <a:t>Resumen</a:t>
            </a:r>
            <a:r>
              <a:rPr lang="en-US" dirty="0">
                <a:solidFill>
                  <a:schemeClr val="bg1"/>
                </a:solidFill>
              </a:rPr>
              <a:t> </a:t>
            </a:r>
            <a:r>
              <a:rPr lang="en-US" dirty="0" err="1">
                <a:solidFill>
                  <a:schemeClr val="bg1"/>
                </a:solidFill>
              </a:rPr>
              <a:t>Estadístico</a:t>
            </a:r>
            <a:endParaRPr lang="en-US" dirty="0">
              <a:solidFill>
                <a:schemeClr val="bg1"/>
              </a:solidFill>
            </a:endParaRPr>
          </a:p>
        </p:txBody>
      </p:sp>
      <p:sp>
        <p:nvSpPr>
          <p:cNvPr id="826371" name="Rectangle 3"/>
          <p:cNvSpPr>
            <a:spLocks noGrp="1" noChangeArrowheads="1"/>
          </p:cNvSpPr>
          <p:nvPr>
            <p:ph idx="1"/>
          </p:nvPr>
        </p:nvSpPr>
        <p:spPr>
          <a:xfrm>
            <a:off x="1935164" y="1143000"/>
            <a:ext cx="9880916" cy="5181600"/>
          </a:xfrm>
        </p:spPr>
        <p:txBody>
          <a:bodyPr/>
          <a:lstStyle/>
          <a:p>
            <a:r>
              <a:rPr lang="es-ES" dirty="0"/>
              <a:t>Las estadísticas de resumen son números que resumen las propiedades de los datos</a:t>
            </a:r>
          </a:p>
          <a:p>
            <a:endParaRPr lang="es-ES" dirty="0"/>
          </a:p>
          <a:p>
            <a:r>
              <a:rPr lang="es-ES" dirty="0"/>
              <a:t>Las propiedades resumidas incluyen frecuencia, ubicación y propagación</a:t>
            </a:r>
            <a:endParaRPr lang="en-US" dirty="0"/>
          </a:p>
          <a:p>
            <a:pPr lvl="2"/>
            <a:r>
              <a:rPr lang="en-US" dirty="0"/>
              <a:t> </a:t>
            </a:r>
            <a:r>
              <a:rPr lang="es-ES" sz="2200" dirty="0"/>
              <a:t>Ejemplos: ubicación - media</a:t>
            </a:r>
            <a:br>
              <a:rPr lang="es-ES" sz="2200" dirty="0"/>
            </a:br>
            <a:r>
              <a:rPr lang="es-ES" sz="2200" dirty="0"/>
              <a:t>                   	spread - desviación estándar</a:t>
            </a:r>
          </a:p>
          <a:p>
            <a:r>
              <a:rPr lang="es-ES" dirty="0"/>
              <a:t>La mayoría de las estadísticas de resumen se pueden calcular en un solo paso a través de los datos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3079750" y="-169499"/>
            <a:ext cx="8502650" cy="1143000"/>
          </a:xfrm>
        </p:spPr>
        <p:txBody>
          <a:bodyPr/>
          <a:lstStyle/>
          <a:p>
            <a:r>
              <a:rPr lang="en-US" dirty="0" err="1">
                <a:solidFill>
                  <a:schemeClr val="bg1"/>
                </a:solidFill>
              </a:rPr>
              <a:t>Frecuencia</a:t>
            </a:r>
            <a:r>
              <a:rPr lang="en-US" dirty="0">
                <a:solidFill>
                  <a:schemeClr val="bg1"/>
                </a:solidFill>
              </a:rPr>
              <a:t> y </a:t>
            </a:r>
            <a:r>
              <a:rPr lang="en-US" dirty="0" err="1">
                <a:solidFill>
                  <a:schemeClr val="bg1"/>
                </a:solidFill>
              </a:rPr>
              <a:t>moda</a:t>
            </a:r>
            <a:endParaRPr lang="en-US" dirty="0">
              <a:solidFill>
                <a:schemeClr val="bg1"/>
              </a:solidFill>
            </a:endParaRPr>
          </a:p>
        </p:txBody>
      </p:sp>
      <p:sp>
        <p:nvSpPr>
          <p:cNvPr id="904195" name="Rectangle 3"/>
          <p:cNvSpPr>
            <a:spLocks noGrp="1" noChangeArrowheads="1"/>
          </p:cNvSpPr>
          <p:nvPr>
            <p:ph idx="1"/>
          </p:nvPr>
        </p:nvSpPr>
        <p:spPr>
          <a:xfrm>
            <a:off x="457200" y="1493520"/>
            <a:ext cx="11531600" cy="4831080"/>
          </a:xfrm>
        </p:spPr>
        <p:txBody>
          <a:bodyPr/>
          <a:lstStyle/>
          <a:p>
            <a:r>
              <a:rPr lang="es-ES" dirty="0"/>
              <a:t>La frecuencia de un valor de atributo es el porcentaje de tiempo que el valor se produce en el conjunto de datos </a:t>
            </a:r>
          </a:p>
          <a:p>
            <a:pPr lvl="1"/>
            <a:r>
              <a:rPr lang="es-ES" dirty="0"/>
              <a:t>Por ejemplo, dado el atributo "género" y una población representativa de personas, el género "femenino" ocurre alrededor del 50% del tiempo.</a:t>
            </a:r>
          </a:p>
          <a:p>
            <a:r>
              <a:rPr lang="es-ES" dirty="0"/>
              <a:t>La moda de un atributo es el valor de atributo más frecuente   
Las nociones de frecuencia y moda se utilizan normalmente con datos categóricos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2480310" y="-125957"/>
            <a:ext cx="8502650" cy="1143000"/>
          </a:xfrm>
        </p:spPr>
        <p:txBody>
          <a:bodyPr/>
          <a:lstStyle/>
          <a:p>
            <a:r>
              <a:rPr lang="en-US" dirty="0">
                <a:solidFill>
                  <a:schemeClr val="bg1"/>
                </a:solidFill>
              </a:rPr>
              <a:t>Percentiles</a:t>
            </a:r>
          </a:p>
        </p:txBody>
      </p:sp>
      <p:sp>
        <p:nvSpPr>
          <p:cNvPr id="908291" name="Rectangle 3"/>
          <p:cNvSpPr>
            <a:spLocks noGrp="1" noChangeArrowheads="1"/>
          </p:cNvSpPr>
          <p:nvPr>
            <p:ph idx="1"/>
          </p:nvPr>
        </p:nvSpPr>
        <p:spPr>
          <a:xfrm>
            <a:off x="1027612" y="1143000"/>
            <a:ext cx="10171612" cy="5181600"/>
          </a:xfrm>
        </p:spPr>
        <p:txBody>
          <a:bodyPr/>
          <a:lstStyle/>
          <a:p>
            <a:r>
              <a:rPr lang="es-CL" dirty="0"/>
              <a:t>Los percentiles son útiles para datos continuos.</a:t>
            </a:r>
          </a:p>
          <a:p>
            <a:endParaRPr lang="es-CL" dirty="0"/>
          </a:p>
          <a:p>
            <a:pPr>
              <a:buFont typeface="Monotype Sorts" charset="2"/>
              <a:buNone/>
            </a:pPr>
            <a:r>
              <a:rPr lang="es-CL" dirty="0"/>
              <a:t>Dado un atributo ordinal o continuo x y un número p entre 0 y 100, el percentil de </a:t>
            </a:r>
            <a:r>
              <a:rPr lang="es-CL" dirty="0" err="1"/>
              <a:t>pth</a:t>
            </a:r>
            <a:r>
              <a:rPr lang="es-CL" dirty="0"/>
              <a:t> es un valor </a:t>
            </a:r>
            <a:r>
              <a:rPr lang="es-CL" dirty="0" err="1"/>
              <a:t>x</a:t>
            </a:r>
            <a:r>
              <a:rPr lang="es-CL" baseline="-25000" dirty="0" err="1"/>
              <a:t>p</a:t>
            </a:r>
            <a:r>
              <a:rPr lang="es-CL" dirty="0"/>
              <a:t> de x tal que </a:t>
            </a:r>
            <a:r>
              <a:rPr lang="es-CL" i="1" dirty="0"/>
              <a:t>p</a:t>
            </a:r>
            <a:r>
              <a:rPr lang="es-CL" dirty="0"/>
              <a:t>% de los valores observados de x son menores que </a:t>
            </a:r>
            <a:r>
              <a:rPr lang="es-CL" dirty="0" err="1"/>
              <a:t>x</a:t>
            </a:r>
            <a:r>
              <a:rPr lang="es-CL" baseline="-25000" dirty="0" err="1"/>
              <a:t>p</a:t>
            </a:r>
            <a:r>
              <a:rPr lang="es-CL" dirty="0"/>
              <a:t>. </a:t>
            </a:r>
          </a:p>
          <a:p>
            <a:pPr>
              <a:buFont typeface="Monotype Sorts" charset="2"/>
              <a:buNone/>
            </a:pPr>
            <a:endParaRPr lang="es-CL" dirty="0"/>
          </a:p>
          <a:p>
            <a:r>
              <a:rPr lang="es-CL" dirty="0"/>
              <a:t>Por ejemplo, el percentil 50 es el valor x</a:t>
            </a:r>
            <a:r>
              <a:rPr lang="es-CL" baseline="-25000" dirty="0"/>
              <a:t>50%</a:t>
            </a:r>
            <a:r>
              <a:rPr lang="es-CL" dirty="0"/>
              <a:t> de tal forma que 50% de todos los valores de x son menores que x</a:t>
            </a:r>
            <a:r>
              <a:rPr lang="es-CL" baseline="-25000" dirty="0"/>
              <a:t>50%.</a:t>
            </a:r>
            <a:r>
              <a:rPr lang="es-CL"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0" y="3352801"/>
            <a:ext cx="898525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38" name="Rectangle 2"/>
          <p:cNvSpPr>
            <a:spLocks noGrp="1" noChangeArrowheads="1"/>
          </p:cNvSpPr>
          <p:nvPr>
            <p:ph type="title"/>
          </p:nvPr>
        </p:nvSpPr>
        <p:spPr>
          <a:xfrm>
            <a:off x="2956560" y="152400"/>
            <a:ext cx="8860970" cy="533400"/>
          </a:xfrm>
        </p:spPr>
        <p:txBody>
          <a:bodyPr>
            <a:normAutofit fontScale="90000"/>
          </a:bodyPr>
          <a:lstStyle/>
          <a:p>
            <a:r>
              <a:rPr lang="es-ES" sz="4000" dirty="0">
                <a:solidFill>
                  <a:schemeClr val="bg1"/>
                </a:solidFill>
              </a:rPr>
              <a:t>Medidas de ubicación: Media y mediana</a:t>
            </a:r>
            <a:endParaRPr lang="en-US" sz="4000" dirty="0">
              <a:solidFill>
                <a:schemeClr val="bg1"/>
              </a:solidFill>
            </a:endParaRPr>
          </a:p>
        </p:txBody>
      </p:sp>
      <p:sp>
        <p:nvSpPr>
          <p:cNvPr id="910339" name="Rectangle 3"/>
          <p:cNvSpPr>
            <a:spLocks noGrp="1" noChangeArrowheads="1"/>
          </p:cNvSpPr>
          <p:nvPr>
            <p:ph idx="1"/>
          </p:nvPr>
        </p:nvSpPr>
        <p:spPr>
          <a:xfrm>
            <a:off x="203200" y="1143000"/>
            <a:ext cx="11988800" cy="5181600"/>
          </a:xfrm>
        </p:spPr>
        <p:txBody>
          <a:bodyPr/>
          <a:lstStyle/>
          <a:p>
            <a:r>
              <a:rPr lang="es-ES" dirty="0"/>
              <a:t>La media es la medida más común de la ubicación de un conjunto de puntos.  
Sin embargo, la media es muy sensible a los valores atípicos.   
Por lo tanto, la mediana o una media recortada también se utiliza comúnmente.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1 6 " ? > < X M L I n f o > < P r e s e n t a t i o n I n f o   s l i d e C o u n t = " 3 4 " / > < / X M L I n f o > 
</file>

<file path=customXml/item2.xml>��< ? x m l   v e r s i o n = " 1 . 0 "   e n c o d i n g = " u t f - 1 6 " ? > < X M L D i a g r a m > < i D i a g r a m   k e y = " P r e s e n t a c i o n   1 " / > < / X M L D i a g r a m > 
</file>

<file path=customXml/itemProps1.xml><?xml version="1.0" encoding="utf-8"?>
<ds:datastoreItem xmlns:ds="http://schemas.openxmlformats.org/officeDocument/2006/customXml" ds:itemID="{93F7E100-E345-49B5-96E7-C2FA9EA01E46}">
  <ds:schemaRefs/>
</ds:datastoreItem>
</file>

<file path=customXml/itemProps2.xml><?xml version="1.0" encoding="utf-8"?>
<ds:datastoreItem xmlns:ds="http://schemas.openxmlformats.org/officeDocument/2006/customXml" ds:itemID="{33FECA87-CC33-4DC4-9CEA-4F90E9E94DBE}">
  <ds:schemaRefs/>
</ds:datastoreItem>
</file>

<file path=docProps/app.xml><?xml version="1.0" encoding="utf-8"?>
<Properties xmlns="http://schemas.openxmlformats.org/officeDocument/2006/extended-properties" xmlns:vt="http://schemas.openxmlformats.org/officeDocument/2006/docPropsVTypes">
  <Template/>
  <TotalTime>37</TotalTime>
  <Words>1859</Words>
  <Application>Microsoft Office PowerPoint</Application>
  <PresentationFormat>Widescreen</PresentationFormat>
  <Paragraphs>131</Paragraphs>
  <Slides>34</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Monotype Sorts</vt:lpstr>
      <vt:lpstr>Times New Roman</vt:lpstr>
      <vt:lpstr>Wingdings</vt:lpstr>
      <vt:lpstr>Office Theme</vt:lpstr>
      <vt:lpstr>  Clase 3 - Visualización de datos y Outliers   </vt:lpstr>
      <vt:lpstr>¿Qué es la exploración de datos?</vt:lpstr>
      <vt:lpstr>Técnicas utilizadas en la exploración de datos</vt:lpstr>
      <vt:lpstr>Conjunto de datos de muestra de iris</vt:lpstr>
      <vt:lpstr>Flor de Iris </vt:lpstr>
      <vt:lpstr>Resumen Estadístico</vt:lpstr>
      <vt:lpstr>Frecuencia y moda</vt:lpstr>
      <vt:lpstr>Percentiles</vt:lpstr>
      <vt:lpstr>Medidas de ubicación: Media y mediana</vt:lpstr>
      <vt:lpstr>Medidas de propagación: Rango y Varianza</vt:lpstr>
      <vt:lpstr>VARIABLE ALEATORIA: TIPOS </vt:lpstr>
      <vt:lpstr>Distribuciones de probabilidad continuas </vt:lpstr>
      <vt:lpstr>Distribución normal: características</vt:lpstr>
      <vt:lpstr>Distribución normal</vt:lpstr>
      <vt:lpstr>Visualización</vt:lpstr>
      <vt:lpstr>Ejemplo: Temperatura de la superficie del mar
</vt:lpstr>
      <vt:lpstr>Representación</vt:lpstr>
      <vt:lpstr>Arreglo</vt:lpstr>
      <vt:lpstr>Selección</vt:lpstr>
      <vt:lpstr>Histograma</vt:lpstr>
      <vt:lpstr>Histogramas bidimensionales</vt:lpstr>
      <vt:lpstr>Box Plots</vt:lpstr>
      <vt:lpstr>Ejemplo de gráficas de caja </vt:lpstr>
      <vt:lpstr>Scatter Plots</vt:lpstr>
      <vt:lpstr>Scatter Plot Array de Iris</vt:lpstr>
      <vt:lpstr>Contour Plots</vt:lpstr>
      <vt:lpstr>Ejemplo de trazado de contorno: SST Dec, 1998
</vt:lpstr>
      <vt:lpstr>Matrix Plots</vt:lpstr>
      <vt:lpstr>Iris Data Matrix</vt:lpstr>
      <vt:lpstr>Iris Correlation Matrix</vt:lpstr>
      <vt:lpstr>Coordenadas paralelas</vt:lpstr>
      <vt:lpstr>Coordenadas paralelas
</vt:lpstr>
      <vt:lpstr>Otras técnicas de visualización</vt:lpstr>
      <vt:lpstr>Star Plots de Iris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Rodríguez</dc:creator>
  <cp:lastModifiedBy>REID CALDERÓN, SAMANTHA C.</cp:lastModifiedBy>
  <cp:revision>160</cp:revision>
  <dcterms:created xsi:type="dcterms:W3CDTF">2012-06-05T18:28:47Z</dcterms:created>
  <dcterms:modified xsi:type="dcterms:W3CDTF">2022-10-07T21:35:19Z</dcterms:modified>
</cp:coreProperties>
</file>