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9" r:id="rId3"/>
  </p:sldMasterIdLst>
  <p:notesMasterIdLst>
    <p:notesMasterId r:id="rId25"/>
  </p:notesMasterIdLst>
  <p:sldIdLst>
    <p:sldId id="695" r:id="rId4"/>
    <p:sldId id="714" r:id="rId5"/>
    <p:sldId id="683"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10" r:id="rId21"/>
    <p:sldId id="711" r:id="rId22"/>
    <p:sldId id="712" r:id="rId23"/>
    <p:sldId id="713"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657" autoAdjust="0"/>
  </p:normalViewPr>
  <p:slideViewPr>
    <p:cSldViewPr snapToGrid="0" snapToObjects="1">
      <p:cViewPr varScale="1">
        <p:scale>
          <a:sx n="87" d="100"/>
          <a:sy n="87" d="100"/>
        </p:scale>
        <p:origin x="859" y="4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99D93C5-4704-4602-A385-E896394F37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s-CL"/>
          </a:p>
        </p:txBody>
      </p:sp>
      <p:sp>
        <p:nvSpPr>
          <p:cNvPr id="3" name="Marcador de fecha 2">
            <a:extLst>
              <a:ext uri="{FF2B5EF4-FFF2-40B4-BE49-F238E27FC236}">
                <a16:creationId xmlns:a16="http://schemas.microsoft.com/office/drawing/2014/main" id="{8CE17850-F0D2-4600-952F-CF8D2A35692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B428941-ABAF-452D-848D-C32703BFCC20}" type="datetimeFigureOut">
              <a:rPr lang="es-CL"/>
              <a:pPr>
                <a:defRPr/>
              </a:pPr>
              <a:t>07-10-2022</a:t>
            </a:fld>
            <a:endParaRPr lang="es-CL"/>
          </a:p>
        </p:txBody>
      </p:sp>
      <p:sp>
        <p:nvSpPr>
          <p:cNvPr id="4" name="Marcador de imagen de diapositiva 3">
            <a:extLst>
              <a:ext uri="{FF2B5EF4-FFF2-40B4-BE49-F238E27FC236}">
                <a16:creationId xmlns:a16="http://schemas.microsoft.com/office/drawing/2014/main" id="{C2F4E9DC-80F0-44C2-9BF5-86243668177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Marcador de notas 4">
            <a:extLst>
              <a:ext uri="{FF2B5EF4-FFF2-40B4-BE49-F238E27FC236}">
                <a16:creationId xmlns:a16="http://schemas.microsoft.com/office/drawing/2014/main" id="{25BDA3A8-6448-469C-B01D-1780AD243DD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L" noProof="0"/>
          </a:p>
        </p:txBody>
      </p:sp>
      <p:sp>
        <p:nvSpPr>
          <p:cNvPr id="6" name="Marcador de pie de página 5">
            <a:extLst>
              <a:ext uri="{FF2B5EF4-FFF2-40B4-BE49-F238E27FC236}">
                <a16:creationId xmlns:a16="http://schemas.microsoft.com/office/drawing/2014/main" id="{4C8B736F-3755-46DA-BD5A-C93BA28980B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s-CL"/>
          </a:p>
        </p:txBody>
      </p:sp>
      <p:sp>
        <p:nvSpPr>
          <p:cNvPr id="7" name="Marcador de número de diapositiva 6">
            <a:extLst>
              <a:ext uri="{FF2B5EF4-FFF2-40B4-BE49-F238E27FC236}">
                <a16:creationId xmlns:a16="http://schemas.microsoft.com/office/drawing/2014/main" id="{33492AA9-0CC9-4C6D-BE5F-9C8A79DACA2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94CA414-7DBD-4522-90C3-2A8D7A2FFE13}" type="slidenum">
              <a:rPr lang="es-CL" altLang="es-CL"/>
              <a:pPr>
                <a:defRPr/>
              </a:pPr>
              <a:t>‹#›</a:t>
            </a:fld>
            <a:endParaRPr lang="es-CL" altLang="es-C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Rot="1" noChangeAspect="1" noChangeArrowheads="1"/>
          </p:cNvSpPr>
          <p:nvPr>
            <p:ph type="sldImg"/>
          </p:nvPr>
        </p:nvSpPr>
        <p:spPr bwMode="auto">
          <a:xfrm>
            <a:off x="461963" y="720725"/>
            <a:ext cx="6396037" cy="3598863"/>
          </a:xfrm>
          <a:prstGeom prst="rect">
            <a:avLst/>
          </a:prstGeom>
          <a:solidFill>
            <a:srgbClr val="FFFFFF"/>
          </a:solidFill>
          <a:ln>
            <a:solidFill>
              <a:srgbClr val="000000"/>
            </a:solidFill>
            <a:miter lim="800000"/>
            <a:headEnd/>
            <a:tailEnd/>
          </a:ln>
        </p:spPr>
      </p:sp>
      <p:sp>
        <p:nvSpPr>
          <p:cNvPr id="65024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dirty="0"/>
          </a:p>
        </p:txBody>
      </p:sp>
    </p:spTree>
    <p:extLst>
      <p:ext uri="{BB962C8B-B14F-4D97-AF65-F5344CB8AC3E}">
        <p14:creationId xmlns:p14="http://schemas.microsoft.com/office/powerpoint/2010/main" val="2174743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a:defRPr/>
            </a:pPr>
            <a:fld id="{594CA414-7DBD-4522-90C3-2A8D7A2FFE13}" type="slidenum">
              <a:rPr lang="es-CL" altLang="es-CL" smtClean="0"/>
              <a:pPr>
                <a:defRPr/>
              </a:pPr>
              <a:t>6</a:t>
            </a:fld>
            <a:endParaRPr lang="es-CL" altLang="es-CL"/>
          </a:p>
        </p:txBody>
      </p:sp>
    </p:spTree>
    <p:extLst>
      <p:ext uri="{BB962C8B-B14F-4D97-AF65-F5344CB8AC3E}">
        <p14:creationId xmlns:p14="http://schemas.microsoft.com/office/powerpoint/2010/main" val="425555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a:defRPr/>
            </a:pPr>
            <a:fld id="{594CA414-7DBD-4522-90C3-2A8D7A2FFE13}" type="slidenum">
              <a:rPr lang="es-CL" altLang="es-CL" smtClean="0"/>
              <a:pPr>
                <a:defRPr/>
              </a:pPr>
              <a:t>14</a:t>
            </a:fld>
            <a:endParaRPr lang="es-CL" altLang="es-CL"/>
          </a:p>
        </p:txBody>
      </p:sp>
    </p:spTree>
    <p:extLst>
      <p:ext uri="{BB962C8B-B14F-4D97-AF65-F5344CB8AC3E}">
        <p14:creationId xmlns:p14="http://schemas.microsoft.com/office/powerpoint/2010/main" val="1192823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a:defRPr/>
            </a:pPr>
            <a:fld id="{594CA414-7DBD-4522-90C3-2A8D7A2FFE13}" type="slidenum">
              <a:rPr lang="es-CL" altLang="es-CL" smtClean="0"/>
              <a:pPr>
                <a:defRPr/>
              </a:pPr>
              <a:t>15</a:t>
            </a:fld>
            <a:endParaRPr lang="es-CL" altLang="es-CL"/>
          </a:p>
        </p:txBody>
      </p:sp>
    </p:spTree>
    <p:extLst>
      <p:ext uri="{BB962C8B-B14F-4D97-AF65-F5344CB8AC3E}">
        <p14:creationId xmlns:p14="http://schemas.microsoft.com/office/powerpoint/2010/main" val="237880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a:defRPr/>
            </a:pPr>
            <a:fld id="{594CA414-7DBD-4522-90C3-2A8D7A2FFE13}" type="slidenum">
              <a:rPr lang="es-CL" altLang="es-CL" smtClean="0"/>
              <a:pPr>
                <a:defRPr/>
              </a:pPr>
              <a:t>17</a:t>
            </a:fld>
            <a:endParaRPr lang="es-CL" altLang="es-CL"/>
          </a:p>
        </p:txBody>
      </p:sp>
    </p:spTree>
    <p:extLst>
      <p:ext uri="{BB962C8B-B14F-4D97-AF65-F5344CB8AC3E}">
        <p14:creationId xmlns:p14="http://schemas.microsoft.com/office/powerpoint/2010/main" val="302515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824C-9B87-5E73-5E1C-088A17D89B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F23BDB8F-F51D-5A10-BDEE-2024109F9B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DE40ACE1-0DF3-2C2C-9367-C2E22C609D88}"/>
              </a:ext>
            </a:extLst>
          </p:cNvPr>
          <p:cNvSpPr>
            <a:spLocks noGrp="1"/>
          </p:cNvSpPr>
          <p:nvPr>
            <p:ph type="dt" sz="half" idx="10"/>
          </p:nvPr>
        </p:nvSpPr>
        <p:spPr/>
        <p:txBody>
          <a:bodyPr/>
          <a:lstStyle/>
          <a:p>
            <a:pPr>
              <a:defRPr/>
            </a:pPr>
            <a:fld id="{2864620E-4BDA-4E12-B360-CFE37C68AC59}"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F5D98018-5C86-2A31-F57B-7A8BFCF97F5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3C062AC-E0A7-52AD-121F-EFB87A812C21}"/>
              </a:ext>
            </a:extLst>
          </p:cNvPr>
          <p:cNvSpPr>
            <a:spLocks noGrp="1"/>
          </p:cNvSpPr>
          <p:nvPr>
            <p:ph type="sldNum" sz="quarter" idx="12"/>
          </p:nvPr>
        </p:nvSpPr>
        <p:spPr/>
        <p:txBody>
          <a:bodyPr/>
          <a:lstStyle/>
          <a:p>
            <a:pPr>
              <a:defRPr/>
            </a:pPr>
            <a:fld id="{6AADD2E3-B56A-4EA9-83B6-796D6F35A206}" type="slidenum">
              <a:rPr lang="en-US" altLang="es-CL" smtClean="0"/>
              <a:pPr>
                <a:defRPr/>
              </a:pPr>
              <a:t>‹#›</a:t>
            </a:fld>
            <a:endParaRPr lang="en-US" altLang="es-CL"/>
          </a:p>
        </p:txBody>
      </p:sp>
    </p:spTree>
    <p:extLst>
      <p:ext uri="{BB962C8B-B14F-4D97-AF65-F5344CB8AC3E}">
        <p14:creationId xmlns:p14="http://schemas.microsoft.com/office/powerpoint/2010/main" val="294993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ABDD-8F22-1E02-530C-E879DD4D6529}"/>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E4AE8D41-F435-835C-F4BC-4B27A2B264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084ECD59-8F93-147D-5CAF-10350FC2D223}"/>
              </a:ext>
            </a:extLst>
          </p:cNvPr>
          <p:cNvSpPr>
            <a:spLocks noGrp="1"/>
          </p:cNvSpPr>
          <p:nvPr>
            <p:ph type="dt" sz="half" idx="10"/>
          </p:nvPr>
        </p:nvSpPr>
        <p:spPr/>
        <p:txBody>
          <a:bodyPr/>
          <a:lstStyle/>
          <a:p>
            <a:pPr>
              <a:defRPr/>
            </a:pPr>
            <a:fld id="{069920E2-D066-4DBD-892E-3F9250065834}"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1B98C9FA-3786-7814-7F0D-9D5CE26116A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2C072C0-747D-1762-476C-6358CA3A0334}"/>
              </a:ext>
            </a:extLst>
          </p:cNvPr>
          <p:cNvSpPr>
            <a:spLocks noGrp="1"/>
          </p:cNvSpPr>
          <p:nvPr>
            <p:ph type="sldNum" sz="quarter" idx="12"/>
          </p:nvPr>
        </p:nvSpPr>
        <p:spPr/>
        <p:txBody>
          <a:bodyPr/>
          <a:lstStyle/>
          <a:p>
            <a:pPr>
              <a:defRPr/>
            </a:pPr>
            <a:fld id="{D4BF81D8-DEA2-4D21-B193-ADBB448D364C}" type="slidenum">
              <a:rPr lang="en-US" altLang="es-CL" smtClean="0"/>
              <a:pPr>
                <a:defRPr/>
              </a:pPr>
              <a:t>‹#›</a:t>
            </a:fld>
            <a:endParaRPr lang="en-US" altLang="es-CL"/>
          </a:p>
        </p:txBody>
      </p:sp>
    </p:spTree>
    <p:extLst>
      <p:ext uri="{BB962C8B-B14F-4D97-AF65-F5344CB8AC3E}">
        <p14:creationId xmlns:p14="http://schemas.microsoft.com/office/powerpoint/2010/main" val="119331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51B58-6820-1D26-DE72-C0F499F72C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3917F26F-D6B8-0063-4C81-56F9D01B5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09049EA-CF29-C882-5BEA-13CA3BAE7CF6}"/>
              </a:ext>
            </a:extLst>
          </p:cNvPr>
          <p:cNvSpPr>
            <a:spLocks noGrp="1"/>
          </p:cNvSpPr>
          <p:nvPr>
            <p:ph type="dt" sz="half" idx="10"/>
          </p:nvPr>
        </p:nvSpPr>
        <p:spPr/>
        <p:txBody>
          <a:bodyPr/>
          <a:lstStyle/>
          <a:p>
            <a:pPr>
              <a:defRPr/>
            </a:pPr>
            <a:fld id="{90C603A8-9E37-4836-B713-33CCD20E81B1}"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F94B08FD-FA19-E98C-9CEA-866F6F73ED8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92CE88A-99EE-5E81-0A83-A684BDF7D59A}"/>
              </a:ext>
            </a:extLst>
          </p:cNvPr>
          <p:cNvSpPr>
            <a:spLocks noGrp="1"/>
          </p:cNvSpPr>
          <p:nvPr>
            <p:ph type="sldNum" sz="quarter" idx="12"/>
          </p:nvPr>
        </p:nvSpPr>
        <p:spPr/>
        <p:txBody>
          <a:bodyPr/>
          <a:lstStyle/>
          <a:p>
            <a:pPr>
              <a:defRPr/>
            </a:pPr>
            <a:fld id="{DFC020A9-F8BC-4FF8-8D85-6C88CDA7C9EC}" type="slidenum">
              <a:rPr lang="en-US" altLang="es-CL" smtClean="0"/>
              <a:pPr>
                <a:defRPr/>
              </a:pPr>
              <a:t>‹#›</a:t>
            </a:fld>
            <a:endParaRPr lang="en-US" altLang="es-CL"/>
          </a:p>
        </p:txBody>
      </p:sp>
    </p:spTree>
    <p:extLst>
      <p:ext uri="{BB962C8B-B14F-4D97-AF65-F5344CB8AC3E}">
        <p14:creationId xmlns:p14="http://schemas.microsoft.com/office/powerpoint/2010/main" val="352788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5DC0222E-B4B2-4827-85BB-C5EF394C1146}"/>
              </a:ext>
            </a:extLst>
          </p:cNvPr>
          <p:cNvSpPr>
            <a:spLocks noGrp="1"/>
          </p:cNvSpPr>
          <p:nvPr>
            <p:ph type="dt" sz="half" idx="10"/>
          </p:nvPr>
        </p:nvSpPr>
        <p:spPr/>
        <p:txBody>
          <a:bodyPr/>
          <a:lstStyle>
            <a:lvl1pPr>
              <a:defRPr/>
            </a:lvl1pPr>
          </a:lstStyle>
          <a:p>
            <a:pPr>
              <a:defRPr/>
            </a:pPr>
            <a:r>
              <a:rPr lang="en-US"/>
              <a:t>09/09/2020</a:t>
            </a:r>
            <a:endParaRPr lang="en-US" dirty="0"/>
          </a:p>
        </p:txBody>
      </p:sp>
      <p:sp>
        <p:nvSpPr>
          <p:cNvPr id="6" name="Footer Placeholder 7">
            <a:extLst>
              <a:ext uri="{FF2B5EF4-FFF2-40B4-BE49-F238E27FC236}">
                <a16:creationId xmlns:a16="http://schemas.microsoft.com/office/drawing/2014/main" id="{87B5BC2D-47CE-4626-B665-0C727FB5F65B}"/>
              </a:ext>
            </a:extLst>
          </p:cNvPr>
          <p:cNvSpPr>
            <a:spLocks noGrp="1"/>
          </p:cNvSpPr>
          <p:nvPr>
            <p:ph type="ftr" sz="quarter" idx="11"/>
          </p:nvPr>
        </p:nvSpPr>
        <p:spPr/>
        <p:txBody>
          <a:bodyPr/>
          <a:lstStyle>
            <a:lvl1pPr>
              <a:defRPr/>
            </a:lvl1pPr>
          </a:lstStyle>
          <a:p>
            <a:pPr>
              <a:defRPr/>
            </a:pPr>
            <a:r>
              <a:rPr lang="en-US"/>
              <a:t>Introduction to Data Mining, 2nd Edition   Tan, Steinbach, Karpatne, Kumar</a:t>
            </a:r>
            <a:endParaRPr lang="en-US" dirty="0"/>
          </a:p>
        </p:txBody>
      </p:sp>
      <p:sp>
        <p:nvSpPr>
          <p:cNvPr id="7" name="Slide Number Placeholder 8">
            <a:extLst>
              <a:ext uri="{FF2B5EF4-FFF2-40B4-BE49-F238E27FC236}">
                <a16:creationId xmlns:a16="http://schemas.microsoft.com/office/drawing/2014/main" id="{5F8984A0-374C-409D-908D-09F37CE8DAA7}"/>
              </a:ext>
            </a:extLst>
          </p:cNvPr>
          <p:cNvSpPr>
            <a:spLocks noGrp="1"/>
          </p:cNvSpPr>
          <p:nvPr>
            <p:ph type="sldNum" sz="quarter" idx="12"/>
          </p:nvPr>
        </p:nvSpPr>
        <p:spPr/>
        <p:txBody>
          <a:bodyPr/>
          <a:lstStyle>
            <a:lvl1pPr>
              <a:defRPr/>
            </a:lvl1pPr>
          </a:lstStyle>
          <a:p>
            <a:pPr>
              <a:defRPr/>
            </a:pPr>
            <a:fld id="{68046946-CEE0-4446-ABA7-13FC764F716F}" type="slidenum">
              <a:rPr lang="en-US" altLang="en-US"/>
              <a:pPr>
                <a:defRPr/>
              </a:pPr>
              <a:t>‹#›</a:t>
            </a:fld>
            <a:endParaRPr lang="en-US" altLang="en-US"/>
          </a:p>
        </p:txBody>
      </p:sp>
    </p:spTree>
    <p:extLst>
      <p:ext uri="{BB962C8B-B14F-4D97-AF65-F5344CB8AC3E}">
        <p14:creationId xmlns:p14="http://schemas.microsoft.com/office/powerpoint/2010/main" val="334277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8585-A5A7-3467-3850-220B4D9DA5EF}"/>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BDC230E-F297-D30E-D862-9BBC6295E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38629F7-BBB9-B2A2-9788-7CA04B7D4323}"/>
              </a:ext>
            </a:extLst>
          </p:cNvPr>
          <p:cNvSpPr>
            <a:spLocks noGrp="1"/>
          </p:cNvSpPr>
          <p:nvPr>
            <p:ph type="dt" sz="half" idx="10"/>
          </p:nvPr>
        </p:nvSpPr>
        <p:spPr/>
        <p:txBody>
          <a:bodyPr/>
          <a:lstStyle/>
          <a:p>
            <a:pPr>
              <a:defRPr/>
            </a:pPr>
            <a:fld id="{C4BB3324-55CA-4210-A2F0-28D743B9616E}"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0D4E35D1-6CB1-0B88-B6D7-1D98AEE290A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274A03A-93BF-FDB3-19AC-E1DDB5ADD56B}"/>
              </a:ext>
            </a:extLst>
          </p:cNvPr>
          <p:cNvSpPr>
            <a:spLocks noGrp="1"/>
          </p:cNvSpPr>
          <p:nvPr>
            <p:ph type="sldNum" sz="quarter" idx="12"/>
          </p:nvPr>
        </p:nvSpPr>
        <p:spPr/>
        <p:txBody>
          <a:bodyPr/>
          <a:lstStyle/>
          <a:p>
            <a:pPr>
              <a:defRPr/>
            </a:pPr>
            <a:fld id="{3B2FA834-29F8-4AF8-9547-374B3384A53E}" type="slidenum">
              <a:rPr lang="en-US" altLang="es-CL" smtClean="0"/>
              <a:pPr>
                <a:defRPr/>
              </a:pPr>
              <a:t>‹#›</a:t>
            </a:fld>
            <a:endParaRPr lang="en-US" altLang="es-CL"/>
          </a:p>
        </p:txBody>
      </p:sp>
    </p:spTree>
    <p:extLst>
      <p:ext uri="{BB962C8B-B14F-4D97-AF65-F5344CB8AC3E}">
        <p14:creationId xmlns:p14="http://schemas.microsoft.com/office/powerpoint/2010/main" val="172432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38BC-2AF1-6148-0479-5CE3A7647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BD63BC08-5DE8-0E1E-86AA-82A675802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F408D-98FE-1272-CEA0-EF43CA933F2B}"/>
              </a:ext>
            </a:extLst>
          </p:cNvPr>
          <p:cNvSpPr>
            <a:spLocks noGrp="1"/>
          </p:cNvSpPr>
          <p:nvPr>
            <p:ph type="dt" sz="half" idx="10"/>
          </p:nvPr>
        </p:nvSpPr>
        <p:spPr/>
        <p:txBody>
          <a:bodyPr/>
          <a:lstStyle/>
          <a:p>
            <a:pPr>
              <a:defRPr/>
            </a:pPr>
            <a:fld id="{410BBCDC-0BDD-4DD4-8B54-A3E4D2E734A4}"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CDAF61BB-C8E1-8B42-B6BD-EC4C8D323EFB}"/>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B1CFA00-3898-D843-0B8C-820B92442A6B}"/>
              </a:ext>
            </a:extLst>
          </p:cNvPr>
          <p:cNvSpPr>
            <a:spLocks noGrp="1"/>
          </p:cNvSpPr>
          <p:nvPr>
            <p:ph type="sldNum" sz="quarter" idx="12"/>
          </p:nvPr>
        </p:nvSpPr>
        <p:spPr/>
        <p:txBody>
          <a:bodyPr/>
          <a:lstStyle/>
          <a:p>
            <a:pPr>
              <a:defRPr/>
            </a:pPr>
            <a:fld id="{E06B5B82-B38D-41DD-812B-8BAA74F1E4CE}" type="slidenum">
              <a:rPr lang="en-US" altLang="es-CL" smtClean="0"/>
              <a:pPr>
                <a:defRPr/>
              </a:pPr>
              <a:t>‹#›</a:t>
            </a:fld>
            <a:endParaRPr lang="en-US" altLang="es-CL"/>
          </a:p>
        </p:txBody>
      </p:sp>
    </p:spTree>
    <p:extLst>
      <p:ext uri="{BB962C8B-B14F-4D97-AF65-F5344CB8AC3E}">
        <p14:creationId xmlns:p14="http://schemas.microsoft.com/office/powerpoint/2010/main" val="316215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2553-551C-53BB-E27C-698FB9DE205F}"/>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BDD74F35-96D5-3570-D39B-F2AC696A3A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6DBC1FF2-226D-244B-BF07-7538BED811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4A469D93-26C4-EC92-54C8-A79824382CC6}"/>
              </a:ext>
            </a:extLst>
          </p:cNvPr>
          <p:cNvSpPr>
            <a:spLocks noGrp="1"/>
          </p:cNvSpPr>
          <p:nvPr>
            <p:ph type="dt" sz="half" idx="10"/>
          </p:nvPr>
        </p:nvSpPr>
        <p:spPr/>
        <p:txBody>
          <a:bodyPr/>
          <a:lstStyle/>
          <a:p>
            <a:pPr>
              <a:defRPr/>
            </a:pPr>
            <a:fld id="{A8A555FF-E992-481C-B14A-D2B2BB24537E}" type="datetimeFigureOut">
              <a:rPr lang="en-US" altLang="es-CL" smtClean="0"/>
              <a:pPr>
                <a:defRPr/>
              </a:pPr>
              <a:t>10/7/2022</a:t>
            </a:fld>
            <a:endParaRPr lang="en-US" altLang="es-CL"/>
          </a:p>
        </p:txBody>
      </p:sp>
      <p:sp>
        <p:nvSpPr>
          <p:cNvPr id="6" name="Footer Placeholder 5">
            <a:extLst>
              <a:ext uri="{FF2B5EF4-FFF2-40B4-BE49-F238E27FC236}">
                <a16:creationId xmlns:a16="http://schemas.microsoft.com/office/drawing/2014/main" id="{4880455F-DC79-9FF6-214B-DAC04A86E924}"/>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BEFAFA0A-CC5D-22EA-28AF-6BAB64D8E322}"/>
              </a:ext>
            </a:extLst>
          </p:cNvPr>
          <p:cNvSpPr>
            <a:spLocks noGrp="1"/>
          </p:cNvSpPr>
          <p:nvPr>
            <p:ph type="sldNum" sz="quarter" idx="12"/>
          </p:nvPr>
        </p:nvSpPr>
        <p:spPr/>
        <p:txBody>
          <a:bodyPr/>
          <a:lstStyle/>
          <a:p>
            <a:pPr>
              <a:defRPr/>
            </a:pPr>
            <a:fld id="{8C845039-846E-4A45-8125-F6D434FE8D2F}" type="slidenum">
              <a:rPr lang="en-US" altLang="es-CL" smtClean="0"/>
              <a:pPr>
                <a:defRPr/>
              </a:pPr>
              <a:t>‹#›</a:t>
            </a:fld>
            <a:endParaRPr lang="en-US" altLang="es-CL"/>
          </a:p>
        </p:txBody>
      </p:sp>
    </p:spTree>
    <p:extLst>
      <p:ext uri="{BB962C8B-B14F-4D97-AF65-F5344CB8AC3E}">
        <p14:creationId xmlns:p14="http://schemas.microsoft.com/office/powerpoint/2010/main" val="300511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46CD-A475-3603-D0E6-5F226F987E4B}"/>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58864FCF-7A49-0E72-B61C-52ADB7952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B923A-4613-19C8-7F9B-A637CC6AE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A547F136-0C62-ED90-9B0B-3A9335146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61E3FD-8119-98D7-7293-0451E3A0C6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9252ECB2-B4FA-F2EC-3772-1640C30306B4}"/>
              </a:ext>
            </a:extLst>
          </p:cNvPr>
          <p:cNvSpPr>
            <a:spLocks noGrp="1"/>
          </p:cNvSpPr>
          <p:nvPr>
            <p:ph type="dt" sz="half" idx="10"/>
          </p:nvPr>
        </p:nvSpPr>
        <p:spPr/>
        <p:txBody>
          <a:bodyPr/>
          <a:lstStyle/>
          <a:p>
            <a:pPr>
              <a:defRPr/>
            </a:pPr>
            <a:fld id="{A3D953FC-1997-4AC2-9625-41FBB64FF7E1}" type="datetimeFigureOut">
              <a:rPr lang="en-US" altLang="es-CL" smtClean="0"/>
              <a:pPr>
                <a:defRPr/>
              </a:pPr>
              <a:t>10/7/2022</a:t>
            </a:fld>
            <a:endParaRPr lang="en-US" altLang="es-CL"/>
          </a:p>
        </p:txBody>
      </p:sp>
      <p:sp>
        <p:nvSpPr>
          <p:cNvPr id="8" name="Footer Placeholder 7">
            <a:extLst>
              <a:ext uri="{FF2B5EF4-FFF2-40B4-BE49-F238E27FC236}">
                <a16:creationId xmlns:a16="http://schemas.microsoft.com/office/drawing/2014/main" id="{19A27385-E248-3454-FAF0-93770434CFD0}"/>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6C551895-DF96-A8C5-9E4D-B475FC9D91E5}"/>
              </a:ext>
            </a:extLst>
          </p:cNvPr>
          <p:cNvSpPr>
            <a:spLocks noGrp="1"/>
          </p:cNvSpPr>
          <p:nvPr>
            <p:ph type="sldNum" sz="quarter" idx="12"/>
          </p:nvPr>
        </p:nvSpPr>
        <p:spPr/>
        <p:txBody>
          <a:bodyPr/>
          <a:lstStyle/>
          <a:p>
            <a:pPr>
              <a:defRPr/>
            </a:pPr>
            <a:fld id="{1026B3DD-6B8D-45C8-9229-6CDBB7270B85}" type="slidenum">
              <a:rPr lang="en-US" altLang="es-CL" smtClean="0"/>
              <a:pPr>
                <a:defRPr/>
              </a:pPr>
              <a:t>‹#›</a:t>
            </a:fld>
            <a:endParaRPr lang="en-US" altLang="es-CL"/>
          </a:p>
        </p:txBody>
      </p:sp>
    </p:spTree>
    <p:extLst>
      <p:ext uri="{BB962C8B-B14F-4D97-AF65-F5344CB8AC3E}">
        <p14:creationId xmlns:p14="http://schemas.microsoft.com/office/powerpoint/2010/main" val="285975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874B-2734-A4FD-5278-F3A81E50A1DC}"/>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51C9FFD4-391D-CC7A-158D-F085C044052F}"/>
              </a:ext>
            </a:extLst>
          </p:cNvPr>
          <p:cNvSpPr>
            <a:spLocks noGrp="1"/>
          </p:cNvSpPr>
          <p:nvPr>
            <p:ph type="dt" sz="half" idx="10"/>
          </p:nvPr>
        </p:nvSpPr>
        <p:spPr/>
        <p:txBody>
          <a:bodyPr/>
          <a:lstStyle/>
          <a:p>
            <a:pPr>
              <a:defRPr/>
            </a:pPr>
            <a:fld id="{9481D78E-833F-4763-A0C1-436AD7A33783}" type="datetimeFigureOut">
              <a:rPr lang="en-US" altLang="es-CL" smtClean="0"/>
              <a:pPr>
                <a:defRPr/>
              </a:pPr>
              <a:t>10/7/2022</a:t>
            </a:fld>
            <a:endParaRPr lang="en-US" altLang="es-CL"/>
          </a:p>
        </p:txBody>
      </p:sp>
      <p:sp>
        <p:nvSpPr>
          <p:cNvPr id="4" name="Footer Placeholder 3">
            <a:extLst>
              <a:ext uri="{FF2B5EF4-FFF2-40B4-BE49-F238E27FC236}">
                <a16:creationId xmlns:a16="http://schemas.microsoft.com/office/drawing/2014/main" id="{315B1466-3B92-158A-1220-67A88CB06A59}"/>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284187C4-B52E-78B2-E7D8-10E21EF086A0}"/>
              </a:ext>
            </a:extLst>
          </p:cNvPr>
          <p:cNvSpPr>
            <a:spLocks noGrp="1"/>
          </p:cNvSpPr>
          <p:nvPr>
            <p:ph type="sldNum" sz="quarter" idx="12"/>
          </p:nvPr>
        </p:nvSpPr>
        <p:spPr/>
        <p:txBody>
          <a:bodyPr/>
          <a:lstStyle/>
          <a:p>
            <a:pPr>
              <a:defRPr/>
            </a:pPr>
            <a:fld id="{88EBF2B7-ACA9-4518-B9C6-E75D0FD6A116}" type="slidenum">
              <a:rPr lang="en-US" altLang="es-CL" smtClean="0"/>
              <a:pPr>
                <a:defRPr/>
              </a:pPr>
              <a:t>‹#›</a:t>
            </a:fld>
            <a:endParaRPr lang="en-US" altLang="es-CL"/>
          </a:p>
        </p:txBody>
      </p:sp>
    </p:spTree>
    <p:extLst>
      <p:ext uri="{BB962C8B-B14F-4D97-AF65-F5344CB8AC3E}">
        <p14:creationId xmlns:p14="http://schemas.microsoft.com/office/powerpoint/2010/main" val="4210070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90AF9-3B4C-68F0-58B9-48BA90FE915F}"/>
              </a:ext>
            </a:extLst>
          </p:cNvPr>
          <p:cNvSpPr>
            <a:spLocks noGrp="1"/>
          </p:cNvSpPr>
          <p:nvPr>
            <p:ph type="dt" sz="half" idx="10"/>
          </p:nvPr>
        </p:nvSpPr>
        <p:spPr/>
        <p:txBody>
          <a:bodyPr/>
          <a:lstStyle/>
          <a:p>
            <a:pPr>
              <a:defRPr/>
            </a:pPr>
            <a:fld id="{02AEDCBE-6DA1-44DA-BFBD-0514F88DEE06}" type="datetimeFigureOut">
              <a:rPr lang="en-US" altLang="es-CL" smtClean="0"/>
              <a:pPr>
                <a:defRPr/>
              </a:pPr>
              <a:t>10/7/2022</a:t>
            </a:fld>
            <a:endParaRPr lang="en-US" altLang="es-CL"/>
          </a:p>
        </p:txBody>
      </p:sp>
      <p:sp>
        <p:nvSpPr>
          <p:cNvPr id="3" name="Footer Placeholder 2">
            <a:extLst>
              <a:ext uri="{FF2B5EF4-FFF2-40B4-BE49-F238E27FC236}">
                <a16:creationId xmlns:a16="http://schemas.microsoft.com/office/drawing/2014/main" id="{173F28EC-0408-7EFE-2FDB-4E03912F21C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C66FA058-D15D-3040-007E-B378E85A570B}"/>
              </a:ext>
            </a:extLst>
          </p:cNvPr>
          <p:cNvSpPr>
            <a:spLocks noGrp="1"/>
          </p:cNvSpPr>
          <p:nvPr>
            <p:ph type="sldNum" sz="quarter" idx="12"/>
          </p:nvPr>
        </p:nvSpPr>
        <p:spPr/>
        <p:txBody>
          <a:bodyPr/>
          <a:lstStyle/>
          <a:p>
            <a:pPr>
              <a:defRPr/>
            </a:pPr>
            <a:fld id="{D85FC8D9-D623-40E5-BF91-96F8C939F5AC}" type="slidenum">
              <a:rPr lang="en-US" altLang="es-CL" smtClean="0"/>
              <a:pPr>
                <a:defRPr/>
              </a:pPr>
              <a:t>‹#›</a:t>
            </a:fld>
            <a:endParaRPr lang="en-US" altLang="es-CL"/>
          </a:p>
        </p:txBody>
      </p:sp>
    </p:spTree>
    <p:extLst>
      <p:ext uri="{BB962C8B-B14F-4D97-AF65-F5344CB8AC3E}">
        <p14:creationId xmlns:p14="http://schemas.microsoft.com/office/powerpoint/2010/main" val="203882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8059-B776-417F-2768-6AB24B0DD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EA34B2A8-9964-E2EB-1C6A-663F1244FA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7AD2CD7A-1D02-61A9-068B-3DD5AFC7C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C922D-EA27-13E6-9C5F-D0BC10180A38}"/>
              </a:ext>
            </a:extLst>
          </p:cNvPr>
          <p:cNvSpPr>
            <a:spLocks noGrp="1"/>
          </p:cNvSpPr>
          <p:nvPr>
            <p:ph type="dt" sz="half" idx="10"/>
          </p:nvPr>
        </p:nvSpPr>
        <p:spPr/>
        <p:txBody>
          <a:bodyPr/>
          <a:lstStyle/>
          <a:p>
            <a:pPr>
              <a:defRPr/>
            </a:pPr>
            <a:fld id="{E1635486-0B74-4EC8-9EE7-C4B94F6E8A4E}" type="datetimeFigureOut">
              <a:rPr lang="en-US" altLang="es-CL" smtClean="0"/>
              <a:pPr>
                <a:defRPr/>
              </a:pPr>
              <a:t>10/7/2022</a:t>
            </a:fld>
            <a:endParaRPr lang="en-US" altLang="es-CL"/>
          </a:p>
        </p:txBody>
      </p:sp>
      <p:sp>
        <p:nvSpPr>
          <p:cNvPr id="6" name="Footer Placeholder 5">
            <a:extLst>
              <a:ext uri="{FF2B5EF4-FFF2-40B4-BE49-F238E27FC236}">
                <a16:creationId xmlns:a16="http://schemas.microsoft.com/office/drawing/2014/main" id="{8CA7F3B8-6449-9499-8EAE-F8FC07D936A0}"/>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AB0DD289-CDB0-1F3E-FB4E-D81E2FBAB799}"/>
              </a:ext>
            </a:extLst>
          </p:cNvPr>
          <p:cNvSpPr>
            <a:spLocks noGrp="1"/>
          </p:cNvSpPr>
          <p:nvPr>
            <p:ph type="sldNum" sz="quarter" idx="12"/>
          </p:nvPr>
        </p:nvSpPr>
        <p:spPr/>
        <p:txBody>
          <a:bodyPr/>
          <a:lstStyle/>
          <a:p>
            <a:pPr>
              <a:defRPr/>
            </a:pPr>
            <a:fld id="{DB9951D0-58C1-48FD-9080-97A971AE29E0}" type="slidenum">
              <a:rPr lang="en-US" altLang="es-CL" smtClean="0"/>
              <a:pPr>
                <a:defRPr/>
              </a:pPr>
              <a:t>‹#›</a:t>
            </a:fld>
            <a:endParaRPr lang="en-US" altLang="es-CL"/>
          </a:p>
        </p:txBody>
      </p:sp>
    </p:spTree>
    <p:extLst>
      <p:ext uri="{BB962C8B-B14F-4D97-AF65-F5344CB8AC3E}">
        <p14:creationId xmlns:p14="http://schemas.microsoft.com/office/powerpoint/2010/main" val="370333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D329-E0F5-1424-44AD-D409A79FD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C7C63C4D-D8F0-00A3-C122-E566339EA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DB018F7D-F60E-2F4C-8D36-594DDAC0D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58C3E-975E-F11B-35B4-18B92BD0641F}"/>
              </a:ext>
            </a:extLst>
          </p:cNvPr>
          <p:cNvSpPr>
            <a:spLocks noGrp="1"/>
          </p:cNvSpPr>
          <p:nvPr>
            <p:ph type="dt" sz="half" idx="10"/>
          </p:nvPr>
        </p:nvSpPr>
        <p:spPr/>
        <p:txBody>
          <a:bodyPr/>
          <a:lstStyle/>
          <a:p>
            <a:pPr>
              <a:defRPr/>
            </a:pPr>
            <a:fld id="{FA3C4DBD-BA14-49A8-BE62-46DAC392EF20}" type="datetimeFigureOut">
              <a:rPr lang="en-US" altLang="es-CL" smtClean="0"/>
              <a:pPr>
                <a:defRPr/>
              </a:pPr>
              <a:t>10/7/2022</a:t>
            </a:fld>
            <a:endParaRPr lang="en-US" altLang="es-CL"/>
          </a:p>
        </p:txBody>
      </p:sp>
      <p:sp>
        <p:nvSpPr>
          <p:cNvPr id="6" name="Footer Placeholder 5">
            <a:extLst>
              <a:ext uri="{FF2B5EF4-FFF2-40B4-BE49-F238E27FC236}">
                <a16:creationId xmlns:a16="http://schemas.microsoft.com/office/drawing/2014/main" id="{EEA90DB4-1FF2-F721-63FA-2047FBFEA50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2BF664DF-396F-09D4-F794-F140E3687B45}"/>
              </a:ext>
            </a:extLst>
          </p:cNvPr>
          <p:cNvSpPr>
            <a:spLocks noGrp="1"/>
          </p:cNvSpPr>
          <p:nvPr>
            <p:ph type="sldNum" sz="quarter" idx="12"/>
          </p:nvPr>
        </p:nvSpPr>
        <p:spPr/>
        <p:txBody>
          <a:bodyPr/>
          <a:lstStyle/>
          <a:p>
            <a:pPr>
              <a:defRPr/>
            </a:pPr>
            <a:fld id="{F9F5EE0E-D68B-4D07-B2BA-B8FC8BAE1FCC}" type="slidenum">
              <a:rPr lang="en-US" altLang="es-CL" smtClean="0"/>
              <a:pPr>
                <a:defRPr/>
              </a:pPr>
              <a:t>‹#›</a:t>
            </a:fld>
            <a:endParaRPr lang="en-US" altLang="es-CL"/>
          </a:p>
        </p:txBody>
      </p:sp>
    </p:spTree>
    <p:extLst>
      <p:ext uri="{BB962C8B-B14F-4D97-AF65-F5344CB8AC3E}">
        <p14:creationId xmlns:p14="http://schemas.microsoft.com/office/powerpoint/2010/main" val="221619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E19EA7-6641-3279-7BC5-A748E40966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4BC6378B-CADB-FEB1-BA9E-72404C634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C2C5275-DF6A-2B48-3328-2F471B8AD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9CA9D56-FCD4-413E-9783-8D932926AD71}"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54B02E64-F832-7DB1-40AD-411F7A76B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C481208-D42E-5CC6-33FC-42DC8BE36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8326D4B-C218-43DA-AFA2-31DDEE1E10D4}" type="slidenum">
              <a:rPr lang="en-US" altLang="es-CL" smtClean="0"/>
              <a:pPr>
                <a:defRPr/>
              </a:pPr>
              <a:t>‹#›</a:t>
            </a:fld>
            <a:endParaRPr lang="en-US" altLang="es-CL"/>
          </a:p>
        </p:txBody>
      </p:sp>
    </p:spTree>
    <p:extLst>
      <p:ext uri="{BB962C8B-B14F-4D97-AF65-F5344CB8AC3E}">
        <p14:creationId xmlns:p14="http://schemas.microsoft.com/office/powerpoint/2010/main" val="512600523"/>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8">
            <a:extLst>
              <a:ext uri="{FF2B5EF4-FFF2-40B4-BE49-F238E27FC236}">
                <a16:creationId xmlns:a16="http://schemas.microsoft.com/office/drawing/2014/main" id="{EDA345DF-6D9A-4AB0-8AA7-0068F22E5EB9}"/>
              </a:ext>
            </a:extLst>
          </p:cNvPr>
          <p:cNvSpPr txBox="1">
            <a:spLocks noGrp="1"/>
          </p:cNvSpPr>
          <p:nvPr>
            <p:ph type="ctrTitle"/>
          </p:nvPr>
        </p:nvSpPr>
        <p:spPr>
          <a:xfrm>
            <a:off x="2524125" y="1765300"/>
            <a:ext cx="6934200" cy="1174750"/>
          </a:xfrm>
        </p:spPr>
        <p:txBody>
          <a:bodyPr lIns="121900" tIns="121900" rIns="121900" bIns="121900" rtlCol="0">
            <a:noAutofit/>
          </a:bodyPr>
          <a:lstStyle/>
          <a:p>
            <a:pPr>
              <a:defRPr/>
            </a:pPr>
            <a:r>
              <a:rPr lang="es-CL" b="1" dirty="0"/>
              <a:t> </a:t>
            </a:r>
            <a:br>
              <a:rPr lang="es-CL" b="1" dirty="0"/>
            </a:br>
            <a:r>
              <a:rPr lang="es-CL" sz="2800" b="1" dirty="0"/>
              <a:t>CLASE Nº4</a:t>
            </a:r>
            <a:br>
              <a:rPr lang="es-CL" sz="2800" b="1" dirty="0"/>
            </a:br>
            <a:r>
              <a:rPr lang="es-CL" sz="2800" b="1" dirty="0"/>
              <a:t>Limpieza de datos</a:t>
            </a:r>
            <a:br>
              <a:rPr lang="es-CL" b="1" dirty="0"/>
            </a:br>
            <a:br>
              <a:rPr lang="es-CL" b="1" dirty="0"/>
            </a:br>
            <a:br>
              <a:rPr lang="es-CL" sz="4267" b="1" dirty="0">
                <a:solidFill>
                  <a:schemeClr val="bg2"/>
                </a:solidFill>
              </a:rPr>
            </a:br>
            <a:endParaRPr lang="es-CL" sz="2667" b="1" dirty="0">
              <a:solidFill>
                <a:schemeClr val="bg2"/>
              </a:solidFill>
              <a:sym typeface="Nunito"/>
            </a:endParaRPr>
          </a:p>
        </p:txBody>
      </p:sp>
      <p:sp>
        <p:nvSpPr>
          <p:cNvPr id="4" name="Shape 139">
            <a:extLst>
              <a:ext uri="{FF2B5EF4-FFF2-40B4-BE49-F238E27FC236}">
                <a16:creationId xmlns:a16="http://schemas.microsoft.com/office/drawing/2014/main" id="{F693EDF2-9EC9-4036-B257-2D3FE5B1FA06}"/>
              </a:ext>
            </a:extLst>
          </p:cNvPr>
          <p:cNvSpPr txBox="1">
            <a:spLocks noGrp="1"/>
          </p:cNvSpPr>
          <p:nvPr>
            <p:ph type="subTitle" idx="1"/>
          </p:nvPr>
        </p:nvSpPr>
        <p:spPr>
          <a:xfrm>
            <a:off x="3287713" y="5561013"/>
            <a:ext cx="6315075" cy="971550"/>
          </a:xfrm>
        </p:spPr>
        <p:txBody>
          <a:bodyPr lIns="121900" tIns="121900" rIns="121900" bIns="121900" rtlCol="0">
            <a:noAutofit/>
          </a:bodyPr>
          <a:lstStyle/>
          <a:p>
            <a:pPr algn="l">
              <a:lnSpc>
                <a:spcPct val="115000"/>
              </a:lnSpc>
              <a:spcBef>
                <a:spcPts val="0"/>
              </a:spcBef>
              <a:buClr>
                <a:schemeClr val="lt1"/>
              </a:buClr>
              <a:buSzPct val="25000"/>
              <a:defRPr/>
            </a:pPr>
            <a:r>
              <a:rPr lang="es-419" sz="1467" b="1" dirty="0">
                <a:solidFill>
                  <a:srgbClr val="000000"/>
                </a:solidFill>
                <a:latin typeface="Arial"/>
                <a:ea typeface="Arial"/>
                <a:cs typeface="Arial"/>
                <a:sym typeface="Arial"/>
              </a:rPr>
              <a:t>Profesor</a:t>
            </a:r>
            <a:r>
              <a:rPr lang="es-419" sz="1467" dirty="0">
                <a:solidFill>
                  <a:srgbClr val="000000"/>
                </a:solidFill>
                <a:latin typeface="Arial"/>
                <a:ea typeface="Arial"/>
                <a:cs typeface="Arial"/>
                <a:sym typeface="Arial"/>
              </a:rPr>
              <a:t>: Samantha Reid</a:t>
            </a:r>
          </a:p>
        </p:txBody>
      </p:sp>
      <p:pic>
        <p:nvPicPr>
          <p:cNvPr id="1026" name="Picture 2" descr="Qué es Data Mining? » Su Definición y Significado [2021]">
            <a:extLst>
              <a:ext uri="{FF2B5EF4-FFF2-40B4-BE49-F238E27FC236}">
                <a16:creationId xmlns:a16="http://schemas.microsoft.com/office/drawing/2014/main" id="{957B70CB-A9D6-4E79-BF96-F5653556F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3" y="2352675"/>
            <a:ext cx="5292634" cy="323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95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45899-350F-402A-86F6-58EBA5E0B06C}"/>
              </a:ext>
            </a:extLst>
          </p:cNvPr>
          <p:cNvSpPr>
            <a:spLocks noGrp="1"/>
          </p:cNvSpPr>
          <p:nvPr>
            <p:ph type="title"/>
          </p:nvPr>
        </p:nvSpPr>
        <p:spPr/>
        <p:txBody>
          <a:bodyPr/>
          <a:lstStyle/>
          <a:p>
            <a:r>
              <a:rPr lang="es-ES" dirty="0"/>
              <a:t>Muestreo</a:t>
            </a:r>
            <a:endParaRPr lang="es-CL" dirty="0"/>
          </a:p>
        </p:txBody>
      </p:sp>
      <p:sp>
        <p:nvSpPr>
          <p:cNvPr id="3" name="Marcador de contenido 2">
            <a:extLst>
              <a:ext uri="{FF2B5EF4-FFF2-40B4-BE49-F238E27FC236}">
                <a16:creationId xmlns:a16="http://schemas.microsoft.com/office/drawing/2014/main" id="{EC9B74DC-8418-4139-BA95-950A5DEE3B75}"/>
              </a:ext>
            </a:extLst>
          </p:cNvPr>
          <p:cNvSpPr>
            <a:spLocks noGrp="1"/>
          </p:cNvSpPr>
          <p:nvPr>
            <p:ph idx="1"/>
          </p:nvPr>
        </p:nvSpPr>
        <p:spPr/>
        <p:txBody>
          <a:bodyPr/>
          <a:lstStyle/>
          <a:p>
            <a:r>
              <a:rPr lang="es-ES" dirty="0"/>
              <a:t>Gráfico con todos los datos</a:t>
            </a:r>
          </a:p>
          <a:p>
            <a:endParaRPr lang="es-ES" dirty="0"/>
          </a:p>
          <a:p>
            <a:endParaRPr lang="es-ES" dirty="0"/>
          </a:p>
          <a:p>
            <a:endParaRPr lang="es-ES" dirty="0"/>
          </a:p>
          <a:p>
            <a:r>
              <a:rPr lang="es-CL" dirty="0"/>
              <a:t>Gráfico con un 50% </a:t>
            </a:r>
            <a:endParaRPr lang="es-ES" dirty="0"/>
          </a:p>
        </p:txBody>
      </p:sp>
      <p:pic>
        <p:nvPicPr>
          <p:cNvPr id="2050" name="Picture 2">
            <a:extLst>
              <a:ext uri="{FF2B5EF4-FFF2-40B4-BE49-F238E27FC236}">
                <a16:creationId xmlns:a16="http://schemas.microsoft.com/office/drawing/2014/main" id="{14675647-5CB6-4B9A-A861-EF4EC62CE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1061720"/>
            <a:ext cx="3769360" cy="2538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09C31E3-6DDD-46B8-996E-2A1027BC5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0" y="3881665"/>
            <a:ext cx="3769360" cy="2538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91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498C6-8A5B-4E73-B289-1CA35F7B22C4}"/>
              </a:ext>
            </a:extLst>
          </p:cNvPr>
          <p:cNvSpPr>
            <a:spLocks noGrp="1"/>
          </p:cNvSpPr>
          <p:nvPr>
            <p:ph type="title"/>
          </p:nvPr>
        </p:nvSpPr>
        <p:spPr>
          <a:xfrm>
            <a:off x="2287270" y="274638"/>
            <a:ext cx="8502650" cy="531607"/>
          </a:xfrm>
        </p:spPr>
        <p:txBody>
          <a:bodyPr>
            <a:normAutofit fontScale="90000"/>
          </a:bodyPr>
          <a:lstStyle/>
          <a:p>
            <a:r>
              <a:rPr lang="es-ES" dirty="0"/>
              <a:t>Discretización</a:t>
            </a:r>
            <a:endParaRPr lang="es-CL" dirty="0"/>
          </a:p>
        </p:txBody>
      </p:sp>
      <p:sp>
        <p:nvSpPr>
          <p:cNvPr id="3" name="Marcador de contenido 2">
            <a:extLst>
              <a:ext uri="{FF2B5EF4-FFF2-40B4-BE49-F238E27FC236}">
                <a16:creationId xmlns:a16="http://schemas.microsoft.com/office/drawing/2014/main" id="{EBC89F2F-A15F-434E-BD71-E035CC3556D1}"/>
              </a:ext>
            </a:extLst>
          </p:cNvPr>
          <p:cNvSpPr>
            <a:spLocks noGrp="1"/>
          </p:cNvSpPr>
          <p:nvPr>
            <p:ph idx="1"/>
          </p:nvPr>
        </p:nvSpPr>
        <p:spPr/>
        <p:txBody>
          <a:bodyPr/>
          <a:lstStyle/>
          <a:p>
            <a:r>
              <a:rPr lang="es-ES" dirty="0"/>
              <a:t>La discretización es el proceso de convertir un atributo continuo en un atributo ordinal</a:t>
            </a:r>
          </a:p>
          <a:p>
            <a:r>
              <a:rPr lang="es-ES" dirty="0"/>
              <a:t>Un número potencialmente infinito de valores se asigna a un pequeño número de categorías</a:t>
            </a:r>
          </a:p>
          <a:p>
            <a:r>
              <a:rPr lang="es-ES" dirty="0"/>
              <a:t>La discretización se utiliza tanto en entornos no supervisados como supervisados</a:t>
            </a:r>
          </a:p>
          <a:p>
            <a:endParaRPr lang="es-CL" dirty="0"/>
          </a:p>
        </p:txBody>
      </p:sp>
    </p:spTree>
    <p:extLst>
      <p:ext uri="{BB962C8B-B14F-4D97-AF65-F5344CB8AC3E}">
        <p14:creationId xmlns:p14="http://schemas.microsoft.com/office/powerpoint/2010/main" val="360507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45175-5732-49F3-97C7-2E823E31FD7B}"/>
              </a:ext>
            </a:extLst>
          </p:cNvPr>
          <p:cNvSpPr>
            <a:spLocks noGrp="1"/>
          </p:cNvSpPr>
          <p:nvPr>
            <p:ph type="title"/>
          </p:nvPr>
        </p:nvSpPr>
        <p:spPr>
          <a:xfrm>
            <a:off x="3079750" y="274638"/>
            <a:ext cx="7080250" cy="531607"/>
          </a:xfrm>
        </p:spPr>
        <p:txBody>
          <a:bodyPr>
            <a:normAutofit fontScale="90000"/>
          </a:bodyPr>
          <a:lstStyle/>
          <a:p>
            <a:r>
              <a:rPr lang="es-ES" dirty="0"/>
              <a:t>Discretización</a:t>
            </a:r>
            <a:endParaRPr lang="es-CL" dirty="0"/>
          </a:p>
        </p:txBody>
      </p:sp>
      <p:sp>
        <p:nvSpPr>
          <p:cNvPr id="3" name="Marcador de contenido 2">
            <a:extLst>
              <a:ext uri="{FF2B5EF4-FFF2-40B4-BE49-F238E27FC236}">
                <a16:creationId xmlns:a16="http://schemas.microsoft.com/office/drawing/2014/main" id="{F6F2C499-2672-4DBB-AFE5-0C0AA4F4792F}"/>
              </a:ext>
            </a:extLst>
          </p:cNvPr>
          <p:cNvSpPr>
            <a:spLocks noGrp="1"/>
          </p:cNvSpPr>
          <p:nvPr>
            <p:ph idx="1"/>
          </p:nvPr>
        </p:nvSpPr>
        <p:spPr/>
        <p:txBody>
          <a:bodyPr/>
          <a:lstStyle/>
          <a:p>
            <a:pPr>
              <a:tabLst>
                <a:tab pos="6634163" algn="l"/>
              </a:tabLst>
            </a:pPr>
            <a:r>
              <a:rPr lang="es-ES" dirty="0"/>
              <a:t>Existen varias formas de discretizar, pero depende mucho de la distribución de los datos.</a:t>
            </a:r>
          </a:p>
          <a:p>
            <a:pPr>
              <a:tabLst>
                <a:tab pos="6634163" algn="l"/>
              </a:tabLst>
            </a:pPr>
            <a:r>
              <a:rPr lang="es-ES" dirty="0"/>
              <a:t>Distribución de los datos.</a:t>
            </a:r>
          </a:p>
          <a:p>
            <a:pPr lvl="1">
              <a:tabLst>
                <a:tab pos="6634163" algn="l"/>
              </a:tabLst>
            </a:pPr>
            <a:r>
              <a:rPr lang="es-ES" dirty="0"/>
              <a:t>Normal: Puede ser uniforme.</a:t>
            </a:r>
          </a:p>
          <a:p>
            <a:pPr lvl="1">
              <a:tabLst>
                <a:tab pos="6634163" algn="l"/>
              </a:tabLst>
            </a:pPr>
            <a:r>
              <a:rPr lang="es-ES" dirty="0"/>
              <a:t>No tan normal: Puede ser con cuantiles.</a:t>
            </a:r>
          </a:p>
          <a:p>
            <a:pPr lvl="1">
              <a:tabLst>
                <a:tab pos="6634163" algn="l"/>
              </a:tabLst>
            </a:pPr>
            <a:r>
              <a:rPr lang="es-ES" dirty="0"/>
              <a:t>No normal: Algoritmos no supervisados (</a:t>
            </a:r>
            <a:r>
              <a:rPr lang="es-ES" dirty="0" err="1"/>
              <a:t>Kmean</a:t>
            </a:r>
            <a:r>
              <a:rPr lang="es-ES" dirty="0"/>
              <a:t>)</a:t>
            </a:r>
          </a:p>
        </p:txBody>
      </p:sp>
    </p:spTree>
    <p:extLst>
      <p:ext uri="{BB962C8B-B14F-4D97-AF65-F5344CB8AC3E}">
        <p14:creationId xmlns:p14="http://schemas.microsoft.com/office/powerpoint/2010/main" val="391926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45175-5732-49F3-97C7-2E823E31FD7B}"/>
              </a:ext>
            </a:extLst>
          </p:cNvPr>
          <p:cNvSpPr>
            <a:spLocks noGrp="1"/>
          </p:cNvSpPr>
          <p:nvPr>
            <p:ph type="title"/>
          </p:nvPr>
        </p:nvSpPr>
        <p:spPr>
          <a:xfrm>
            <a:off x="3079750" y="274638"/>
            <a:ext cx="7080250" cy="531607"/>
          </a:xfrm>
        </p:spPr>
        <p:txBody>
          <a:bodyPr>
            <a:normAutofit fontScale="90000"/>
          </a:bodyPr>
          <a:lstStyle/>
          <a:p>
            <a:r>
              <a:rPr lang="es-ES" dirty="0"/>
              <a:t>Discretización</a:t>
            </a:r>
            <a:endParaRPr lang="es-CL" dirty="0"/>
          </a:p>
        </p:txBody>
      </p:sp>
      <p:sp>
        <p:nvSpPr>
          <p:cNvPr id="3" name="Marcador de contenido 2">
            <a:extLst>
              <a:ext uri="{FF2B5EF4-FFF2-40B4-BE49-F238E27FC236}">
                <a16:creationId xmlns:a16="http://schemas.microsoft.com/office/drawing/2014/main" id="{F6F2C499-2672-4DBB-AFE5-0C0AA4F4792F}"/>
              </a:ext>
            </a:extLst>
          </p:cNvPr>
          <p:cNvSpPr>
            <a:spLocks noGrp="1"/>
          </p:cNvSpPr>
          <p:nvPr>
            <p:ph idx="1"/>
          </p:nvPr>
        </p:nvSpPr>
        <p:spPr/>
        <p:txBody>
          <a:bodyPr/>
          <a:lstStyle/>
          <a:p>
            <a:pPr>
              <a:tabLst>
                <a:tab pos="6634163" algn="l"/>
              </a:tabLst>
            </a:pPr>
            <a:endParaRPr lang="es-ES" dirty="0"/>
          </a:p>
        </p:txBody>
      </p:sp>
      <p:pic>
        <p:nvPicPr>
          <p:cNvPr id="3074" name="Picture 2" descr="Input data, strategy='uniform', strategy='quantile', strategy='kmeans'">
            <a:extLst>
              <a:ext uri="{FF2B5EF4-FFF2-40B4-BE49-F238E27FC236}">
                <a16:creationId xmlns:a16="http://schemas.microsoft.com/office/drawing/2014/main" id="{24AA8C13-CC7C-45F0-B7B7-B39BC9AEE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910" y="1340893"/>
            <a:ext cx="7791450" cy="500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3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45175-5732-49F3-97C7-2E823E31FD7B}"/>
              </a:ext>
            </a:extLst>
          </p:cNvPr>
          <p:cNvSpPr>
            <a:spLocks noGrp="1"/>
          </p:cNvSpPr>
          <p:nvPr>
            <p:ph type="title"/>
          </p:nvPr>
        </p:nvSpPr>
        <p:spPr>
          <a:xfrm>
            <a:off x="3079750" y="274638"/>
            <a:ext cx="7080250" cy="531607"/>
          </a:xfrm>
        </p:spPr>
        <p:txBody>
          <a:bodyPr>
            <a:normAutofit fontScale="90000"/>
          </a:bodyPr>
          <a:lstStyle/>
          <a:p>
            <a:r>
              <a:rPr lang="es-ES" dirty="0"/>
              <a:t>Discretización</a:t>
            </a:r>
            <a:endParaRPr lang="es-CL" dirty="0"/>
          </a:p>
        </p:txBody>
      </p:sp>
      <p:sp>
        <p:nvSpPr>
          <p:cNvPr id="3" name="Marcador de contenido 2">
            <a:extLst>
              <a:ext uri="{FF2B5EF4-FFF2-40B4-BE49-F238E27FC236}">
                <a16:creationId xmlns:a16="http://schemas.microsoft.com/office/drawing/2014/main" id="{F6F2C499-2672-4DBB-AFE5-0C0AA4F4792F}"/>
              </a:ext>
            </a:extLst>
          </p:cNvPr>
          <p:cNvSpPr>
            <a:spLocks noGrp="1"/>
          </p:cNvSpPr>
          <p:nvPr>
            <p:ph idx="1"/>
          </p:nvPr>
        </p:nvSpPr>
        <p:spPr/>
        <p:txBody>
          <a:bodyPr/>
          <a:lstStyle/>
          <a:p>
            <a:pPr>
              <a:tabLst>
                <a:tab pos="6634163" algn="l"/>
              </a:tabLst>
            </a:pPr>
            <a:r>
              <a:rPr lang="es-ES" dirty="0"/>
              <a:t>Uniforme</a:t>
            </a:r>
          </a:p>
          <a:p>
            <a:pPr>
              <a:tabLst>
                <a:tab pos="6634163" algn="l"/>
              </a:tabLst>
            </a:pPr>
            <a:endParaRPr lang="es-ES" dirty="0"/>
          </a:p>
          <a:p>
            <a:pPr>
              <a:tabLst>
                <a:tab pos="6634163" algn="l"/>
              </a:tabLst>
            </a:pPr>
            <a:endParaRPr lang="es-ES" dirty="0"/>
          </a:p>
          <a:p>
            <a:pPr>
              <a:tabLst>
                <a:tab pos="6634163" algn="l"/>
              </a:tabLst>
            </a:pPr>
            <a:r>
              <a:rPr lang="es-ES" dirty="0"/>
              <a:t>Cuantiles</a:t>
            </a:r>
          </a:p>
          <a:p>
            <a:pPr>
              <a:tabLst>
                <a:tab pos="6634163" algn="l"/>
              </a:tabLst>
            </a:pPr>
            <a:endParaRPr lang="es-ES" dirty="0"/>
          </a:p>
          <a:p>
            <a:pPr>
              <a:tabLst>
                <a:tab pos="6634163" algn="l"/>
              </a:tabLst>
            </a:pPr>
            <a:endParaRPr lang="es-ES" dirty="0"/>
          </a:p>
          <a:p>
            <a:pPr>
              <a:tabLst>
                <a:tab pos="6634163" algn="l"/>
              </a:tabLst>
            </a:pPr>
            <a:r>
              <a:rPr lang="es-ES" dirty="0" err="1"/>
              <a:t>Kmean</a:t>
            </a:r>
            <a:endParaRPr lang="es-ES" dirty="0"/>
          </a:p>
        </p:txBody>
      </p:sp>
      <p:pic>
        <p:nvPicPr>
          <p:cNvPr id="4098" name="Picture 2">
            <a:extLst>
              <a:ext uri="{FF2B5EF4-FFF2-40B4-BE49-F238E27FC236}">
                <a16:creationId xmlns:a16="http://schemas.microsoft.com/office/drawing/2014/main" id="{853C8CCC-008F-48CC-8608-13BD84E50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315720"/>
            <a:ext cx="3251200" cy="21981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CD9E27D-84D4-4827-872F-A9D5805D7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644" y="2764124"/>
            <a:ext cx="3251200" cy="219811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119340E-2163-4958-AC43-3C07FCD82D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308" y="4289742"/>
            <a:ext cx="370522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24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87D1B-5A69-4993-ADB8-57711480EA5A}"/>
              </a:ext>
            </a:extLst>
          </p:cNvPr>
          <p:cNvSpPr>
            <a:spLocks noGrp="1"/>
          </p:cNvSpPr>
          <p:nvPr>
            <p:ph type="title"/>
          </p:nvPr>
        </p:nvSpPr>
        <p:spPr>
          <a:xfrm>
            <a:off x="3079750" y="274638"/>
            <a:ext cx="7557770" cy="531607"/>
          </a:xfrm>
        </p:spPr>
        <p:txBody>
          <a:bodyPr>
            <a:normAutofit fontScale="90000"/>
          </a:bodyPr>
          <a:lstStyle/>
          <a:p>
            <a:r>
              <a:rPr lang="es-ES" dirty="0" err="1"/>
              <a:t>Binarización</a:t>
            </a:r>
            <a:endParaRPr lang="es-CL" dirty="0"/>
          </a:p>
        </p:txBody>
      </p:sp>
      <p:sp>
        <p:nvSpPr>
          <p:cNvPr id="3" name="Marcador de contenido 2">
            <a:extLst>
              <a:ext uri="{FF2B5EF4-FFF2-40B4-BE49-F238E27FC236}">
                <a16:creationId xmlns:a16="http://schemas.microsoft.com/office/drawing/2014/main" id="{D0B4B5B7-1483-4AAD-A810-169A43A04A83}"/>
              </a:ext>
            </a:extLst>
          </p:cNvPr>
          <p:cNvSpPr>
            <a:spLocks noGrp="1"/>
          </p:cNvSpPr>
          <p:nvPr>
            <p:ph idx="1"/>
          </p:nvPr>
        </p:nvSpPr>
        <p:spPr>
          <a:xfrm>
            <a:off x="609600" y="1600200"/>
            <a:ext cx="11196320" cy="4525963"/>
          </a:xfrm>
        </p:spPr>
        <p:txBody>
          <a:bodyPr/>
          <a:lstStyle/>
          <a:p>
            <a:r>
              <a:rPr lang="es-ES" dirty="0"/>
              <a:t>La </a:t>
            </a:r>
            <a:r>
              <a:rPr lang="es-ES" dirty="0" err="1"/>
              <a:t>binarización</a:t>
            </a:r>
            <a:r>
              <a:rPr lang="es-ES" dirty="0"/>
              <a:t> convierte un atributo continuo o categórico en una o más variables binarias</a:t>
            </a:r>
          </a:p>
          <a:p>
            <a:r>
              <a:rPr lang="es-ES" dirty="0"/>
              <a:t>Se utiliza normalmente para el análisis de asociación</a:t>
            </a:r>
          </a:p>
          <a:p>
            <a:r>
              <a:rPr lang="es-ES" dirty="0"/>
              <a:t>A menudo convierte un atributo continuo en un atributo categórico y luego convierte un atributo categórico en un conjunto de atributos binarios</a:t>
            </a:r>
          </a:p>
          <a:p>
            <a:r>
              <a:rPr lang="es-ES" dirty="0"/>
              <a:t>El análisis de asociación necesita atributos binarios asimétricos</a:t>
            </a:r>
          </a:p>
          <a:p>
            <a:pPr lvl="1"/>
            <a:r>
              <a:rPr lang="es-ES" dirty="0"/>
              <a:t>Ejemplos: el color de los ojos y la altura se miden como {bajo, medio, alto}</a:t>
            </a:r>
            <a:endParaRPr lang="es-CL" dirty="0"/>
          </a:p>
        </p:txBody>
      </p:sp>
    </p:spTree>
    <p:extLst>
      <p:ext uri="{BB962C8B-B14F-4D97-AF65-F5344CB8AC3E}">
        <p14:creationId xmlns:p14="http://schemas.microsoft.com/office/powerpoint/2010/main" val="1977870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1BB81-41B6-4B37-89E1-0633F8224A3A}"/>
              </a:ext>
            </a:extLst>
          </p:cNvPr>
          <p:cNvSpPr>
            <a:spLocks noGrp="1"/>
          </p:cNvSpPr>
          <p:nvPr>
            <p:ph type="title"/>
          </p:nvPr>
        </p:nvSpPr>
        <p:spPr/>
        <p:txBody>
          <a:bodyPr/>
          <a:lstStyle/>
          <a:p>
            <a:r>
              <a:rPr lang="es-ES" dirty="0"/>
              <a:t>Transformación de atributos</a:t>
            </a:r>
            <a:endParaRPr lang="es-CL" dirty="0"/>
          </a:p>
        </p:txBody>
      </p:sp>
      <p:sp>
        <p:nvSpPr>
          <p:cNvPr id="3" name="Marcador de contenido 2">
            <a:extLst>
              <a:ext uri="{FF2B5EF4-FFF2-40B4-BE49-F238E27FC236}">
                <a16:creationId xmlns:a16="http://schemas.microsoft.com/office/drawing/2014/main" id="{1C3AAD88-804C-4226-BC99-0441EA3998CA}"/>
              </a:ext>
            </a:extLst>
          </p:cNvPr>
          <p:cNvSpPr>
            <a:spLocks noGrp="1"/>
          </p:cNvSpPr>
          <p:nvPr>
            <p:ph idx="1"/>
          </p:nvPr>
        </p:nvSpPr>
        <p:spPr>
          <a:xfrm>
            <a:off x="396240" y="1600200"/>
            <a:ext cx="11460480" cy="4525963"/>
          </a:xfrm>
        </p:spPr>
        <p:txBody>
          <a:bodyPr/>
          <a:lstStyle/>
          <a:p>
            <a:r>
              <a:rPr lang="es-ES" sz="2800" dirty="0"/>
              <a:t>Una transformación de atributos es una función que asigna todo el conjunto de valores de un atributo determinado a un nuevo conjunto de valores de sustitución, de forma que cada valor antiguo pueda identificarse con uno de los nuevos valores.</a:t>
            </a:r>
          </a:p>
          <a:p>
            <a:pPr lvl="1"/>
            <a:r>
              <a:rPr lang="es-CL" sz="2400" dirty="0"/>
              <a:t>Funciones simples: </a:t>
            </a:r>
            <a:r>
              <a:rPr lang="es-CL" sz="2400" dirty="0" err="1"/>
              <a:t>xk</a:t>
            </a:r>
            <a:r>
              <a:rPr lang="es-CL" sz="2400" dirty="0"/>
              <a:t>, log(x), ex, |x| </a:t>
            </a:r>
          </a:p>
          <a:p>
            <a:r>
              <a:rPr lang="es-CL" sz="2800" dirty="0"/>
              <a:t>Normalización: </a:t>
            </a:r>
            <a:r>
              <a:rPr lang="es-ES" sz="2800" dirty="0"/>
              <a:t>Se refiere a varias técnicas para ajustar las diferencias entre atributos en términos de frecuencia de aparición, media, varianza, rango. Elimina la señal común no deseada, por ejemplo, la estacionalidad </a:t>
            </a:r>
            <a:endParaRPr lang="es-CL" sz="2800" dirty="0"/>
          </a:p>
          <a:p>
            <a:r>
              <a:rPr lang="es-ES" sz="2800" dirty="0"/>
              <a:t>En estadística, la </a:t>
            </a:r>
            <a:r>
              <a:rPr lang="es-ES" sz="2800" dirty="0" err="1"/>
              <a:t>estándarización</a:t>
            </a:r>
            <a:r>
              <a:rPr lang="es-ES" sz="2800" dirty="0"/>
              <a:t> consiste en restar las medias y dividirlas por la desviación estándar.</a:t>
            </a:r>
            <a:endParaRPr lang="es-CL" sz="2800" dirty="0"/>
          </a:p>
          <a:p>
            <a:endParaRPr lang="es-CL" dirty="0"/>
          </a:p>
        </p:txBody>
      </p:sp>
    </p:spTree>
    <p:extLst>
      <p:ext uri="{BB962C8B-B14F-4D97-AF65-F5344CB8AC3E}">
        <p14:creationId xmlns:p14="http://schemas.microsoft.com/office/powerpoint/2010/main" val="908134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1BB81-41B6-4B37-89E1-0633F8224A3A}"/>
              </a:ext>
            </a:extLst>
          </p:cNvPr>
          <p:cNvSpPr>
            <a:spLocks noGrp="1"/>
          </p:cNvSpPr>
          <p:nvPr>
            <p:ph type="title"/>
          </p:nvPr>
        </p:nvSpPr>
        <p:spPr/>
        <p:txBody>
          <a:bodyPr/>
          <a:lstStyle/>
          <a:p>
            <a:r>
              <a:rPr lang="es-ES" dirty="0"/>
              <a:t>Transformación de atributos</a:t>
            </a:r>
            <a:endParaRPr lang="es-CL" dirty="0"/>
          </a:p>
        </p:txBody>
      </p:sp>
      <p:sp>
        <p:nvSpPr>
          <p:cNvPr id="3" name="Marcador de contenido 2">
            <a:extLst>
              <a:ext uri="{FF2B5EF4-FFF2-40B4-BE49-F238E27FC236}">
                <a16:creationId xmlns:a16="http://schemas.microsoft.com/office/drawing/2014/main" id="{1C3AAD88-804C-4226-BC99-0441EA3998CA}"/>
              </a:ext>
            </a:extLst>
          </p:cNvPr>
          <p:cNvSpPr>
            <a:spLocks noGrp="1"/>
          </p:cNvSpPr>
          <p:nvPr>
            <p:ph idx="1"/>
          </p:nvPr>
        </p:nvSpPr>
        <p:spPr>
          <a:xfrm>
            <a:off x="396240" y="1600200"/>
            <a:ext cx="11460480" cy="4525963"/>
          </a:xfrm>
        </p:spPr>
        <p:txBody>
          <a:bodyPr/>
          <a:lstStyle/>
          <a:p>
            <a:r>
              <a:rPr lang="es-ES" dirty="0"/>
              <a:t>Transformación (log)</a:t>
            </a:r>
          </a:p>
          <a:p>
            <a:endParaRPr lang="es-ES" dirty="0"/>
          </a:p>
          <a:p>
            <a:endParaRPr lang="es-ES" dirty="0"/>
          </a:p>
          <a:p>
            <a:endParaRPr lang="es-ES" dirty="0"/>
          </a:p>
          <a:p>
            <a:endParaRPr lang="es-ES" dirty="0"/>
          </a:p>
          <a:p>
            <a:r>
              <a:rPr lang="es-ES" dirty="0"/>
              <a:t>Estandarización</a:t>
            </a:r>
            <a:endParaRPr lang="es-CL" dirty="0"/>
          </a:p>
        </p:txBody>
      </p:sp>
      <p:pic>
        <p:nvPicPr>
          <p:cNvPr id="5122" name="Picture 2">
            <a:extLst>
              <a:ext uri="{FF2B5EF4-FFF2-40B4-BE49-F238E27FC236}">
                <a16:creationId xmlns:a16="http://schemas.microsoft.com/office/drawing/2014/main" id="{6E0CE492-6300-406B-95D0-02F3E4C24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487" y="1600200"/>
            <a:ext cx="36290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ADA7152-5F3A-4976-975C-34947DA223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7248" y="1600200"/>
            <a:ext cx="3629025"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Flecha: a la derecha 3">
            <a:extLst>
              <a:ext uri="{FF2B5EF4-FFF2-40B4-BE49-F238E27FC236}">
                <a16:creationId xmlns:a16="http://schemas.microsoft.com/office/drawing/2014/main" id="{AE5C060D-4F23-4AE3-9306-29FC03718E6B}"/>
              </a:ext>
            </a:extLst>
          </p:cNvPr>
          <p:cNvSpPr/>
          <p:nvPr/>
        </p:nvSpPr>
        <p:spPr>
          <a:xfrm>
            <a:off x="8069103" y="2458720"/>
            <a:ext cx="312897" cy="3454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pic>
        <p:nvPicPr>
          <p:cNvPr id="5126" name="Picture 6">
            <a:extLst>
              <a:ext uri="{FF2B5EF4-FFF2-40B4-BE49-F238E27FC236}">
                <a16:creationId xmlns:a16="http://schemas.microsoft.com/office/drawing/2014/main" id="{F7DC86F2-BDE0-4E7B-8705-0577B20DA6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1038" y="4053841"/>
            <a:ext cx="3629025"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CCBF3717-A9AF-4F59-B77D-FDBA77EF2E99}"/>
              </a:ext>
            </a:extLst>
          </p:cNvPr>
          <p:cNvSpPr/>
          <p:nvPr/>
        </p:nvSpPr>
        <p:spPr>
          <a:xfrm>
            <a:off x="6411038" y="6126163"/>
            <a:ext cx="3789602" cy="45719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CL"/>
          </a:p>
        </p:txBody>
      </p:sp>
    </p:spTree>
    <p:extLst>
      <p:ext uri="{BB962C8B-B14F-4D97-AF65-F5344CB8AC3E}">
        <p14:creationId xmlns:p14="http://schemas.microsoft.com/office/powerpoint/2010/main" val="321252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3F695D-BE76-4323-9841-A4549DCE57F9}"/>
              </a:ext>
            </a:extLst>
          </p:cNvPr>
          <p:cNvSpPr>
            <a:spLocks noGrp="1"/>
          </p:cNvSpPr>
          <p:nvPr>
            <p:ph type="title"/>
          </p:nvPr>
        </p:nvSpPr>
        <p:spPr/>
        <p:txBody>
          <a:bodyPr/>
          <a:lstStyle/>
          <a:p>
            <a:r>
              <a:rPr lang="es-ES" dirty="0"/>
              <a:t>(curse) Dimensionalidad</a:t>
            </a:r>
            <a:endParaRPr lang="es-CL" dirty="0"/>
          </a:p>
        </p:txBody>
      </p:sp>
      <p:sp>
        <p:nvSpPr>
          <p:cNvPr id="3" name="Marcador de contenido 2">
            <a:extLst>
              <a:ext uri="{FF2B5EF4-FFF2-40B4-BE49-F238E27FC236}">
                <a16:creationId xmlns:a16="http://schemas.microsoft.com/office/drawing/2014/main" id="{4D1FC377-84CE-498F-80E6-FFA87610F9EF}"/>
              </a:ext>
            </a:extLst>
          </p:cNvPr>
          <p:cNvSpPr>
            <a:spLocks noGrp="1"/>
          </p:cNvSpPr>
          <p:nvPr>
            <p:ph idx="1"/>
          </p:nvPr>
        </p:nvSpPr>
        <p:spPr>
          <a:xfrm>
            <a:off x="609600" y="1600200"/>
            <a:ext cx="5679440" cy="4525963"/>
          </a:xfrm>
        </p:spPr>
        <p:txBody>
          <a:bodyPr/>
          <a:lstStyle/>
          <a:p>
            <a:r>
              <a:rPr lang="es-ES" sz="2800" dirty="0"/>
              <a:t>Cuando la dimensionalidad aumenta, los datos se vuelven cada vez más escasos en el espacio que ocupan</a:t>
            </a:r>
          </a:p>
          <a:p>
            <a:endParaRPr lang="es-ES" sz="2800" dirty="0"/>
          </a:p>
          <a:p>
            <a:r>
              <a:rPr lang="es-ES" sz="2800" dirty="0"/>
              <a:t>Las definiciones de densidad y distancia entre puntos, que son fundamentales para la agrupación y la detección de valores atípicos, pierden sentido</a:t>
            </a:r>
            <a:endParaRPr lang="es-CL" sz="2800" dirty="0"/>
          </a:p>
        </p:txBody>
      </p:sp>
      <p:pic>
        <p:nvPicPr>
          <p:cNvPr id="4" name="Picture 11">
            <a:extLst>
              <a:ext uri="{FF2B5EF4-FFF2-40B4-BE49-F238E27FC236}">
                <a16:creationId xmlns:a16="http://schemas.microsoft.com/office/drawing/2014/main" id="{582916E6-B749-47F2-A524-9D20AEF90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702" r="8356"/>
          <a:stretch>
            <a:fillRect/>
          </a:stretch>
        </p:blipFill>
        <p:spPr>
          <a:xfrm>
            <a:off x="6289040" y="1881187"/>
            <a:ext cx="5029200" cy="3963988"/>
          </a:xfrm>
          <a:prstGeom prst="rect">
            <a:avLst/>
          </a:prstGeom>
          <a:noFill/>
        </p:spPr>
      </p:pic>
    </p:spTree>
    <p:extLst>
      <p:ext uri="{BB962C8B-B14F-4D97-AF65-F5344CB8AC3E}">
        <p14:creationId xmlns:p14="http://schemas.microsoft.com/office/powerpoint/2010/main" val="180633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6EE7F-6FC8-4589-9C91-7E4E25991CDC}"/>
              </a:ext>
            </a:extLst>
          </p:cNvPr>
          <p:cNvSpPr>
            <a:spLocks noGrp="1"/>
          </p:cNvSpPr>
          <p:nvPr>
            <p:ph type="title"/>
          </p:nvPr>
        </p:nvSpPr>
        <p:spPr/>
        <p:txBody>
          <a:bodyPr/>
          <a:lstStyle/>
          <a:p>
            <a:r>
              <a:rPr lang="es-ES" dirty="0"/>
              <a:t>Reducción Dimensional</a:t>
            </a:r>
            <a:endParaRPr lang="es-CL" dirty="0"/>
          </a:p>
        </p:txBody>
      </p:sp>
      <p:sp>
        <p:nvSpPr>
          <p:cNvPr id="3" name="Marcador de contenido 2">
            <a:extLst>
              <a:ext uri="{FF2B5EF4-FFF2-40B4-BE49-F238E27FC236}">
                <a16:creationId xmlns:a16="http://schemas.microsoft.com/office/drawing/2014/main" id="{7B624A50-0F93-4FE5-B7AB-08240742BAC7}"/>
              </a:ext>
            </a:extLst>
          </p:cNvPr>
          <p:cNvSpPr>
            <a:spLocks noGrp="1"/>
          </p:cNvSpPr>
          <p:nvPr>
            <p:ph idx="1"/>
          </p:nvPr>
        </p:nvSpPr>
        <p:spPr>
          <a:xfrm>
            <a:off x="609600" y="1148080"/>
            <a:ext cx="10972800" cy="5435282"/>
          </a:xfrm>
        </p:spPr>
        <p:txBody>
          <a:bodyPr/>
          <a:lstStyle/>
          <a:p>
            <a:r>
              <a:rPr lang="es-ES" sz="2800" dirty="0"/>
              <a:t>Objetivo:</a:t>
            </a:r>
          </a:p>
          <a:p>
            <a:pPr lvl="1"/>
            <a:r>
              <a:rPr lang="es-ES" sz="2400" dirty="0"/>
              <a:t>Evitar la maldición de la dimensionalidad</a:t>
            </a:r>
          </a:p>
          <a:p>
            <a:pPr lvl="1"/>
            <a:r>
              <a:rPr lang="es-ES" sz="2400" dirty="0"/>
              <a:t>Reducir el tiempo y la memoria requeridos por los algoritmos de minería de datos</a:t>
            </a:r>
          </a:p>
          <a:p>
            <a:pPr lvl="1"/>
            <a:r>
              <a:rPr lang="es-ES" sz="2400" dirty="0"/>
              <a:t>Permitir que los datos se visualicen más fácilmente</a:t>
            </a:r>
          </a:p>
          <a:p>
            <a:pPr lvl="1"/>
            <a:r>
              <a:rPr lang="es-ES" sz="2400" dirty="0"/>
              <a:t>Pueden ayudar a eliminar características irrelevantes o a reducir el ruido</a:t>
            </a:r>
          </a:p>
          <a:p>
            <a:endParaRPr lang="es-ES" sz="2800" dirty="0"/>
          </a:p>
          <a:p>
            <a:r>
              <a:rPr lang="es-ES" sz="2800" dirty="0"/>
              <a:t>Técnicas</a:t>
            </a:r>
          </a:p>
          <a:p>
            <a:pPr lvl="1"/>
            <a:r>
              <a:rPr lang="es-ES" sz="2400" dirty="0"/>
              <a:t>Análisis de componentes principales (PCA)</a:t>
            </a:r>
          </a:p>
          <a:p>
            <a:pPr lvl="1"/>
            <a:r>
              <a:rPr lang="es-ES" sz="2400" dirty="0"/>
              <a:t>Descomposición de valores singulares</a:t>
            </a:r>
          </a:p>
          <a:p>
            <a:pPr lvl="1"/>
            <a:r>
              <a:rPr lang="es-ES" sz="2400" dirty="0"/>
              <a:t>Otras: técnicas supervisadas y no lineales</a:t>
            </a:r>
          </a:p>
          <a:p>
            <a:endParaRPr lang="es-CL" dirty="0"/>
          </a:p>
        </p:txBody>
      </p:sp>
    </p:spTree>
    <p:extLst>
      <p:ext uri="{BB962C8B-B14F-4D97-AF65-F5344CB8AC3E}">
        <p14:creationId xmlns:p14="http://schemas.microsoft.com/office/powerpoint/2010/main" val="346931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FD406-3F39-7E54-9D3B-372543D4F30F}"/>
              </a:ext>
            </a:extLst>
          </p:cNvPr>
          <p:cNvSpPr>
            <a:spLocks noGrp="1"/>
          </p:cNvSpPr>
          <p:nvPr>
            <p:ph type="title"/>
          </p:nvPr>
        </p:nvSpPr>
        <p:spPr/>
        <p:txBody>
          <a:bodyPr/>
          <a:lstStyle/>
          <a:p>
            <a:r>
              <a:rPr lang="es-ES" dirty="0"/>
              <a:t>Correlación</a:t>
            </a:r>
            <a:endParaRPr lang="es-CL" dirty="0"/>
          </a:p>
        </p:txBody>
      </p:sp>
      <p:sp>
        <p:nvSpPr>
          <p:cNvPr id="3" name="Marcador de contenido 2">
            <a:extLst>
              <a:ext uri="{FF2B5EF4-FFF2-40B4-BE49-F238E27FC236}">
                <a16:creationId xmlns:a16="http://schemas.microsoft.com/office/drawing/2014/main" id="{CB00A832-36FA-E547-BE35-5AA91A6445C1}"/>
              </a:ext>
            </a:extLst>
          </p:cNvPr>
          <p:cNvSpPr>
            <a:spLocks noGrp="1"/>
          </p:cNvSpPr>
          <p:nvPr>
            <p:ph idx="1"/>
          </p:nvPr>
        </p:nvSpPr>
        <p:spPr/>
        <p:txBody>
          <a:bodyPr/>
          <a:lstStyle/>
          <a:p>
            <a:r>
              <a:rPr lang="es-ES" dirty="0"/>
              <a:t>Simple</a:t>
            </a:r>
            <a:endParaRPr lang="es-CL" dirty="0"/>
          </a:p>
        </p:txBody>
      </p:sp>
      <p:sp>
        <p:nvSpPr>
          <p:cNvPr id="4" name="AutoShape 2" descr="{\displaystyle r_{xy}\quad {\overset {\underset {\mathrm {def} }{}}{=}}\quad {\frac {\sum \limits _{i=1}^{n}(x_{i}-{\bar {x}})(y_{i}-{\bar {y}})}{(n-1)s_{x}s_{y}}}={\frac {\sum \limits _{i=1}^{n}(x_{i}-{\bar {x}})(y_{i}-{\bar {y}})}{\sqrt {\sum \limits _{i=1}^{n}(x_{i}-{\bar {x}})^{2}\sum \limits _{i=1}^{n}(y_{i}-{\bar {y}})^{2}}}},}">
            <a:extLst>
              <a:ext uri="{FF2B5EF4-FFF2-40B4-BE49-F238E27FC236}">
                <a16:creationId xmlns:a16="http://schemas.microsoft.com/office/drawing/2014/main" id="{7E0B00F9-9B9C-8154-FBA5-AEA2A09D76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 name="Imagen 6">
            <a:extLst>
              <a:ext uri="{FF2B5EF4-FFF2-40B4-BE49-F238E27FC236}">
                <a16:creationId xmlns:a16="http://schemas.microsoft.com/office/drawing/2014/main" id="{14715901-4B37-E59D-4A76-7E7ECB739772}"/>
              </a:ext>
            </a:extLst>
          </p:cNvPr>
          <p:cNvPicPr>
            <a:picLocks noChangeAspect="1"/>
          </p:cNvPicPr>
          <p:nvPr/>
        </p:nvPicPr>
        <p:blipFill>
          <a:blip r:embed="rId2"/>
          <a:stretch>
            <a:fillRect/>
          </a:stretch>
        </p:blipFill>
        <p:spPr>
          <a:xfrm>
            <a:off x="3133311" y="2762157"/>
            <a:ext cx="5925377" cy="1333686"/>
          </a:xfrm>
          <a:prstGeom prst="rect">
            <a:avLst/>
          </a:prstGeom>
        </p:spPr>
      </p:pic>
    </p:spTree>
    <p:extLst>
      <p:ext uri="{BB962C8B-B14F-4D97-AF65-F5344CB8AC3E}">
        <p14:creationId xmlns:p14="http://schemas.microsoft.com/office/powerpoint/2010/main" val="310193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578F7-D87D-4C8C-B61C-18D3F13576F4}"/>
              </a:ext>
            </a:extLst>
          </p:cNvPr>
          <p:cNvSpPr>
            <a:spLocks noGrp="1"/>
          </p:cNvSpPr>
          <p:nvPr>
            <p:ph type="title"/>
          </p:nvPr>
        </p:nvSpPr>
        <p:spPr>
          <a:xfrm>
            <a:off x="3079750" y="274638"/>
            <a:ext cx="9112250" cy="531607"/>
          </a:xfrm>
        </p:spPr>
        <p:txBody>
          <a:bodyPr>
            <a:normAutofit fontScale="90000"/>
          </a:bodyPr>
          <a:lstStyle/>
          <a:p>
            <a:r>
              <a:rPr lang="es-CL" sz="3600" dirty="0"/>
              <a:t>Selección de subconjuntos de características</a:t>
            </a:r>
          </a:p>
        </p:txBody>
      </p:sp>
      <p:sp>
        <p:nvSpPr>
          <p:cNvPr id="3" name="Marcador de contenido 2">
            <a:extLst>
              <a:ext uri="{FF2B5EF4-FFF2-40B4-BE49-F238E27FC236}">
                <a16:creationId xmlns:a16="http://schemas.microsoft.com/office/drawing/2014/main" id="{EFBA6848-2A99-43FF-A81E-5BB3274389B7}"/>
              </a:ext>
            </a:extLst>
          </p:cNvPr>
          <p:cNvSpPr>
            <a:spLocks noGrp="1"/>
          </p:cNvSpPr>
          <p:nvPr>
            <p:ph idx="1"/>
          </p:nvPr>
        </p:nvSpPr>
        <p:spPr>
          <a:xfrm>
            <a:off x="609600" y="1188720"/>
            <a:ext cx="11247120" cy="4937443"/>
          </a:xfrm>
        </p:spPr>
        <p:txBody>
          <a:bodyPr/>
          <a:lstStyle/>
          <a:p>
            <a:r>
              <a:rPr lang="es-ES" sz="2800" dirty="0"/>
              <a:t>Otra forma de reducir la dimensionalidad de los datos</a:t>
            </a:r>
          </a:p>
          <a:p>
            <a:r>
              <a:rPr lang="es-ES" sz="2800" dirty="0"/>
              <a:t>Características redundantes </a:t>
            </a:r>
          </a:p>
          <a:p>
            <a:pPr lvl="1"/>
            <a:r>
              <a:rPr lang="es-ES" sz="2400" dirty="0"/>
              <a:t>Duplican gran parte o la totalidad de la información contenida en otro u otros atributos</a:t>
            </a:r>
          </a:p>
          <a:p>
            <a:pPr lvl="1"/>
            <a:r>
              <a:rPr lang="es-ES" sz="2400" dirty="0"/>
              <a:t>Ejemplo: el precio de compra de un producto y el importe del impuesto sobre las ventas pagado</a:t>
            </a:r>
          </a:p>
          <a:p>
            <a:r>
              <a:rPr lang="es-ES" sz="2800" dirty="0"/>
              <a:t>Características irrelevantes</a:t>
            </a:r>
          </a:p>
          <a:p>
            <a:pPr lvl="1"/>
            <a:r>
              <a:rPr lang="es-ES" sz="2400" dirty="0"/>
              <a:t>No contienen información útil para la tarea de minería de datos</a:t>
            </a:r>
          </a:p>
          <a:p>
            <a:pPr lvl="1"/>
            <a:r>
              <a:rPr lang="es-ES" sz="2400" dirty="0"/>
              <a:t>Ejemplo: la identificación de los estudiantes suele ser irrelevante para la tarea de predecir la nota media de los estudiantes</a:t>
            </a:r>
          </a:p>
          <a:p>
            <a:r>
              <a:rPr lang="es-ES" sz="2800" dirty="0"/>
              <a:t>Se han desarrollado muchas técnicas, especialmente para la clasificación</a:t>
            </a:r>
            <a:endParaRPr lang="es-CL" sz="2800" dirty="0"/>
          </a:p>
        </p:txBody>
      </p:sp>
    </p:spTree>
    <p:extLst>
      <p:ext uri="{BB962C8B-B14F-4D97-AF65-F5344CB8AC3E}">
        <p14:creationId xmlns:p14="http://schemas.microsoft.com/office/powerpoint/2010/main" val="3624487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D8B50-6EEB-4302-987E-7E82FE6DCF3C}"/>
              </a:ext>
            </a:extLst>
          </p:cNvPr>
          <p:cNvSpPr>
            <a:spLocks noGrp="1"/>
          </p:cNvSpPr>
          <p:nvPr>
            <p:ph type="title"/>
          </p:nvPr>
        </p:nvSpPr>
        <p:spPr/>
        <p:txBody>
          <a:bodyPr/>
          <a:lstStyle/>
          <a:p>
            <a:r>
              <a:rPr lang="es-ES" dirty="0"/>
              <a:t>Creación de Criterio</a:t>
            </a:r>
            <a:endParaRPr lang="es-CL" dirty="0"/>
          </a:p>
        </p:txBody>
      </p:sp>
      <p:sp>
        <p:nvSpPr>
          <p:cNvPr id="3" name="Marcador de contenido 2">
            <a:extLst>
              <a:ext uri="{FF2B5EF4-FFF2-40B4-BE49-F238E27FC236}">
                <a16:creationId xmlns:a16="http://schemas.microsoft.com/office/drawing/2014/main" id="{EAF20306-4962-4723-9640-1FDEB301922E}"/>
              </a:ext>
            </a:extLst>
          </p:cNvPr>
          <p:cNvSpPr>
            <a:spLocks noGrp="1"/>
          </p:cNvSpPr>
          <p:nvPr>
            <p:ph idx="1"/>
          </p:nvPr>
        </p:nvSpPr>
        <p:spPr>
          <a:xfrm>
            <a:off x="609600" y="1178560"/>
            <a:ext cx="10972800" cy="4947603"/>
          </a:xfrm>
        </p:spPr>
        <p:txBody>
          <a:bodyPr/>
          <a:lstStyle/>
          <a:p>
            <a:r>
              <a:rPr lang="es-ES" dirty="0"/>
              <a:t>Crear nuevos atributos que puedan capturar la información importante de un conjunto de datos de forma mucho más eficiente que los atributos originales</a:t>
            </a:r>
          </a:p>
          <a:p>
            <a:r>
              <a:rPr lang="es-ES" dirty="0"/>
              <a:t>Tres metodologías generales:</a:t>
            </a:r>
          </a:p>
          <a:p>
            <a:pPr lvl="1"/>
            <a:r>
              <a:rPr lang="es-ES" dirty="0"/>
              <a:t>Extracción de características</a:t>
            </a:r>
          </a:p>
          <a:p>
            <a:pPr lvl="2"/>
            <a:r>
              <a:rPr lang="es-ES" dirty="0"/>
              <a:t> Ejemplo: extracción de bordes de imágenes</a:t>
            </a:r>
          </a:p>
          <a:p>
            <a:pPr lvl="1"/>
            <a:r>
              <a:rPr lang="es-ES" dirty="0"/>
              <a:t>Construcción de características</a:t>
            </a:r>
          </a:p>
          <a:p>
            <a:pPr lvl="2"/>
            <a:r>
              <a:rPr lang="es-ES" dirty="0"/>
              <a:t> Ejemplo: dividir la masa por el volumen para obtener la densidad </a:t>
            </a:r>
          </a:p>
          <a:p>
            <a:pPr lvl="1"/>
            <a:r>
              <a:rPr lang="es-ES" dirty="0"/>
              <a:t>Asignación de datos a un nuevo espacio</a:t>
            </a:r>
          </a:p>
          <a:p>
            <a:pPr lvl="2"/>
            <a:r>
              <a:rPr lang="es-ES" dirty="0"/>
              <a:t> Ejemplo: Análisis de Fourier y wavelet </a:t>
            </a:r>
          </a:p>
          <a:p>
            <a:endParaRPr lang="es-CL" dirty="0"/>
          </a:p>
        </p:txBody>
      </p:sp>
    </p:spTree>
    <p:extLst>
      <p:ext uri="{BB962C8B-B14F-4D97-AF65-F5344CB8AC3E}">
        <p14:creationId xmlns:p14="http://schemas.microsoft.com/office/powerpoint/2010/main" val="131761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4" name="Rectangle 8"/>
          <p:cNvSpPr>
            <a:spLocks noGrp="1" noChangeArrowheads="1"/>
          </p:cNvSpPr>
          <p:nvPr>
            <p:ph type="title"/>
          </p:nvPr>
        </p:nvSpPr>
        <p:spPr>
          <a:xfrm>
            <a:off x="2074606" y="152400"/>
            <a:ext cx="9473927" cy="533400"/>
          </a:xfrm>
        </p:spPr>
        <p:txBody>
          <a:bodyPr>
            <a:normAutofit fontScale="90000"/>
          </a:bodyPr>
          <a:lstStyle/>
          <a:p>
            <a:r>
              <a:rPr lang="es-ES" dirty="0">
                <a:solidFill>
                  <a:schemeClr val="bg1"/>
                </a:solidFill>
              </a:rPr>
              <a:t>¿Qué es la limpieza de datos?</a:t>
            </a:r>
            <a:endParaRPr lang="en-US" dirty="0">
              <a:solidFill>
                <a:schemeClr val="bg1"/>
              </a:solidFill>
            </a:endParaRPr>
          </a:p>
        </p:txBody>
      </p:sp>
      <p:sp>
        <p:nvSpPr>
          <p:cNvPr id="649225" name="Rectangle 9"/>
          <p:cNvSpPr>
            <a:spLocks noGrp="1" noChangeArrowheads="1"/>
          </p:cNvSpPr>
          <p:nvPr>
            <p:ph type="body" sz="half" idx="1"/>
          </p:nvPr>
        </p:nvSpPr>
        <p:spPr>
          <a:xfrm>
            <a:off x="264160" y="1239520"/>
            <a:ext cx="11694160" cy="5008880"/>
          </a:xfrm>
        </p:spPr>
        <p:txBody>
          <a:bodyPr/>
          <a:lstStyle/>
          <a:p>
            <a:r>
              <a:rPr lang="es-ES" sz="2400" dirty="0"/>
              <a:t>Antes de iniciar el proceso de extracción de datos, debe determinar la calidad del conjunto de datos e identificar cualquier anomalía, como datos ausentes o atípicos, que tendrá que resolver. </a:t>
            </a:r>
          </a:p>
          <a:p>
            <a:r>
              <a:rPr lang="es-ES" sz="2400" dirty="0"/>
              <a:t>La calidad de los datos es una medida de la idoneidad de los datos para su uso y se suele calcular basándose en :</a:t>
            </a:r>
          </a:p>
          <a:p>
            <a:pPr lvl="1"/>
            <a:r>
              <a:rPr lang="es-ES" sz="2000" dirty="0"/>
              <a:t>Precisión: el grado en que los datos representan correctamente los valores subyacentes del mundo real, como que todas las temperaturas de un sensor estén en el rango correcto.</a:t>
            </a:r>
          </a:p>
          <a:p>
            <a:pPr lvl="1"/>
            <a:r>
              <a:rPr lang="es-ES" sz="2000" dirty="0"/>
              <a:t>Integridad: el grado en que los datos representan todos los valores requeridos, como que un conjunto de datos que debería contener una hora para un sensor que informa cada segundo, tenga el 100% de los valores de los datos.</a:t>
            </a:r>
          </a:p>
          <a:p>
            <a:pPr lvl="1"/>
            <a:r>
              <a:rPr lang="es-ES" sz="2000" dirty="0"/>
              <a:t>Consistencia: el grado en que valores de datos similares o relacionados se alinean en todo el conjunto de datos, como que cada ocurrencia de una dirección tenga el mismo código postal.</a:t>
            </a:r>
          </a:p>
          <a:p>
            <a:pPr lvl="1"/>
            <a:r>
              <a:rPr lang="es-ES" sz="2000" dirty="0"/>
              <a:t>Conformidad: el grado en que los valores de los datos se alinean con las reglas de negocio de la empresa, como por ejemplo que la empresa medirá y almacenará los valores de los sensores en intervalos de 1 segundo.</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C70D101-714C-4564-947A-D76BD7253A1E}"/>
              </a:ext>
            </a:extLst>
          </p:cNvPr>
          <p:cNvSpPr>
            <a:spLocks noGrp="1"/>
          </p:cNvSpPr>
          <p:nvPr>
            <p:ph type="title"/>
          </p:nvPr>
        </p:nvSpPr>
        <p:spPr>
          <a:xfrm>
            <a:off x="3079750" y="-65722"/>
            <a:ext cx="8502650" cy="1143000"/>
          </a:xfrm>
        </p:spPr>
        <p:txBody>
          <a:bodyPr/>
          <a:lstStyle/>
          <a:p>
            <a:r>
              <a:rPr lang="es-ES" dirty="0">
                <a:solidFill>
                  <a:schemeClr val="bg1"/>
                </a:solidFill>
              </a:rPr>
              <a:t>Pre Procesamiento de Datos</a:t>
            </a:r>
            <a:endParaRPr lang="es-CL" dirty="0">
              <a:solidFill>
                <a:schemeClr val="bg1"/>
              </a:solidFill>
            </a:endParaRPr>
          </a:p>
        </p:txBody>
      </p:sp>
      <p:sp>
        <p:nvSpPr>
          <p:cNvPr id="6" name="Marcador de contenido 5">
            <a:extLst>
              <a:ext uri="{FF2B5EF4-FFF2-40B4-BE49-F238E27FC236}">
                <a16:creationId xmlns:a16="http://schemas.microsoft.com/office/drawing/2014/main" id="{76D6BC50-A88F-4B85-AD14-F2109E0D3116}"/>
              </a:ext>
            </a:extLst>
          </p:cNvPr>
          <p:cNvSpPr>
            <a:spLocks noGrp="1"/>
          </p:cNvSpPr>
          <p:nvPr>
            <p:ph idx="1"/>
          </p:nvPr>
        </p:nvSpPr>
        <p:spPr/>
        <p:txBody>
          <a:bodyPr>
            <a:normAutofit lnSpcReduction="10000"/>
          </a:bodyPr>
          <a:lstStyle/>
          <a:p>
            <a:pPr>
              <a:lnSpc>
                <a:spcPct val="120000"/>
              </a:lnSpc>
            </a:pPr>
            <a:r>
              <a:rPr lang="es-ES" dirty="0"/>
              <a:t>Agregación
Muestreo
Discretización y </a:t>
            </a:r>
            <a:r>
              <a:rPr lang="es-ES" dirty="0" err="1"/>
              <a:t>binarización</a:t>
            </a:r>
            <a:r>
              <a:rPr lang="es-ES" dirty="0"/>
              <a:t>
Transformación de atributos
Reducción de la dimensionalidad
Selección de subconjuntos de características
Creación de características</a:t>
            </a:r>
            <a:endParaRPr lang="en-US" dirty="0"/>
          </a:p>
        </p:txBody>
      </p:sp>
    </p:spTree>
    <p:extLst>
      <p:ext uri="{BB962C8B-B14F-4D97-AF65-F5344CB8AC3E}">
        <p14:creationId xmlns:p14="http://schemas.microsoft.com/office/powerpoint/2010/main" val="303118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C6F7C-C7FA-41C8-B151-BAD091059D91}"/>
              </a:ext>
            </a:extLst>
          </p:cNvPr>
          <p:cNvSpPr>
            <a:spLocks noGrp="1"/>
          </p:cNvSpPr>
          <p:nvPr>
            <p:ph type="title"/>
          </p:nvPr>
        </p:nvSpPr>
        <p:spPr>
          <a:xfrm>
            <a:off x="2256790" y="295276"/>
            <a:ext cx="8502650" cy="457199"/>
          </a:xfrm>
        </p:spPr>
        <p:txBody>
          <a:bodyPr>
            <a:normAutofit fontScale="90000"/>
          </a:bodyPr>
          <a:lstStyle/>
          <a:p>
            <a:r>
              <a:rPr lang="es-ES" dirty="0">
                <a:solidFill>
                  <a:schemeClr val="bg1"/>
                </a:solidFill>
              </a:rPr>
              <a:t>Agregación</a:t>
            </a:r>
            <a:endParaRPr lang="es-CL" dirty="0">
              <a:solidFill>
                <a:schemeClr val="bg1"/>
              </a:solidFill>
            </a:endParaRPr>
          </a:p>
        </p:txBody>
      </p:sp>
      <p:sp>
        <p:nvSpPr>
          <p:cNvPr id="3" name="Marcador de contenido 2">
            <a:extLst>
              <a:ext uri="{FF2B5EF4-FFF2-40B4-BE49-F238E27FC236}">
                <a16:creationId xmlns:a16="http://schemas.microsoft.com/office/drawing/2014/main" id="{E11A8349-042E-4711-ACEC-137695328831}"/>
              </a:ext>
            </a:extLst>
          </p:cNvPr>
          <p:cNvSpPr>
            <a:spLocks noGrp="1"/>
          </p:cNvSpPr>
          <p:nvPr>
            <p:ph idx="1"/>
          </p:nvPr>
        </p:nvSpPr>
        <p:spPr/>
        <p:txBody>
          <a:bodyPr/>
          <a:lstStyle/>
          <a:p>
            <a:r>
              <a:rPr lang="es-CL" dirty="0"/>
              <a:t>Combinación de dos o más atributos (u objetos) en un único atributo (u objeto)</a:t>
            </a:r>
          </a:p>
          <a:p>
            <a:r>
              <a:rPr lang="es-CL" dirty="0"/>
              <a:t>Propósito</a:t>
            </a:r>
          </a:p>
          <a:p>
            <a:pPr lvl="1"/>
            <a:r>
              <a:rPr lang="es-CL" dirty="0"/>
              <a:t>Reducción de datos</a:t>
            </a:r>
            <a:endParaRPr lang="es-CL" sz="2400" dirty="0"/>
          </a:p>
          <a:p>
            <a:pPr lvl="2"/>
            <a:r>
              <a:rPr lang="es-CL" dirty="0"/>
              <a:t>Reduce el número de atributos </a:t>
            </a:r>
          </a:p>
          <a:p>
            <a:pPr lvl="1"/>
            <a:r>
              <a:rPr lang="es-CL" dirty="0"/>
              <a:t>Cambio de Escala</a:t>
            </a:r>
          </a:p>
          <a:p>
            <a:pPr lvl="2"/>
            <a:r>
              <a:rPr lang="es-CL" sz="2200" dirty="0"/>
              <a:t>Ciudad a regiones o países.</a:t>
            </a:r>
          </a:p>
          <a:p>
            <a:pPr lvl="2"/>
            <a:r>
              <a:rPr lang="es-CL" sz="2200" dirty="0"/>
              <a:t>Agregar días en semanas, meses o años. </a:t>
            </a:r>
          </a:p>
          <a:p>
            <a:pPr lvl="1"/>
            <a:r>
              <a:rPr lang="es-CL" dirty="0"/>
              <a:t>Generar datos más estables</a:t>
            </a:r>
          </a:p>
          <a:p>
            <a:pPr lvl="2"/>
            <a:r>
              <a:rPr lang="es-CL" sz="2200" dirty="0"/>
              <a:t>Los datos agregados suelen cambiar menos</a:t>
            </a:r>
          </a:p>
          <a:p>
            <a:endParaRPr lang="es-CL" dirty="0"/>
          </a:p>
        </p:txBody>
      </p:sp>
    </p:spTree>
    <p:extLst>
      <p:ext uri="{BB962C8B-B14F-4D97-AF65-F5344CB8AC3E}">
        <p14:creationId xmlns:p14="http://schemas.microsoft.com/office/powerpoint/2010/main" val="267075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DA6E3-841D-40B3-9F45-36DEE9B2CCEC}"/>
              </a:ext>
            </a:extLst>
          </p:cNvPr>
          <p:cNvSpPr>
            <a:spLocks noGrp="1"/>
          </p:cNvSpPr>
          <p:nvPr>
            <p:ph type="title"/>
          </p:nvPr>
        </p:nvSpPr>
        <p:spPr/>
        <p:txBody>
          <a:bodyPr/>
          <a:lstStyle/>
          <a:p>
            <a:r>
              <a:rPr lang="es-ES" dirty="0">
                <a:solidFill>
                  <a:schemeClr val="bg1"/>
                </a:solidFill>
              </a:rPr>
              <a:t>Agregación</a:t>
            </a:r>
            <a:endParaRPr lang="es-CL" dirty="0"/>
          </a:p>
        </p:txBody>
      </p:sp>
      <p:sp>
        <p:nvSpPr>
          <p:cNvPr id="3" name="Marcador de contenido 2">
            <a:extLst>
              <a:ext uri="{FF2B5EF4-FFF2-40B4-BE49-F238E27FC236}">
                <a16:creationId xmlns:a16="http://schemas.microsoft.com/office/drawing/2014/main" id="{D5632F03-2AEC-40E6-89A2-B0DF9071B22D}"/>
              </a:ext>
            </a:extLst>
          </p:cNvPr>
          <p:cNvSpPr>
            <a:spLocks noGrp="1"/>
          </p:cNvSpPr>
          <p:nvPr>
            <p:ph idx="1"/>
          </p:nvPr>
        </p:nvSpPr>
        <p:spPr>
          <a:xfrm>
            <a:off x="375920" y="1478280"/>
            <a:ext cx="10972800" cy="4525963"/>
          </a:xfrm>
        </p:spPr>
        <p:txBody>
          <a:bodyPr/>
          <a:lstStyle/>
          <a:p>
            <a:r>
              <a:rPr lang="es-ES" dirty="0"/>
              <a:t>Humedad Suelo</a:t>
            </a:r>
          </a:p>
          <a:p>
            <a:endParaRPr lang="es-ES" dirty="0"/>
          </a:p>
          <a:p>
            <a:endParaRPr lang="es-ES" dirty="0"/>
          </a:p>
          <a:p>
            <a:endParaRPr lang="es-ES" dirty="0"/>
          </a:p>
          <a:p>
            <a:r>
              <a:rPr lang="es-CL" dirty="0"/>
              <a:t>STD</a:t>
            </a:r>
          </a:p>
          <a:p>
            <a:pPr lvl="1"/>
            <a:r>
              <a:rPr lang="es-CL" dirty="0" err="1"/>
              <a:t>Week</a:t>
            </a:r>
            <a:endParaRPr lang="es-CL" dirty="0"/>
          </a:p>
          <a:p>
            <a:pPr lvl="1"/>
            <a:r>
              <a:rPr lang="es-CL" dirty="0"/>
              <a:t>Day</a:t>
            </a:r>
            <a:endParaRPr lang="es-ES" dirty="0"/>
          </a:p>
        </p:txBody>
      </p:sp>
      <p:pic>
        <p:nvPicPr>
          <p:cNvPr id="1028" name="Picture 4">
            <a:extLst>
              <a:ext uri="{FF2B5EF4-FFF2-40B4-BE49-F238E27FC236}">
                <a16:creationId xmlns:a16="http://schemas.microsoft.com/office/drawing/2014/main" id="{D1DC3D27-8FBC-4A60-B53E-693D275D5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680" y="3843655"/>
            <a:ext cx="3505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245B7CF-0335-43A7-8833-715B48948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655" y="1413193"/>
            <a:ext cx="3705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15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8A0B4-E6E9-4740-9057-96D6E9AC403A}"/>
              </a:ext>
            </a:extLst>
          </p:cNvPr>
          <p:cNvSpPr>
            <a:spLocks noGrp="1"/>
          </p:cNvSpPr>
          <p:nvPr>
            <p:ph type="title"/>
          </p:nvPr>
        </p:nvSpPr>
        <p:spPr/>
        <p:txBody>
          <a:bodyPr/>
          <a:lstStyle/>
          <a:p>
            <a:r>
              <a:rPr lang="es-ES" dirty="0"/>
              <a:t>Muestreo</a:t>
            </a:r>
            <a:endParaRPr lang="es-CL" dirty="0"/>
          </a:p>
        </p:txBody>
      </p:sp>
      <p:sp>
        <p:nvSpPr>
          <p:cNvPr id="3" name="Marcador de contenido 2">
            <a:extLst>
              <a:ext uri="{FF2B5EF4-FFF2-40B4-BE49-F238E27FC236}">
                <a16:creationId xmlns:a16="http://schemas.microsoft.com/office/drawing/2014/main" id="{18592FB5-32E3-4744-9D83-3D99DDEDCBB7}"/>
              </a:ext>
            </a:extLst>
          </p:cNvPr>
          <p:cNvSpPr>
            <a:spLocks noGrp="1"/>
          </p:cNvSpPr>
          <p:nvPr>
            <p:ph idx="1"/>
          </p:nvPr>
        </p:nvSpPr>
        <p:spPr>
          <a:xfrm>
            <a:off x="609600" y="1168400"/>
            <a:ext cx="11216640" cy="4957763"/>
          </a:xfrm>
        </p:spPr>
        <p:txBody>
          <a:bodyPr/>
          <a:lstStyle/>
          <a:p>
            <a:r>
              <a:rPr lang="es-ES" sz="2800" dirty="0"/>
              <a:t>El muestreo es la principal técnica empleada para la reducción de datos.</a:t>
            </a:r>
          </a:p>
          <a:p>
            <a:r>
              <a:rPr lang="es-ES" sz="2800" dirty="0"/>
              <a:t>Suele utilizarse tanto para la investigación preliminar de los datos como para el análisis final de los mismos.</a:t>
            </a:r>
          </a:p>
          <a:p>
            <a:r>
              <a:rPr lang="es-ES" sz="2800" dirty="0"/>
              <a:t> Los estadísticos suelen recurrir al muestreo porque la obtención de todo el conjunto de datos de interés es demasiado costoso o requiere mucho tiempo.</a:t>
            </a:r>
          </a:p>
          <a:p>
            <a:r>
              <a:rPr lang="es-ES" sz="2800" dirty="0"/>
              <a:t> El muestreo se suele utilizar en la minería de datos porque el procesamiento de todo el conjunto de datos de interés es demasiado caro o requiere mucho tiempo. (Recuerdan el ejemplo de </a:t>
            </a:r>
            <a:r>
              <a:rPr lang="es-ES" sz="2800" dirty="0" err="1"/>
              <a:t>Stems</a:t>
            </a:r>
            <a:r>
              <a:rPr lang="es-ES" sz="2800" dirty="0"/>
              <a:t>)</a:t>
            </a:r>
            <a:endParaRPr lang="es-CL" sz="2800" dirty="0"/>
          </a:p>
        </p:txBody>
      </p:sp>
    </p:spTree>
    <p:extLst>
      <p:ext uri="{BB962C8B-B14F-4D97-AF65-F5344CB8AC3E}">
        <p14:creationId xmlns:p14="http://schemas.microsoft.com/office/powerpoint/2010/main" val="298213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785F2-74D0-457C-9AFE-7FE10898DCDC}"/>
              </a:ext>
            </a:extLst>
          </p:cNvPr>
          <p:cNvSpPr>
            <a:spLocks noGrp="1"/>
          </p:cNvSpPr>
          <p:nvPr>
            <p:ph type="title"/>
          </p:nvPr>
        </p:nvSpPr>
        <p:spPr>
          <a:xfrm>
            <a:off x="3079750" y="274638"/>
            <a:ext cx="7639050" cy="531607"/>
          </a:xfrm>
        </p:spPr>
        <p:txBody>
          <a:bodyPr>
            <a:normAutofit fontScale="90000"/>
          </a:bodyPr>
          <a:lstStyle/>
          <a:p>
            <a:r>
              <a:rPr lang="es-ES" dirty="0"/>
              <a:t>Muestreo</a:t>
            </a:r>
            <a:endParaRPr lang="es-CL" dirty="0"/>
          </a:p>
        </p:txBody>
      </p:sp>
      <p:sp>
        <p:nvSpPr>
          <p:cNvPr id="3" name="Marcador de contenido 2">
            <a:extLst>
              <a:ext uri="{FF2B5EF4-FFF2-40B4-BE49-F238E27FC236}">
                <a16:creationId xmlns:a16="http://schemas.microsoft.com/office/drawing/2014/main" id="{37F31913-BEE7-4CAB-B97A-68ABFA00EC4F}"/>
              </a:ext>
            </a:extLst>
          </p:cNvPr>
          <p:cNvSpPr>
            <a:spLocks noGrp="1"/>
          </p:cNvSpPr>
          <p:nvPr>
            <p:ph idx="1"/>
          </p:nvPr>
        </p:nvSpPr>
        <p:spPr/>
        <p:txBody>
          <a:bodyPr/>
          <a:lstStyle/>
          <a:p>
            <a:r>
              <a:rPr lang="es-ES" dirty="0"/>
              <a:t>El principio clave para un muestreo eficaz es el siguiente: </a:t>
            </a:r>
          </a:p>
          <a:p>
            <a:endParaRPr lang="es-ES" dirty="0"/>
          </a:p>
          <a:p>
            <a:pPr lvl="1"/>
            <a:r>
              <a:rPr lang="es-ES" dirty="0"/>
              <a:t>El uso de una muestra funcionará casi tan bien como el uso de todo el conjunto de datos, si la muestra es representativa</a:t>
            </a:r>
          </a:p>
          <a:p>
            <a:pPr lvl="1"/>
            <a:r>
              <a:rPr lang="es-ES" dirty="0"/>
              <a:t>Una muestra es representativa si tiene aproximadamente las mismas propiedades (de interés) que el conjunto original de datos </a:t>
            </a:r>
            <a:endParaRPr lang="es-CL" dirty="0"/>
          </a:p>
        </p:txBody>
      </p:sp>
    </p:spTree>
    <p:extLst>
      <p:ext uri="{BB962C8B-B14F-4D97-AF65-F5344CB8AC3E}">
        <p14:creationId xmlns:p14="http://schemas.microsoft.com/office/powerpoint/2010/main" val="298884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BE8E86-0AA9-4241-9E89-68C4DBC6FC12}"/>
              </a:ext>
            </a:extLst>
          </p:cNvPr>
          <p:cNvSpPr>
            <a:spLocks noGrp="1"/>
          </p:cNvSpPr>
          <p:nvPr>
            <p:ph type="title"/>
          </p:nvPr>
        </p:nvSpPr>
        <p:spPr/>
        <p:txBody>
          <a:bodyPr/>
          <a:lstStyle/>
          <a:p>
            <a:r>
              <a:rPr lang="es-ES" dirty="0"/>
              <a:t>Muestreo </a:t>
            </a:r>
            <a:endParaRPr lang="es-CL" dirty="0"/>
          </a:p>
        </p:txBody>
      </p:sp>
      <p:sp>
        <p:nvSpPr>
          <p:cNvPr id="3" name="Marcador de contenido 2">
            <a:extLst>
              <a:ext uri="{FF2B5EF4-FFF2-40B4-BE49-F238E27FC236}">
                <a16:creationId xmlns:a16="http://schemas.microsoft.com/office/drawing/2014/main" id="{C28244DF-263E-492D-922E-63A553DE1BF3}"/>
              </a:ext>
            </a:extLst>
          </p:cNvPr>
          <p:cNvSpPr>
            <a:spLocks noGrp="1"/>
          </p:cNvSpPr>
          <p:nvPr>
            <p:ph idx="1"/>
          </p:nvPr>
        </p:nvSpPr>
        <p:spPr>
          <a:xfrm>
            <a:off x="406400" y="1168400"/>
            <a:ext cx="11541760" cy="5313680"/>
          </a:xfrm>
        </p:spPr>
        <p:txBody>
          <a:bodyPr/>
          <a:lstStyle/>
          <a:p>
            <a:r>
              <a:rPr lang="es-ES" dirty="0"/>
              <a:t>Muestreo aleatorio simple</a:t>
            </a:r>
          </a:p>
          <a:p>
            <a:pPr lvl="1"/>
            <a:r>
              <a:rPr lang="es-ES" dirty="0"/>
              <a:t>Existe la misma probabilidad de seleccionar cualquier elemento concreto</a:t>
            </a:r>
          </a:p>
          <a:p>
            <a:pPr lvl="1"/>
            <a:r>
              <a:rPr lang="es-ES" dirty="0"/>
              <a:t>Muestreo sin sustitución</a:t>
            </a:r>
          </a:p>
          <a:p>
            <a:pPr lvl="2"/>
            <a:r>
              <a:rPr lang="es-ES" dirty="0"/>
              <a:t>A medida que se selecciona cada elemento, se elimina de la población</a:t>
            </a:r>
          </a:p>
          <a:p>
            <a:pPr lvl="1"/>
            <a:r>
              <a:rPr lang="es-ES" dirty="0"/>
              <a:t>Muestreo con reemplazo</a:t>
            </a:r>
          </a:p>
          <a:p>
            <a:pPr lvl="2"/>
            <a:r>
              <a:rPr lang="es-ES" dirty="0"/>
              <a:t>Los objetos no se eliminan de la población a medida que se seleccionan para la muestra.   </a:t>
            </a:r>
          </a:p>
          <a:p>
            <a:pPr lvl="2"/>
            <a:r>
              <a:rPr lang="es-ES" dirty="0"/>
              <a:t>En el muestreo con reemplazo, el mismo objeto puede recogerse más de una vez</a:t>
            </a:r>
          </a:p>
          <a:p>
            <a:r>
              <a:rPr lang="es-ES" dirty="0"/>
              <a:t>Muestreo estratificado</a:t>
            </a:r>
          </a:p>
          <a:p>
            <a:pPr lvl="1"/>
            <a:r>
              <a:rPr lang="es-ES" dirty="0"/>
              <a:t>Dividir los datos en varias particiones; a continuación, extraer muestras aleatorias de cada partición</a:t>
            </a:r>
            <a:endParaRPr lang="es-CL" dirty="0"/>
          </a:p>
        </p:txBody>
      </p:sp>
    </p:spTree>
    <p:extLst>
      <p:ext uri="{BB962C8B-B14F-4D97-AF65-F5344CB8AC3E}">
        <p14:creationId xmlns:p14="http://schemas.microsoft.com/office/powerpoint/2010/main" val="54640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1 6 " ? > < X M L D i a g r a m > < i D i a g r a m   k e y = " P r e s e n t a c i o n   1 " / > < / X M L D i a g r a m > 
</file>

<file path=customXml/item2.xml>��< ? x m l   v e r s i o n = " 1 . 0 "   e n c o d i n g = " u t f - 1 6 " ? > < X M L I n f o > < P r e s e n t a t i o n I n f o   s l i d e C o u n t = " 2 1 " / > < / X M L I n f o > 
</file>

<file path=customXml/itemProps1.xml><?xml version="1.0" encoding="utf-8"?>
<ds:datastoreItem xmlns:ds="http://schemas.openxmlformats.org/officeDocument/2006/customXml" ds:itemID="{33FECA87-CC33-4DC4-9CEA-4F90E9E94DBE}">
  <ds:schemaRefs/>
</ds:datastoreItem>
</file>

<file path=customXml/itemProps2.xml><?xml version="1.0" encoding="utf-8"?>
<ds:datastoreItem xmlns:ds="http://schemas.openxmlformats.org/officeDocument/2006/customXml" ds:itemID="{26851F18-F26E-4156-ADC1-D259F08D102C}">
  <ds:schemaRefs/>
</ds:datastoreItem>
</file>

<file path=docProps/app.xml><?xml version="1.0" encoding="utf-8"?>
<Properties xmlns="http://schemas.openxmlformats.org/officeDocument/2006/extended-properties" xmlns:vt="http://schemas.openxmlformats.org/officeDocument/2006/docPropsVTypes">
  <Template/>
  <TotalTime>0</TotalTime>
  <Words>1134</Words>
  <Application>Microsoft Office PowerPoint</Application>
  <PresentationFormat>Widescreen</PresentationFormat>
  <Paragraphs>131</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  CLASE Nº4 Limpieza de datos   </vt:lpstr>
      <vt:lpstr>Correlación</vt:lpstr>
      <vt:lpstr>¿Qué es la limpieza de datos?</vt:lpstr>
      <vt:lpstr>Pre Procesamiento de Datos</vt:lpstr>
      <vt:lpstr>Agregación</vt:lpstr>
      <vt:lpstr>Agregación</vt:lpstr>
      <vt:lpstr>Muestreo</vt:lpstr>
      <vt:lpstr>Muestreo</vt:lpstr>
      <vt:lpstr>Muestreo </vt:lpstr>
      <vt:lpstr>Muestreo</vt:lpstr>
      <vt:lpstr>Discretización</vt:lpstr>
      <vt:lpstr>Discretización</vt:lpstr>
      <vt:lpstr>Discretización</vt:lpstr>
      <vt:lpstr>Discretización</vt:lpstr>
      <vt:lpstr>Binarización</vt:lpstr>
      <vt:lpstr>Transformación de atributos</vt:lpstr>
      <vt:lpstr>Transformación de atributos</vt:lpstr>
      <vt:lpstr>(curse) Dimensionalidad</vt:lpstr>
      <vt:lpstr>Reducción Dimensional</vt:lpstr>
      <vt:lpstr>Selección de subconjuntos de características</vt:lpstr>
      <vt:lpstr>Creación de Criterio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Rodríguez</dc:creator>
  <cp:lastModifiedBy>REID CALDERÓN, SAMANTHA C.</cp:lastModifiedBy>
  <cp:revision>187</cp:revision>
  <dcterms:created xsi:type="dcterms:W3CDTF">2012-06-05T18:28:47Z</dcterms:created>
  <dcterms:modified xsi:type="dcterms:W3CDTF">2022-10-07T21:37:26Z</dcterms:modified>
</cp:coreProperties>
</file>