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3"/>
  </p:sldMasterIdLst>
  <p:notesMasterIdLst>
    <p:notesMasterId r:id="rId18"/>
  </p:notesMasterIdLst>
  <p:sldIdLst>
    <p:sldId id="695" r:id="rId4"/>
    <p:sldId id="714" r:id="rId5"/>
    <p:sldId id="703" r:id="rId6"/>
    <p:sldId id="704" r:id="rId7"/>
    <p:sldId id="705" r:id="rId8"/>
    <p:sldId id="706" r:id="rId9"/>
    <p:sldId id="707" r:id="rId10"/>
    <p:sldId id="708" r:id="rId11"/>
    <p:sldId id="709" r:id="rId12"/>
    <p:sldId id="710" r:id="rId13"/>
    <p:sldId id="711" r:id="rId14"/>
    <p:sldId id="712" r:id="rId15"/>
    <p:sldId id="713" r:id="rId16"/>
    <p:sldId id="696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657" autoAdjust="0"/>
  </p:normalViewPr>
  <p:slideViewPr>
    <p:cSldViewPr snapToGrid="0" snapToObjects="1">
      <p:cViewPr varScale="1">
        <p:scale>
          <a:sx n="87" d="100"/>
          <a:sy n="87" d="100"/>
        </p:scale>
        <p:origin x="155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99D93C5-4704-4602-A385-E896394F37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E17850-F0D2-4600-952F-CF8D2A3569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428941-ABAF-452D-848D-C32703BFCC20}" type="datetimeFigureOut">
              <a:rPr lang="es-CL"/>
              <a:pPr>
                <a:defRPr/>
              </a:pPr>
              <a:t>07-10-2022</a:t>
            </a:fld>
            <a:endParaRPr lang="es-CL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C2F4E9DC-80F0-44C2-9BF5-8624366817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25BDA3A8-6448-469C-B01D-1780AD243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8B736F-3755-46DA-BD5A-C93BA28980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492AA9-0CC9-4C6D-BE5F-9C8A79DAC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4CA414-7DBD-4522-90C3-2A8D7A2FFE13}" type="slidenum">
              <a:rPr lang="es-CL" altLang="es-CL"/>
              <a:pPr>
                <a:defRPr/>
              </a:pPr>
              <a:t>‹#›</a:t>
            </a:fld>
            <a:endParaRPr lang="es-CL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4CA414-7DBD-4522-90C3-2A8D7A2FFE13}" type="slidenum">
              <a:rPr lang="es-CL" altLang="es-CL" smtClean="0"/>
              <a:pPr>
                <a:defRPr/>
              </a:pPr>
              <a:t>6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19282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4CA414-7DBD-4522-90C3-2A8D7A2FFE13}" type="slidenum">
              <a:rPr lang="es-CL" altLang="es-CL" smtClean="0"/>
              <a:pPr>
                <a:defRPr/>
              </a:pPr>
              <a:t>7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37880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4CA414-7DBD-4522-90C3-2A8D7A2FFE13}" type="slidenum">
              <a:rPr lang="es-CL" altLang="es-CL" smtClean="0"/>
              <a:pPr>
                <a:defRPr/>
              </a:pPr>
              <a:t>9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02515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6F2C-AC53-BFEE-CAF1-CFA536F3D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AA4CF-303C-D10A-2D93-096281E0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FB9F-5911-D3E4-14A9-8CA4E5C7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64620E-4BDA-4E12-B360-CFE37C68AC59}" type="datetimeFigureOut">
              <a:rPr lang="en-US" altLang="es-CL" smtClean="0"/>
              <a:pPr>
                <a:defRPr/>
              </a:pPr>
              <a:t>10/7/2022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4F34-72C5-1FFB-B867-D02BF6A8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113C-A105-DAFE-F873-08E381CC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DD2E3-B56A-4EA9-83B6-796D6F35A206}" type="slidenum">
              <a:rPr lang="en-US" altLang="es-CL" smtClean="0"/>
              <a:pPr>
                <a:defRPr/>
              </a:pPr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4738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5F92-8C98-8149-A5BB-7C8EE004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31DE-C57B-BFE7-5A04-C8A626151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8056-8B49-46A2-6D45-BC6D008F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9920E2-D066-4DBD-892E-3F9250065834}" type="datetimeFigureOut">
              <a:rPr lang="en-US" altLang="es-CL" smtClean="0"/>
              <a:pPr>
                <a:defRPr/>
              </a:pPr>
              <a:t>10/7/2022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C940-7A6F-CFF5-C5F3-A336006B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A463-36FC-62BD-BD23-ADB4C216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BF81D8-DEA2-4D21-B193-ADBB448D364C}" type="slidenum">
              <a:rPr lang="en-US" altLang="es-CL" smtClean="0"/>
              <a:pPr>
                <a:defRPr/>
              </a:pPr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22252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D6B81-A262-2677-EC0C-8F3D91E63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902C0-2D76-AE98-A946-E3F6D2A9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DBC8-7F4D-7D59-6147-950B7137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603A8-9E37-4836-B713-33CCD20E81B1}" type="datetimeFigureOut">
              <a:rPr lang="en-US" altLang="es-CL" smtClean="0"/>
              <a:pPr>
                <a:defRPr/>
              </a:pPr>
              <a:t>10/7/2022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16FC5-4B72-0147-C303-588F6B90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2523A-A037-D464-6D7B-E23FB292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020A9-F8BC-4FF8-8D85-6C88CDA7C9EC}" type="slidenum">
              <a:rPr lang="en-US" altLang="es-CL" smtClean="0"/>
              <a:pPr>
                <a:defRPr/>
              </a:pPr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73394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26A3-9A0A-CAF9-C5D2-369ED8E4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6EE7-66F7-13A7-2605-A30AFD366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89D4-8FEE-9635-31A7-E8D1BBCF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B3324-55CA-4210-A2F0-28D743B9616E}" type="datetimeFigureOut">
              <a:rPr lang="en-US" altLang="es-CL" smtClean="0"/>
              <a:pPr>
                <a:defRPr/>
              </a:pPr>
              <a:t>10/7/2022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39AF-2E36-5905-0FD3-CEBBA3D6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1FDB-FDF2-C43E-C4F8-8CAD61A5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FA834-29F8-4AF8-9547-374B3384A53E}" type="slidenum">
              <a:rPr lang="en-US" altLang="es-CL" smtClean="0"/>
              <a:pPr>
                <a:defRPr/>
              </a:pPr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407562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6B20-EAFA-2DC0-18EE-5880056E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9F9B0-DBEE-CBEB-15CC-E82CCF94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46CB-609B-8BBD-9F1C-0967B63E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0BBCDC-0BDD-4DD4-8B54-A3E4D2E734A4}" type="datetimeFigureOut">
              <a:rPr lang="en-US" altLang="es-CL" smtClean="0"/>
              <a:pPr>
                <a:defRPr/>
              </a:pPr>
              <a:t>10/7/2022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D985-76B1-8C86-09EC-046C54BD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8A9E-E3B5-7A47-39DE-72AD382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B5B82-B38D-41DD-812B-8BAA74F1E4CE}" type="slidenum">
              <a:rPr lang="en-US" altLang="es-CL" smtClean="0"/>
              <a:pPr>
                <a:defRPr/>
              </a:pPr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48832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0F3C-0DDA-85D3-E4BF-A478C05F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7BB9-CFB5-C2E9-7033-CAFADC1CD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F29B8-295E-D93A-7274-E42669A6A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53913-E907-F60A-2809-6405AB8E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A555FF-E992-481C-B14A-D2B2BB24537E}" type="datetimeFigureOut">
              <a:rPr lang="en-US" altLang="es-CL" smtClean="0"/>
              <a:pPr>
                <a:defRPr/>
              </a:pPr>
              <a:t>10/7/2022</a:t>
            </a:fld>
            <a:endParaRPr lang="en-US" alt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CB92-FCB5-CC31-BBFA-6D0914FA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BCD4D-7220-395A-9BB2-88F875C9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45039-846E-4A45-8125-F6D434FE8D2F}" type="slidenum">
              <a:rPr lang="en-US" altLang="es-CL" smtClean="0"/>
              <a:pPr>
                <a:defRPr/>
              </a:pPr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64806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D795-4A20-F69B-F630-D0CFA8B6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A4C63-C2F7-EC2E-3E4B-528A3DC6C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A3D3D-6CAC-03C1-7157-75EFFDD9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06055-D075-43FD-F7B9-CA9B2EB8F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93113-3881-1281-E44B-4B26A17E5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619ED-A7F5-57A1-791C-333A1300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D953FC-1997-4AC2-9625-41FBB64FF7E1}" type="datetimeFigureOut">
              <a:rPr lang="en-US" altLang="es-CL" smtClean="0"/>
              <a:pPr>
                <a:defRPr/>
              </a:pPr>
              <a:t>10/7/2022</a:t>
            </a:fld>
            <a:endParaRPr lang="en-US" alt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A8AC1-1F4E-3818-DC8D-6D8802CA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B6B01-DD9F-173F-1813-B92CEA45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6B3DD-6B8D-45C8-9229-6CDBB7270B85}" type="slidenum">
              <a:rPr lang="en-US" altLang="es-CL" smtClean="0"/>
              <a:pPr>
                <a:defRPr/>
              </a:pPr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75984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9BA4-89E8-9661-38B5-FC941C4F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BD130-D2EB-4117-0505-7F130E4B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81D78E-833F-4763-A0C1-436AD7A33783}" type="datetimeFigureOut">
              <a:rPr lang="en-US" altLang="es-CL" smtClean="0"/>
              <a:pPr>
                <a:defRPr/>
              </a:pPr>
              <a:t>10/7/2022</a:t>
            </a:fld>
            <a:endParaRPr lang="en-US" alt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2E718-B9B8-93E8-522C-5EB37A44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BA2C2-0672-0C14-3A28-FBDB6E63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BF2B7-ACA9-4518-B9C6-E75D0FD6A116}" type="slidenum">
              <a:rPr lang="en-US" altLang="es-CL" smtClean="0"/>
              <a:pPr>
                <a:defRPr/>
              </a:pPr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80663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12E69-2D94-DD24-3434-928D6F01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AEDCBE-6DA1-44DA-BFBD-0514F88DEE06}" type="datetimeFigureOut">
              <a:rPr lang="en-US" altLang="es-CL" smtClean="0"/>
              <a:pPr>
                <a:defRPr/>
              </a:pPr>
              <a:t>10/7/2022</a:t>
            </a:fld>
            <a:endParaRPr lang="en-US" alt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710D5-8AFC-DF7B-757A-434604E7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4BAE4-39C9-BB36-9782-AFF63C35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FC8D9-D623-40E5-BF91-96F8C939F5AC}" type="slidenum">
              <a:rPr lang="en-US" altLang="es-CL" smtClean="0"/>
              <a:pPr>
                <a:defRPr/>
              </a:pPr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30530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48A6-E849-6CC8-30F7-E6F93804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3ACC-72E7-3DD2-E76B-9070E0A2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987CA-35F2-B825-9C6F-FE135E1A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CD7E6-8FE7-5E0D-19E4-0F0FD13C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635486-0B74-4EC8-9EE7-C4B94F6E8A4E}" type="datetimeFigureOut">
              <a:rPr lang="en-US" altLang="es-CL" smtClean="0"/>
              <a:pPr>
                <a:defRPr/>
              </a:pPr>
              <a:t>10/7/2022</a:t>
            </a:fld>
            <a:endParaRPr lang="en-US" alt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488D2-79F4-7579-32E8-BF32F849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4171B-863B-C78F-012C-B2709CC2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951D0-58C1-48FD-9080-97A971AE29E0}" type="slidenum">
              <a:rPr lang="en-US" altLang="es-CL" smtClean="0"/>
              <a:pPr>
                <a:defRPr/>
              </a:pPr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90709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439C-ABF6-53BB-C61D-8EE6E2B3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5CD5D-FCFB-C82E-33E8-688B82C46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35E45-2922-62C0-D29A-33C498AC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C2F4F-6BD8-9DFD-8498-5741E4EF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3C4DBD-BA14-49A8-BE62-46DAC392EF20}" type="datetimeFigureOut">
              <a:rPr lang="en-US" altLang="es-CL" smtClean="0"/>
              <a:pPr>
                <a:defRPr/>
              </a:pPr>
              <a:t>10/7/2022</a:t>
            </a:fld>
            <a:endParaRPr lang="en-US" alt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9807E-EBE8-D871-7CD2-1CFB64F0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5CE9-5FAF-6DA9-4609-A2F03EE2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5EE0E-D68B-4D07-B2BA-B8FC8BAE1FCC}" type="slidenum">
              <a:rPr lang="en-US" altLang="es-CL" smtClean="0"/>
              <a:pPr>
                <a:defRPr/>
              </a:pPr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82960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09004-5530-9E47-3985-DF035F81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A5382-F3BF-664F-06DC-E4883DD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5B5C-2777-BCE6-605A-FADEF6FC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CA9D56-FCD4-413E-9783-8D932926AD71}" type="datetimeFigureOut">
              <a:rPr lang="en-US" altLang="es-CL" smtClean="0"/>
              <a:pPr>
                <a:defRPr/>
              </a:pPr>
              <a:t>10/7/2022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D1C88-C70C-D9BE-DACB-62BD3222A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59BBA-F7F7-478F-9CCF-0A024771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326D4B-C218-43DA-AFA2-31DDEE1E10D4}" type="slidenum">
              <a:rPr lang="en-US" altLang="es-CL" smtClean="0"/>
              <a:pPr>
                <a:defRPr/>
              </a:pPr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5195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8">
            <a:extLst>
              <a:ext uri="{FF2B5EF4-FFF2-40B4-BE49-F238E27FC236}">
                <a16:creationId xmlns:a16="http://schemas.microsoft.com/office/drawing/2014/main" id="{EDA345DF-6D9A-4AB0-8AA7-0068F22E5E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24125" y="1765300"/>
            <a:ext cx="6934200" cy="1174750"/>
          </a:xfrm>
        </p:spPr>
        <p:txBody>
          <a:bodyPr lIns="121900" tIns="121900" rIns="121900" bIns="121900" rtlCol="0">
            <a:noAutofit/>
          </a:bodyPr>
          <a:lstStyle/>
          <a:p>
            <a:pPr>
              <a:defRPr/>
            </a:pPr>
            <a:r>
              <a:rPr lang="es-CL" b="1" dirty="0"/>
              <a:t> </a:t>
            </a:r>
            <a:br>
              <a:rPr lang="es-CL" b="1" dirty="0"/>
            </a:br>
            <a:r>
              <a:rPr lang="es-CL" sz="2800" b="1" dirty="0"/>
              <a:t>CLASE Nº5</a:t>
            </a:r>
            <a:br>
              <a:rPr lang="es-CL" sz="2800" b="1" dirty="0"/>
            </a:br>
            <a:r>
              <a:rPr lang="es-CL" sz="2800" b="1" dirty="0"/>
              <a:t>Limpieza de datos (</a:t>
            </a:r>
            <a:r>
              <a:rPr lang="es-CL" sz="2800" b="1" dirty="0" err="1"/>
              <a:t>Cont</a:t>
            </a:r>
            <a:r>
              <a:rPr lang="es-CL" sz="2800" b="1" dirty="0"/>
              <a:t>) y Análisis Descriptivo</a:t>
            </a:r>
            <a:br>
              <a:rPr lang="es-CL" b="1" dirty="0"/>
            </a:br>
            <a:br>
              <a:rPr lang="es-CL" b="1" dirty="0"/>
            </a:br>
            <a:br>
              <a:rPr lang="es-CL" sz="4267" b="1" dirty="0">
                <a:solidFill>
                  <a:schemeClr val="bg2"/>
                </a:solidFill>
              </a:rPr>
            </a:br>
            <a:endParaRPr lang="es-CL" sz="2667" b="1" dirty="0">
              <a:solidFill>
                <a:schemeClr val="bg2"/>
              </a:solidFill>
              <a:sym typeface="Nunito"/>
            </a:endParaRPr>
          </a:p>
        </p:txBody>
      </p:sp>
      <p:sp>
        <p:nvSpPr>
          <p:cNvPr id="4" name="Shape 139">
            <a:extLst>
              <a:ext uri="{FF2B5EF4-FFF2-40B4-BE49-F238E27FC236}">
                <a16:creationId xmlns:a16="http://schemas.microsoft.com/office/drawing/2014/main" id="{F693EDF2-9EC9-4036-B257-2D3FE5B1FA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87713" y="5561013"/>
            <a:ext cx="6315075" cy="971550"/>
          </a:xfrm>
        </p:spPr>
        <p:txBody>
          <a:bodyPr lIns="121900" tIns="121900" rIns="121900" bIns="121900" rtlCol="0">
            <a:no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defRPr/>
            </a:pPr>
            <a:r>
              <a:rPr lang="es-419" sz="146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Profesor</a:t>
            </a:r>
            <a:r>
              <a:rPr lang="es-419" sz="14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Samantha Reid</a:t>
            </a:r>
          </a:p>
        </p:txBody>
      </p:sp>
      <p:pic>
        <p:nvPicPr>
          <p:cNvPr id="1026" name="Picture 2" descr="Qué es Data Mining? » Su Definición y Significado [2021]">
            <a:extLst>
              <a:ext uri="{FF2B5EF4-FFF2-40B4-BE49-F238E27FC236}">
                <a16:creationId xmlns:a16="http://schemas.microsoft.com/office/drawing/2014/main" id="{957B70CB-A9D6-4E79-BF96-F5653556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452066"/>
            <a:ext cx="5292634" cy="323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95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F695D-BE76-4323-9841-A4549DCE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(curse) Dimensionalidad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1FC377-84CE-498F-80E6-FFA87610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679440" cy="4525963"/>
          </a:xfrm>
        </p:spPr>
        <p:txBody>
          <a:bodyPr/>
          <a:lstStyle/>
          <a:p>
            <a:r>
              <a:rPr lang="es-ES" sz="2800" dirty="0"/>
              <a:t>Cuando la dimensionalidad aumenta, los datos se vuelven cada vez más escasos en el espacio que ocupan</a:t>
            </a:r>
          </a:p>
          <a:p>
            <a:endParaRPr lang="es-ES" sz="2800" dirty="0"/>
          </a:p>
          <a:p>
            <a:r>
              <a:rPr lang="es-ES" sz="2800" dirty="0"/>
              <a:t>Las definiciones de densidad y distancia entre puntos, que son fundamentales para la agrupación y la detección de valores atípicos, pierden sentido</a:t>
            </a:r>
            <a:endParaRPr lang="es-CL" sz="2800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582916E6-B749-47F2-A524-9D20AEF90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" r="8356"/>
          <a:stretch>
            <a:fillRect/>
          </a:stretch>
        </p:blipFill>
        <p:spPr>
          <a:xfrm>
            <a:off x="6289040" y="1881187"/>
            <a:ext cx="5029200" cy="3963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33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6EE7F-6FC8-4589-9C91-7E4E259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Reducción Dimensional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24A50-0F93-4FE5-B7AB-08240742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8080"/>
            <a:ext cx="10972800" cy="5435282"/>
          </a:xfrm>
        </p:spPr>
        <p:txBody>
          <a:bodyPr/>
          <a:lstStyle/>
          <a:p>
            <a:r>
              <a:rPr lang="es-ES" sz="2800" dirty="0"/>
              <a:t>Objetivo:</a:t>
            </a:r>
          </a:p>
          <a:p>
            <a:pPr lvl="1"/>
            <a:r>
              <a:rPr lang="es-ES" sz="2400" dirty="0"/>
              <a:t>Evitar la maldición de la dimensionalidad</a:t>
            </a:r>
          </a:p>
          <a:p>
            <a:pPr lvl="1"/>
            <a:r>
              <a:rPr lang="es-ES" sz="2400" dirty="0"/>
              <a:t>Reducir el tiempo y la memoria requeridos por los algoritmos de minería de datos</a:t>
            </a:r>
          </a:p>
          <a:p>
            <a:pPr lvl="1"/>
            <a:r>
              <a:rPr lang="es-ES" sz="2400" dirty="0"/>
              <a:t>Permitir que los datos se visualicen más fácilmente</a:t>
            </a:r>
          </a:p>
          <a:p>
            <a:pPr lvl="1"/>
            <a:r>
              <a:rPr lang="es-ES" sz="2400" dirty="0"/>
              <a:t>Pueden ayudar a eliminar características irrelevantes o a reducir el ruido</a:t>
            </a:r>
          </a:p>
          <a:p>
            <a:endParaRPr lang="es-ES" sz="2800" dirty="0"/>
          </a:p>
          <a:p>
            <a:r>
              <a:rPr lang="es-ES" sz="2800" dirty="0"/>
              <a:t>Técnicas</a:t>
            </a:r>
          </a:p>
          <a:p>
            <a:pPr lvl="1"/>
            <a:r>
              <a:rPr lang="es-ES" sz="2400" dirty="0"/>
              <a:t>Análisis de componentes principales (PCA)</a:t>
            </a:r>
          </a:p>
          <a:p>
            <a:pPr lvl="1"/>
            <a:r>
              <a:rPr lang="es-ES" sz="2400" dirty="0"/>
              <a:t>Descomposición de valores singulares</a:t>
            </a:r>
          </a:p>
          <a:p>
            <a:pPr lvl="1"/>
            <a:r>
              <a:rPr lang="es-ES" sz="2400" dirty="0"/>
              <a:t>Otras: técnicas supervisadas y no lineales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931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578F7-D87D-4C8C-B61C-18D3F135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0" y="274638"/>
            <a:ext cx="9112250" cy="531607"/>
          </a:xfrm>
        </p:spPr>
        <p:txBody>
          <a:bodyPr>
            <a:normAutofit fontScale="90000"/>
          </a:bodyPr>
          <a:lstStyle/>
          <a:p>
            <a:r>
              <a:rPr lang="es-CL" sz="3600" dirty="0"/>
              <a:t>Selección de subconjuntos de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BA6848-2A99-43FF-A81E-5BB32743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1247120" cy="4937443"/>
          </a:xfrm>
        </p:spPr>
        <p:txBody>
          <a:bodyPr/>
          <a:lstStyle/>
          <a:p>
            <a:r>
              <a:rPr lang="es-ES" sz="2800" dirty="0"/>
              <a:t>Otra forma de reducir la dimensionalidad de los datos</a:t>
            </a:r>
          </a:p>
          <a:p>
            <a:r>
              <a:rPr lang="es-ES" sz="2800" dirty="0"/>
              <a:t>Características redundantes </a:t>
            </a:r>
          </a:p>
          <a:p>
            <a:pPr lvl="1"/>
            <a:r>
              <a:rPr lang="es-ES" sz="2400" dirty="0"/>
              <a:t>Duplican gran parte o la totalidad de la información contenida en otro u otros atributos</a:t>
            </a:r>
          </a:p>
          <a:p>
            <a:pPr lvl="1"/>
            <a:r>
              <a:rPr lang="es-ES" sz="2400" dirty="0"/>
              <a:t>Ejemplo: el precio de compra de un producto y el importe del impuesto sobre las ventas pagado</a:t>
            </a:r>
          </a:p>
          <a:p>
            <a:r>
              <a:rPr lang="es-ES" sz="2800" dirty="0"/>
              <a:t>Características irrelevantes</a:t>
            </a:r>
          </a:p>
          <a:p>
            <a:pPr lvl="1"/>
            <a:r>
              <a:rPr lang="es-ES" sz="2400" dirty="0"/>
              <a:t>No contienen información útil para la tarea de minería de datos</a:t>
            </a:r>
          </a:p>
          <a:p>
            <a:pPr lvl="1"/>
            <a:r>
              <a:rPr lang="es-ES" sz="2400" dirty="0"/>
              <a:t>Ejemplo: la identificación de los estudiantes suele ser irrelevante para la tarea de predecir la nota media de los estudiantes</a:t>
            </a:r>
          </a:p>
          <a:p>
            <a:r>
              <a:rPr lang="es-ES" sz="2800" dirty="0"/>
              <a:t>Se han desarrollado muchas técnicas, especialmente para la clasificación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624487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D8B50-6EEB-4302-987E-7E82FE6D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Criterio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20306-4962-4723-9640-1FDEB301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8560"/>
            <a:ext cx="10972800" cy="4947603"/>
          </a:xfrm>
        </p:spPr>
        <p:txBody>
          <a:bodyPr/>
          <a:lstStyle/>
          <a:p>
            <a:r>
              <a:rPr lang="es-ES" dirty="0"/>
              <a:t>Crear nuevos atributos que puedan capturar la información importante de un conjunto de datos de forma mucho más eficiente que los atributos originales</a:t>
            </a:r>
          </a:p>
          <a:p>
            <a:r>
              <a:rPr lang="es-ES" dirty="0"/>
              <a:t>Tres metodologías generales:</a:t>
            </a:r>
          </a:p>
          <a:p>
            <a:pPr lvl="1"/>
            <a:r>
              <a:rPr lang="es-ES" dirty="0"/>
              <a:t>Extracción de características</a:t>
            </a:r>
          </a:p>
          <a:p>
            <a:pPr lvl="2"/>
            <a:r>
              <a:rPr lang="es-ES" dirty="0"/>
              <a:t> Ejemplo: extracción de bordes de imágenes</a:t>
            </a:r>
          </a:p>
          <a:p>
            <a:pPr lvl="1"/>
            <a:r>
              <a:rPr lang="es-ES" dirty="0"/>
              <a:t>Construcción de características</a:t>
            </a:r>
          </a:p>
          <a:p>
            <a:pPr lvl="2"/>
            <a:r>
              <a:rPr lang="es-ES" dirty="0"/>
              <a:t> Ejemplo: dividir la masa por el volumen para obtener la densidad </a:t>
            </a:r>
          </a:p>
          <a:p>
            <a:pPr lvl="1"/>
            <a:r>
              <a:rPr lang="es-ES" dirty="0"/>
              <a:t>Asignación de datos a un nuevo espacio</a:t>
            </a:r>
          </a:p>
          <a:p>
            <a:pPr lvl="2"/>
            <a:r>
              <a:rPr lang="es-ES" dirty="0"/>
              <a:t> Ejemplo: Análisis de Fourier y wavelet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761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600F1-176B-4C4B-A135-CB5B960F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0" y="274638"/>
            <a:ext cx="7534235" cy="531607"/>
          </a:xfrm>
        </p:spPr>
        <p:txBody>
          <a:bodyPr>
            <a:normAutofit fontScale="90000"/>
          </a:bodyPr>
          <a:lstStyle/>
          <a:p>
            <a:r>
              <a:rPr lang="es-ES" dirty="0"/>
              <a:t>Actividad en Clases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422EC-9AB5-4D56-B435-8B852499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Forme grupos de 2 personas (ojalá las mismas de los talleres)</a:t>
            </a:r>
          </a:p>
          <a:p>
            <a:r>
              <a:rPr lang="es-ES" dirty="0"/>
              <a:t>Examine la data de forma descriptiva</a:t>
            </a:r>
          </a:p>
          <a:p>
            <a:r>
              <a:rPr lang="es-ES" dirty="0"/>
              <a:t>Visualice los datos importantes</a:t>
            </a:r>
          </a:p>
          <a:p>
            <a:r>
              <a:rPr lang="es-ES" dirty="0"/>
              <a:t>Proponga un potencial uso por cada set de datos, proponiendo un modelo a ajustar. Fundamente su respuesta.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809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E1A71-6003-5470-2234-9AD36C4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Estadística Descriptiva</a:t>
            </a:r>
            <a:endParaRPr lang="es-CL" dirty="0"/>
          </a:p>
        </p:txBody>
      </p:sp>
      <p:pic>
        <p:nvPicPr>
          <p:cNvPr id="1026" name="Picture 2" descr=".">
            <a:extLst>
              <a:ext uri="{FF2B5EF4-FFF2-40B4-BE49-F238E27FC236}">
                <a16:creationId xmlns:a16="http://schemas.microsoft.com/office/drawing/2014/main" id="{A4A8E8FE-CCFE-983F-4BB4-DC7E763EB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175"/>
            <a:ext cx="12192000" cy="659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36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498C6-8A5B-4E73-B289-1CA35F7B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270" y="274638"/>
            <a:ext cx="8502650" cy="531607"/>
          </a:xfrm>
        </p:spPr>
        <p:txBody>
          <a:bodyPr>
            <a:normAutofit fontScale="90000"/>
          </a:bodyPr>
          <a:lstStyle/>
          <a:p>
            <a:r>
              <a:rPr lang="es-ES" dirty="0"/>
              <a:t>Discretización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89F2F-A15F-434E-BD71-E035CC355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discretización es el proceso de convertir un atributo continuo en un atributo ordinal</a:t>
            </a:r>
          </a:p>
          <a:p>
            <a:r>
              <a:rPr lang="es-ES" dirty="0"/>
              <a:t>Un número potencialmente infinito de valores se asigna a un pequeño número de categorías</a:t>
            </a:r>
          </a:p>
          <a:p>
            <a:r>
              <a:rPr lang="es-ES" dirty="0"/>
              <a:t>La discretización se utiliza tanto en entornos no supervisados como supervisados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0507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45175-5732-49F3-97C7-2E823E31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0" y="274638"/>
            <a:ext cx="7080250" cy="531607"/>
          </a:xfrm>
        </p:spPr>
        <p:txBody>
          <a:bodyPr>
            <a:normAutofit fontScale="90000"/>
          </a:bodyPr>
          <a:lstStyle/>
          <a:p>
            <a:r>
              <a:rPr lang="es-ES" dirty="0"/>
              <a:t>Discretización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2C499-2672-4DBB-AFE5-0C0AA4F4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634163" algn="l"/>
              </a:tabLst>
            </a:pPr>
            <a:r>
              <a:rPr lang="es-ES" dirty="0"/>
              <a:t>Existen varias formas de discretizar, pero depende mucho de la distribución de los datos.</a:t>
            </a:r>
          </a:p>
          <a:p>
            <a:pPr>
              <a:tabLst>
                <a:tab pos="6634163" algn="l"/>
              </a:tabLst>
            </a:pPr>
            <a:r>
              <a:rPr lang="es-ES" dirty="0"/>
              <a:t>Distribución de los datos.</a:t>
            </a:r>
          </a:p>
          <a:p>
            <a:pPr lvl="1">
              <a:tabLst>
                <a:tab pos="6634163" algn="l"/>
              </a:tabLst>
            </a:pPr>
            <a:r>
              <a:rPr lang="es-ES" dirty="0"/>
              <a:t>Normal: Puede ser uniforme.</a:t>
            </a:r>
          </a:p>
          <a:p>
            <a:pPr lvl="1">
              <a:tabLst>
                <a:tab pos="6634163" algn="l"/>
              </a:tabLst>
            </a:pPr>
            <a:r>
              <a:rPr lang="es-ES" dirty="0"/>
              <a:t>No tan normal: Puede ser con cuantiles.</a:t>
            </a:r>
          </a:p>
          <a:p>
            <a:pPr lvl="1">
              <a:tabLst>
                <a:tab pos="6634163" algn="l"/>
              </a:tabLst>
            </a:pPr>
            <a:r>
              <a:rPr lang="es-ES" dirty="0"/>
              <a:t>No normal: Algoritmos no supervisados (</a:t>
            </a:r>
            <a:r>
              <a:rPr lang="es-ES" dirty="0" err="1"/>
              <a:t>Kmean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26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45175-5732-49F3-97C7-2E823E31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0" y="274638"/>
            <a:ext cx="7080250" cy="531607"/>
          </a:xfrm>
        </p:spPr>
        <p:txBody>
          <a:bodyPr>
            <a:normAutofit fontScale="90000"/>
          </a:bodyPr>
          <a:lstStyle/>
          <a:p>
            <a:r>
              <a:rPr lang="es-ES" dirty="0"/>
              <a:t>Discretización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2C499-2672-4DBB-AFE5-0C0AA4F4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634163" algn="l"/>
              </a:tabLst>
            </a:pPr>
            <a:endParaRPr lang="es-ES" dirty="0"/>
          </a:p>
        </p:txBody>
      </p:sp>
      <p:pic>
        <p:nvPicPr>
          <p:cNvPr id="3074" name="Picture 2" descr="Input data, strategy='uniform', strategy='quantile', strategy='kmeans'">
            <a:extLst>
              <a:ext uri="{FF2B5EF4-FFF2-40B4-BE49-F238E27FC236}">
                <a16:creationId xmlns:a16="http://schemas.microsoft.com/office/drawing/2014/main" id="{24AA8C13-CC7C-45F0-B7B7-B39BC9AEE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910" y="1340893"/>
            <a:ext cx="7791450" cy="50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4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45175-5732-49F3-97C7-2E823E31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0" y="274638"/>
            <a:ext cx="7080250" cy="531607"/>
          </a:xfrm>
        </p:spPr>
        <p:txBody>
          <a:bodyPr>
            <a:normAutofit fontScale="90000"/>
          </a:bodyPr>
          <a:lstStyle/>
          <a:p>
            <a:r>
              <a:rPr lang="es-ES" dirty="0"/>
              <a:t>Discretización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2C499-2672-4DBB-AFE5-0C0AA4F4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634163" algn="l"/>
              </a:tabLst>
            </a:pPr>
            <a:r>
              <a:rPr lang="es-ES" dirty="0"/>
              <a:t>Uniforme</a:t>
            </a:r>
          </a:p>
          <a:p>
            <a:pPr>
              <a:tabLst>
                <a:tab pos="6634163" algn="l"/>
              </a:tabLst>
            </a:pPr>
            <a:endParaRPr lang="es-ES" dirty="0"/>
          </a:p>
          <a:p>
            <a:pPr>
              <a:tabLst>
                <a:tab pos="6634163" algn="l"/>
              </a:tabLst>
            </a:pPr>
            <a:endParaRPr lang="es-ES" dirty="0"/>
          </a:p>
          <a:p>
            <a:pPr>
              <a:tabLst>
                <a:tab pos="6634163" algn="l"/>
              </a:tabLst>
            </a:pPr>
            <a:r>
              <a:rPr lang="es-ES" dirty="0"/>
              <a:t>Cuantiles</a:t>
            </a:r>
          </a:p>
          <a:p>
            <a:pPr>
              <a:tabLst>
                <a:tab pos="6634163" algn="l"/>
              </a:tabLst>
            </a:pPr>
            <a:endParaRPr lang="es-ES" dirty="0"/>
          </a:p>
          <a:p>
            <a:pPr>
              <a:tabLst>
                <a:tab pos="6634163" algn="l"/>
              </a:tabLst>
            </a:pPr>
            <a:endParaRPr lang="es-ES" dirty="0"/>
          </a:p>
          <a:p>
            <a:pPr>
              <a:tabLst>
                <a:tab pos="6634163" algn="l"/>
              </a:tabLst>
            </a:pPr>
            <a:r>
              <a:rPr lang="es-ES" dirty="0" err="1"/>
              <a:t>Kmean</a:t>
            </a:r>
            <a:endParaRPr lang="es-E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3C8CCC-008F-48CC-8608-13BD84E5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15720"/>
            <a:ext cx="3251200" cy="219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CD9E27D-84D4-4827-872F-A9D5805D7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44" y="2764124"/>
            <a:ext cx="3251200" cy="219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119340E-2163-4958-AC43-3C07FCD82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08" y="4289742"/>
            <a:ext cx="3705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4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87D1B-5A69-4993-ADB8-57711480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0" y="274638"/>
            <a:ext cx="7557770" cy="531607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Binarización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4B5B7-1483-4AAD-A810-169A43A0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1196320" cy="4525963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binarización</a:t>
            </a:r>
            <a:r>
              <a:rPr lang="es-ES" dirty="0"/>
              <a:t> convierte un atributo continuo o categórico en una o más variables binarias</a:t>
            </a:r>
          </a:p>
          <a:p>
            <a:r>
              <a:rPr lang="es-ES" dirty="0"/>
              <a:t>Se utiliza normalmente para el análisis de asociación</a:t>
            </a:r>
          </a:p>
          <a:p>
            <a:r>
              <a:rPr lang="es-ES" dirty="0"/>
              <a:t>A menudo convierte un atributo continuo en un atributo categórico y luego convierte un atributo categórico en un conjunto de atributos binarios</a:t>
            </a:r>
          </a:p>
          <a:p>
            <a:r>
              <a:rPr lang="es-ES" dirty="0"/>
              <a:t>El análisis de asociación necesita atributos binarios asimétricos</a:t>
            </a:r>
          </a:p>
          <a:p>
            <a:pPr lvl="1"/>
            <a:r>
              <a:rPr lang="es-ES" dirty="0"/>
              <a:t>Ejemplos: el color de los ojos y la altura se miden como {bajo, medio, alto}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7787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1BB81-41B6-4B37-89E1-0633F822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 de atributos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AAD88-804C-4226-BC99-0441EA39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600200"/>
            <a:ext cx="11460480" cy="4525963"/>
          </a:xfrm>
        </p:spPr>
        <p:txBody>
          <a:bodyPr/>
          <a:lstStyle/>
          <a:p>
            <a:r>
              <a:rPr lang="es-ES" sz="2800" dirty="0"/>
              <a:t>Una transformación de atributos es una función que asigna todo el conjunto de valores de un atributo determinado a un nuevo conjunto de valores de sustitución, de forma que cada valor antiguo pueda identificarse con uno de los nuevos valores.</a:t>
            </a:r>
          </a:p>
          <a:p>
            <a:pPr lvl="1"/>
            <a:r>
              <a:rPr lang="es-CL" sz="2400" dirty="0"/>
              <a:t>Funciones simples: </a:t>
            </a:r>
            <a:r>
              <a:rPr lang="es-CL" sz="2400" dirty="0" err="1"/>
              <a:t>xk</a:t>
            </a:r>
            <a:r>
              <a:rPr lang="es-CL" sz="2400" dirty="0"/>
              <a:t>, log(x), ex, |x| </a:t>
            </a:r>
          </a:p>
          <a:p>
            <a:r>
              <a:rPr lang="es-CL" sz="2800" dirty="0"/>
              <a:t>Normalización: </a:t>
            </a:r>
            <a:r>
              <a:rPr lang="es-ES" sz="2800" dirty="0"/>
              <a:t>Se refiere a varias técnicas para ajustar las diferencias entre atributos en términos de frecuencia de aparición, media, varianza, rango. Elimina la señal común no deseada, por ejemplo, la estacionalidad </a:t>
            </a:r>
            <a:endParaRPr lang="es-CL" sz="2800" dirty="0"/>
          </a:p>
          <a:p>
            <a:r>
              <a:rPr lang="es-ES" sz="2800" dirty="0"/>
              <a:t>En estadística, la </a:t>
            </a:r>
            <a:r>
              <a:rPr lang="es-ES" sz="2800" dirty="0" err="1"/>
              <a:t>estándarización</a:t>
            </a:r>
            <a:r>
              <a:rPr lang="es-ES" sz="2800" dirty="0"/>
              <a:t> consiste en restar las medias y dividirlas por la desviación estándar.</a:t>
            </a:r>
            <a:endParaRPr lang="es-CL" sz="28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813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1BB81-41B6-4B37-89E1-0633F822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 de atributos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AAD88-804C-4226-BC99-0441EA39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600200"/>
            <a:ext cx="11460480" cy="4525963"/>
          </a:xfrm>
        </p:spPr>
        <p:txBody>
          <a:bodyPr/>
          <a:lstStyle/>
          <a:p>
            <a:r>
              <a:rPr lang="es-ES" dirty="0"/>
              <a:t>Transformación (log)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Estandarización</a:t>
            </a:r>
            <a:endParaRPr lang="es-CL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E0CE492-6300-406B-95D0-02F3E4C2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1600200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ADA7152-5F3A-4976-975C-34947DA2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248" y="1600200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E5C060D-4F23-4AE3-9306-29FC03718E6B}"/>
              </a:ext>
            </a:extLst>
          </p:cNvPr>
          <p:cNvSpPr/>
          <p:nvPr/>
        </p:nvSpPr>
        <p:spPr>
          <a:xfrm>
            <a:off x="8069103" y="2458720"/>
            <a:ext cx="312897" cy="345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7DC86F2-BDE0-4E7B-8705-0577B20DA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38" y="4053841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BF3717-A9AF-4F59-B77D-FDBA77EF2E99}"/>
              </a:ext>
            </a:extLst>
          </p:cNvPr>
          <p:cNvSpPr/>
          <p:nvPr/>
        </p:nvSpPr>
        <p:spPr>
          <a:xfrm>
            <a:off x="6411038" y="6126163"/>
            <a:ext cx="3789602" cy="4571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25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��< ? x m l   v e r s i o n = " 1 . 0 "   e n c o d i n g = " u t f - 1 6 " ? > < X M L I n f o > < P r e s e n t a t i o n I n f o   s l i d e C o u n t = " 1 4 " / > < / X M L I n f o > 
</file>

<file path=customXml/item2.xml>��< ? x m l   v e r s i o n = " 1 . 0 "   e n c o d i n g = " u t f - 1 6 " ? > < X M L D i a g r a m > < i D i a g r a m   k e y = " P r e s e n t a c i o n   1 " / > < / X M L D i a g r a m > 
</file>

<file path=customXml/itemProps1.xml><?xml version="1.0" encoding="utf-8"?>
<ds:datastoreItem xmlns:ds="http://schemas.openxmlformats.org/officeDocument/2006/customXml" ds:itemID="{6BFF88AF-7584-4D47-9F39-FD9C93AB7E9C}">
  <ds:schemaRefs/>
</ds:datastoreItem>
</file>

<file path=customXml/itemProps2.xml><?xml version="1.0" encoding="utf-8"?>
<ds:datastoreItem xmlns:ds="http://schemas.openxmlformats.org/officeDocument/2006/customXml" ds:itemID="{33FECA87-CC33-4DC4-9CEA-4F90E9E94DB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631</Words>
  <Application>Microsoft Office PowerPoint</Application>
  <PresentationFormat>Widescreen</PresentationFormat>
  <Paragraphs>81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  CLASE Nº5 Limpieza de datos (Cont) y Análisis Descriptivo   </vt:lpstr>
      <vt:lpstr>Estadística Descriptiva</vt:lpstr>
      <vt:lpstr>Discretización</vt:lpstr>
      <vt:lpstr>Discretización</vt:lpstr>
      <vt:lpstr>Discretización</vt:lpstr>
      <vt:lpstr>Discretización</vt:lpstr>
      <vt:lpstr>Binarización</vt:lpstr>
      <vt:lpstr>Transformación de atributos</vt:lpstr>
      <vt:lpstr>Transformación de atributos</vt:lpstr>
      <vt:lpstr>(curse) Dimensionalidad</vt:lpstr>
      <vt:lpstr>Reducción Dimensional</vt:lpstr>
      <vt:lpstr>Selección de subconjuntos de características</vt:lpstr>
      <vt:lpstr>Creación de Criterio</vt:lpstr>
      <vt:lpstr>Actividad en Clases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Rodríguez</dc:creator>
  <cp:lastModifiedBy>REID CALDERÓN, SAMANTHA C.</cp:lastModifiedBy>
  <cp:revision>189</cp:revision>
  <dcterms:created xsi:type="dcterms:W3CDTF">2012-06-05T18:28:47Z</dcterms:created>
  <dcterms:modified xsi:type="dcterms:W3CDTF">2022-10-07T21:37:13Z</dcterms:modified>
</cp:coreProperties>
</file>