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8.jpg" ContentType="image/jp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3"/>
  </p:sldMasterIdLst>
  <p:notesMasterIdLst>
    <p:notesMasterId r:id="rId40"/>
  </p:notesMasterIdLst>
  <p:sldIdLst>
    <p:sldId id="627" r:id="rId4"/>
    <p:sldId id="628" r:id="rId5"/>
    <p:sldId id="264" r:id="rId6"/>
    <p:sldId id="681" r:id="rId7"/>
    <p:sldId id="682" r:id="rId8"/>
    <p:sldId id="548" r:id="rId9"/>
    <p:sldId id="570" r:id="rId10"/>
    <p:sldId id="518" r:id="rId11"/>
    <p:sldId id="525" r:id="rId12"/>
    <p:sldId id="604" r:id="rId13"/>
    <p:sldId id="605" r:id="rId14"/>
    <p:sldId id="606" r:id="rId15"/>
    <p:sldId id="526" r:id="rId16"/>
    <p:sldId id="600" r:id="rId17"/>
    <p:sldId id="274" r:id="rId18"/>
    <p:sldId id="275" r:id="rId19"/>
    <p:sldId id="277" r:id="rId20"/>
    <p:sldId id="624" r:id="rId21"/>
    <p:sldId id="625" r:id="rId22"/>
    <p:sldId id="572" r:id="rId23"/>
    <p:sldId id="663" r:id="rId24"/>
    <p:sldId id="521" r:id="rId25"/>
    <p:sldId id="520" r:id="rId26"/>
    <p:sldId id="522" r:id="rId27"/>
    <p:sldId id="523" r:id="rId28"/>
    <p:sldId id="527" r:id="rId29"/>
    <p:sldId id="528" r:id="rId30"/>
    <p:sldId id="531" r:id="rId31"/>
    <p:sldId id="529" r:id="rId32"/>
    <p:sldId id="607" r:id="rId33"/>
    <p:sldId id="532" r:id="rId34"/>
    <p:sldId id="678" r:id="rId35"/>
    <p:sldId id="550" r:id="rId36"/>
    <p:sldId id="534" r:id="rId37"/>
    <p:sldId id="552" r:id="rId38"/>
    <p:sldId id="62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napToObjects="1">
      <p:cViewPr varScale="1">
        <p:scale>
          <a:sx n="86" d="100"/>
          <a:sy n="86" d="100"/>
        </p:scale>
        <p:origin x="514" y="58"/>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99D93C5-4704-4602-A385-E896394F37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CL"/>
          </a:p>
        </p:txBody>
      </p:sp>
      <p:sp>
        <p:nvSpPr>
          <p:cNvPr id="3" name="Marcador de fecha 2">
            <a:extLst>
              <a:ext uri="{FF2B5EF4-FFF2-40B4-BE49-F238E27FC236}">
                <a16:creationId xmlns:a16="http://schemas.microsoft.com/office/drawing/2014/main" id="{8CE17850-F0D2-4600-952F-CF8D2A35692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B428941-ABAF-452D-848D-C32703BFCC20}" type="datetimeFigureOut">
              <a:rPr lang="es-CL"/>
              <a:pPr>
                <a:defRPr/>
              </a:pPr>
              <a:t>25-08-2022</a:t>
            </a:fld>
            <a:endParaRPr lang="es-CL"/>
          </a:p>
        </p:txBody>
      </p:sp>
      <p:sp>
        <p:nvSpPr>
          <p:cNvPr id="4" name="Marcador de imagen de diapositiva 3">
            <a:extLst>
              <a:ext uri="{FF2B5EF4-FFF2-40B4-BE49-F238E27FC236}">
                <a16:creationId xmlns:a16="http://schemas.microsoft.com/office/drawing/2014/main" id="{C2F4E9DC-80F0-44C2-9BF5-86243668177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Marcador de notas 4">
            <a:extLst>
              <a:ext uri="{FF2B5EF4-FFF2-40B4-BE49-F238E27FC236}">
                <a16:creationId xmlns:a16="http://schemas.microsoft.com/office/drawing/2014/main" id="{25BDA3A8-6448-469C-B01D-1780AD243D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L" noProof="0"/>
          </a:p>
        </p:txBody>
      </p:sp>
      <p:sp>
        <p:nvSpPr>
          <p:cNvPr id="6" name="Marcador de pie de página 5">
            <a:extLst>
              <a:ext uri="{FF2B5EF4-FFF2-40B4-BE49-F238E27FC236}">
                <a16:creationId xmlns:a16="http://schemas.microsoft.com/office/drawing/2014/main" id="{4C8B736F-3755-46DA-BD5A-C93BA28980B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CL"/>
          </a:p>
        </p:txBody>
      </p:sp>
      <p:sp>
        <p:nvSpPr>
          <p:cNvPr id="7" name="Marcador de número de diapositiva 6">
            <a:extLst>
              <a:ext uri="{FF2B5EF4-FFF2-40B4-BE49-F238E27FC236}">
                <a16:creationId xmlns:a16="http://schemas.microsoft.com/office/drawing/2014/main" id="{33492AA9-0CC9-4C6D-BE5F-9C8A79DACA2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94CA414-7DBD-4522-90C3-2A8D7A2FFE13}" type="slidenum">
              <a:rPr lang="es-CL" altLang="es-CL"/>
              <a:pPr>
                <a:defRPr/>
              </a:pPr>
              <a:t>‹Nº›</a:t>
            </a:fld>
            <a:endParaRPr lang="es-CL" alt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61963" y="720725"/>
            <a:ext cx="6397625" cy="3598863"/>
          </a:xfrm>
          <a:ln/>
        </p:spPr>
      </p:sp>
      <p:sp>
        <p:nvSpPr>
          <p:cNvPr id="9421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262335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461963" y="720725"/>
            <a:ext cx="6397625" cy="3598863"/>
          </a:xfrm>
          <a:ln/>
        </p:spPr>
      </p:sp>
      <p:sp>
        <p:nvSpPr>
          <p:cNvPr id="9318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95859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461963" y="720725"/>
            <a:ext cx="6397625" cy="3598863"/>
          </a:xfrm>
          <a:ln/>
        </p:spPr>
      </p:sp>
      <p:sp>
        <p:nvSpPr>
          <p:cNvPr id="9523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418866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461963" y="720725"/>
            <a:ext cx="6397625" cy="3598863"/>
          </a:xfrm>
          <a:ln/>
        </p:spPr>
      </p:sp>
      <p:sp>
        <p:nvSpPr>
          <p:cNvPr id="9625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624811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61963" y="720725"/>
            <a:ext cx="6397625" cy="3598863"/>
          </a:xfrm>
          <a:ln/>
        </p:spPr>
      </p:sp>
      <p:sp>
        <p:nvSpPr>
          <p:cNvPr id="97283"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13077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461963" y="720725"/>
            <a:ext cx="6397625" cy="3598863"/>
          </a:xfrm>
          <a:ln/>
        </p:spPr>
      </p:sp>
      <p:sp>
        <p:nvSpPr>
          <p:cNvPr id="9830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75923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61963" y="720725"/>
            <a:ext cx="6397625" cy="3598863"/>
          </a:xfrm>
          <a:ln/>
        </p:spPr>
      </p:sp>
      <p:sp>
        <p:nvSpPr>
          <p:cNvPr id="9933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879278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461963" y="720725"/>
            <a:ext cx="6397625" cy="3598863"/>
          </a:xfrm>
          <a:ln/>
        </p:spPr>
      </p:sp>
      <p:sp>
        <p:nvSpPr>
          <p:cNvPr id="10035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736736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461963" y="720725"/>
            <a:ext cx="6397625" cy="3598863"/>
          </a:xfrm>
          <a:ln/>
        </p:spPr>
      </p:sp>
      <p:sp>
        <p:nvSpPr>
          <p:cNvPr id="10137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42098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461963" y="720725"/>
            <a:ext cx="6397625" cy="3598863"/>
          </a:xfrm>
          <a:solidFill>
            <a:srgbClr val="FFFFFF"/>
          </a:solidFill>
          <a:ln/>
        </p:spPr>
      </p:sp>
      <p:sp>
        <p:nvSpPr>
          <p:cNvPr id="87043" name="Rectangle 3"/>
          <p:cNvSpPr>
            <a:spLocks noGrp="1" noChangeArrowheads="1"/>
          </p:cNvSpPr>
          <p:nvPr>
            <p:ph type="body" idx="1"/>
          </p:nvPr>
        </p:nvSpPr>
        <p:spPr>
          <a:xfrm>
            <a:off x="974690" y="4559248"/>
            <a:ext cx="5365820" cy="4321201"/>
          </a:xfrm>
          <a:solidFill>
            <a:srgbClr val="FFFFFF"/>
          </a:solidFill>
          <a:ln>
            <a:solidFill>
              <a:srgbClr val="000000"/>
            </a:solidFill>
          </a:ln>
        </p:spPr>
        <p:txBody>
          <a:bodyPr lIns="95017" tIns="47507" rIns="95017" bIns="47507"/>
          <a:lstStyle/>
          <a:p>
            <a:endParaRPr lang="en-US"/>
          </a:p>
        </p:txBody>
      </p:sp>
    </p:spTree>
    <p:extLst>
      <p:ext uri="{BB962C8B-B14F-4D97-AF65-F5344CB8AC3E}">
        <p14:creationId xmlns:p14="http://schemas.microsoft.com/office/powerpoint/2010/main" val="4120122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461963" y="720725"/>
            <a:ext cx="6397625" cy="3598863"/>
          </a:xfrm>
          <a:ln/>
        </p:spPr>
      </p:sp>
      <p:sp>
        <p:nvSpPr>
          <p:cNvPr id="102403"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480266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61963" y="720725"/>
            <a:ext cx="6397625" cy="3598863"/>
          </a:xfrm>
          <a:ln/>
        </p:spPr>
      </p:sp>
      <p:sp>
        <p:nvSpPr>
          <p:cNvPr id="10342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683680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461963" y="720725"/>
            <a:ext cx="6397625" cy="3598863"/>
          </a:xfrm>
          <a:ln/>
        </p:spPr>
      </p:sp>
      <p:sp>
        <p:nvSpPr>
          <p:cNvPr id="10445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17148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461963" y="720725"/>
            <a:ext cx="6397625" cy="3598863"/>
          </a:xfrm>
          <a:ln/>
        </p:spPr>
      </p:sp>
      <p:sp>
        <p:nvSpPr>
          <p:cNvPr id="8806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7255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461963" y="720725"/>
            <a:ext cx="6397625" cy="3598863"/>
          </a:xfrm>
          <a:solidFill>
            <a:srgbClr val="FFFFFF"/>
          </a:solidFill>
          <a:ln/>
        </p:spPr>
      </p:sp>
      <p:sp>
        <p:nvSpPr>
          <p:cNvPr id="89091" name="Rectangle 3"/>
          <p:cNvSpPr>
            <a:spLocks noGrp="1" noChangeArrowheads="1"/>
          </p:cNvSpPr>
          <p:nvPr>
            <p:ph type="body" idx="1"/>
          </p:nvPr>
        </p:nvSpPr>
        <p:spPr>
          <a:xfrm>
            <a:off x="974690" y="4559248"/>
            <a:ext cx="5365820" cy="4321201"/>
          </a:xfrm>
          <a:solidFill>
            <a:srgbClr val="FFFFFF"/>
          </a:solidFill>
          <a:ln>
            <a:solidFill>
              <a:srgbClr val="000000"/>
            </a:solidFill>
          </a:ln>
        </p:spPr>
        <p:txBody>
          <a:bodyPr lIns="95017" tIns="47507" rIns="95017" bIns="47507"/>
          <a:lstStyle/>
          <a:p>
            <a:endParaRPr lang="en-US"/>
          </a:p>
        </p:txBody>
      </p:sp>
    </p:spTree>
    <p:extLst>
      <p:ext uri="{BB962C8B-B14F-4D97-AF65-F5344CB8AC3E}">
        <p14:creationId xmlns:p14="http://schemas.microsoft.com/office/powerpoint/2010/main" val="259392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61963" y="720725"/>
            <a:ext cx="6397625" cy="3598863"/>
          </a:xfrm>
          <a:ln/>
        </p:spPr>
      </p:sp>
      <p:sp>
        <p:nvSpPr>
          <p:cNvPr id="9011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99708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461963" y="720725"/>
            <a:ext cx="6397625" cy="3598863"/>
          </a:xfrm>
          <a:ln/>
        </p:spPr>
      </p:sp>
      <p:sp>
        <p:nvSpPr>
          <p:cNvPr id="9113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31648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461963" y="720725"/>
            <a:ext cx="6397625" cy="3598863"/>
          </a:xfrm>
          <a:ln/>
        </p:spPr>
      </p:sp>
      <p:sp>
        <p:nvSpPr>
          <p:cNvPr id="92163"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03787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18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spTree>
    <p:extLst>
      <p:ext uri="{BB962C8B-B14F-4D97-AF65-F5344CB8AC3E}">
        <p14:creationId xmlns:p14="http://schemas.microsoft.com/office/powerpoint/2010/main" val="246239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spTree>
    <p:extLst>
      <p:ext uri="{BB962C8B-B14F-4D97-AF65-F5344CB8AC3E}">
        <p14:creationId xmlns:p14="http://schemas.microsoft.com/office/powerpoint/2010/main" val="250935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5DC0222E-B4B2-4827-85BB-C5EF394C1146}"/>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6" name="Footer Placeholder 7">
            <a:extLst>
              <a:ext uri="{FF2B5EF4-FFF2-40B4-BE49-F238E27FC236}">
                <a16:creationId xmlns:a16="http://schemas.microsoft.com/office/drawing/2014/main" id="{87B5BC2D-47CE-4626-B665-0C727FB5F65B}"/>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7" name="Slide Number Placeholder 8">
            <a:extLst>
              <a:ext uri="{FF2B5EF4-FFF2-40B4-BE49-F238E27FC236}">
                <a16:creationId xmlns:a16="http://schemas.microsoft.com/office/drawing/2014/main" id="{5F8984A0-374C-409D-908D-09F37CE8DAA7}"/>
              </a:ext>
            </a:extLst>
          </p:cNvPr>
          <p:cNvSpPr>
            <a:spLocks noGrp="1"/>
          </p:cNvSpPr>
          <p:nvPr>
            <p:ph type="sldNum" sz="quarter" idx="12"/>
          </p:nvPr>
        </p:nvSpPr>
        <p:spPr/>
        <p:txBody>
          <a:bodyPr/>
          <a:lstStyle>
            <a:lvl1pPr>
              <a:defRPr/>
            </a:lvl1pPr>
          </a:lstStyle>
          <a:p>
            <a:pPr>
              <a:defRPr/>
            </a:pPr>
            <a:fld id="{68046946-CEE0-4446-ABA7-13FC764F716F}" type="slidenum">
              <a:rPr lang="en-US" altLang="en-US"/>
              <a:pPr>
                <a:defRPr/>
              </a:pPr>
              <a:t>‹Nº›</a:t>
            </a:fld>
            <a:endParaRPr lang="en-US" altLang="en-US"/>
          </a:p>
        </p:txBody>
      </p:sp>
    </p:spTree>
    <p:extLst>
      <p:ext uri="{BB962C8B-B14F-4D97-AF65-F5344CB8AC3E}">
        <p14:creationId xmlns:p14="http://schemas.microsoft.com/office/powerpoint/2010/main" val="50235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7675031E-6738-4B0F-8C4C-02AE979CD8AF}" type="slidenum">
              <a:rPr lang="es-ES" smtClean="0"/>
              <a:pPr>
                <a:defRPr/>
              </a:pPr>
              <a:t>‹Nº›</a:t>
            </a:fld>
            <a:endParaRPr lang="es-ES"/>
          </a:p>
        </p:txBody>
      </p:sp>
    </p:spTree>
    <p:extLst>
      <p:ext uri="{BB962C8B-B14F-4D97-AF65-F5344CB8AC3E}">
        <p14:creationId xmlns:p14="http://schemas.microsoft.com/office/powerpoint/2010/main" val="415922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37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spTree>
    <p:extLst>
      <p:ext uri="{BB962C8B-B14F-4D97-AF65-F5344CB8AC3E}">
        <p14:creationId xmlns:p14="http://schemas.microsoft.com/office/powerpoint/2010/main" val="327992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spTree>
    <p:extLst>
      <p:ext uri="{BB962C8B-B14F-4D97-AF65-F5344CB8AC3E}">
        <p14:creationId xmlns:p14="http://schemas.microsoft.com/office/powerpoint/2010/main" val="9334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spTree>
    <p:extLst>
      <p:ext uri="{BB962C8B-B14F-4D97-AF65-F5344CB8AC3E}">
        <p14:creationId xmlns:p14="http://schemas.microsoft.com/office/powerpoint/2010/main" val="40606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spTree>
    <p:extLst>
      <p:ext uri="{BB962C8B-B14F-4D97-AF65-F5344CB8AC3E}">
        <p14:creationId xmlns:p14="http://schemas.microsoft.com/office/powerpoint/2010/main" val="423289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fld id="{99CA9D56-FCD4-413E-9783-8D932926AD71}" type="datetimeFigureOut">
              <a:rPr lang="en-US" altLang="es-CL" smtClean="0"/>
              <a:pPr>
                <a:defRPr/>
              </a:pPr>
              <a:t>8/25/2022</a:t>
            </a:fld>
            <a:endParaRPr lang="en-US" alt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8326D4B-C218-43DA-AFA2-31DDEE1E10D4}" type="slidenum">
              <a:rPr lang="en-US" altLang="es-CL" smtClean="0"/>
              <a:pPr>
                <a:defRPr/>
              </a:pPr>
              <a:t>‹Nº›</a:t>
            </a:fld>
            <a:endParaRPr lang="en-US" altLang="es-CL"/>
          </a:p>
        </p:txBody>
      </p:sp>
    </p:spTree>
    <p:extLst>
      <p:ext uri="{BB962C8B-B14F-4D97-AF65-F5344CB8AC3E}">
        <p14:creationId xmlns:p14="http://schemas.microsoft.com/office/powerpoint/2010/main" val="123785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99CA9D56-FCD4-413E-9783-8D932926AD71}" type="datetimeFigureOut">
              <a:rPr lang="en-US" altLang="es-CL" smtClean="0"/>
              <a:pPr>
                <a:defRPr/>
              </a:pPr>
              <a:t>8/25/2022</a:t>
            </a:fld>
            <a:endParaRPr lang="en-US" altLang="es-CL"/>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8326D4B-C218-43DA-AFA2-31DDEE1E10D4}" type="slidenum">
              <a:rPr lang="en-US" altLang="es-CL" smtClean="0"/>
              <a:pPr>
                <a:defRPr/>
              </a:pPr>
              <a:t>‹Nº›</a:t>
            </a:fld>
            <a:endParaRPr lang="en-US" altLang="es-CL"/>
          </a:p>
        </p:txBody>
      </p:sp>
    </p:spTree>
    <p:extLst>
      <p:ext uri="{BB962C8B-B14F-4D97-AF65-F5344CB8AC3E}">
        <p14:creationId xmlns:p14="http://schemas.microsoft.com/office/powerpoint/2010/main" val="79700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9CA9D56-FCD4-413E-9783-8D932926AD71}" type="datetimeFigureOut">
              <a:rPr lang="en-US" altLang="es-CL" smtClean="0"/>
              <a:pPr>
                <a:defRPr/>
              </a:pPr>
              <a:t>8/25/2022</a:t>
            </a:fld>
            <a:endParaRPr lang="en-US" alt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88326D4B-C218-43DA-AFA2-31DDEE1E10D4}" type="slidenum">
              <a:rPr lang="en-US" altLang="es-CL" smtClean="0"/>
              <a:pPr>
                <a:defRPr/>
              </a:pPr>
              <a:t>‹Nº›</a:t>
            </a:fld>
            <a:endParaRPr lang="en-US" alt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2940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6.wmf"/><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EDA345DF-6D9A-4AB0-8AA7-0068F22E5EB9}"/>
              </a:ext>
            </a:extLst>
          </p:cNvPr>
          <p:cNvSpPr txBox="1">
            <a:spLocks noGrp="1"/>
          </p:cNvSpPr>
          <p:nvPr>
            <p:ph type="ctrTitle"/>
          </p:nvPr>
        </p:nvSpPr>
        <p:spPr/>
        <p:txBody>
          <a:bodyPr>
            <a:normAutofit fontScale="90000"/>
          </a:bodyPr>
          <a:lstStyle/>
          <a:p>
            <a:r>
              <a:rPr lang="es-CL" dirty="0"/>
              <a:t> </a:t>
            </a:r>
            <a:br>
              <a:rPr lang="es-CL" dirty="0"/>
            </a:br>
            <a:r>
              <a:rPr lang="es-CL" dirty="0"/>
              <a:t>CLASE Nº3</a:t>
            </a:r>
            <a:br>
              <a:rPr lang="es-CL" dirty="0"/>
            </a:br>
            <a:r>
              <a:rPr lang="es-CL" dirty="0"/>
              <a:t>Datos y representaciones</a:t>
            </a:r>
            <a:endParaRPr lang="es-CL" dirty="0">
              <a:sym typeface="Nunito"/>
            </a:endParaRPr>
          </a:p>
        </p:txBody>
      </p:sp>
      <p:sp>
        <p:nvSpPr>
          <p:cNvPr id="4" name="Shape 139">
            <a:extLst>
              <a:ext uri="{FF2B5EF4-FFF2-40B4-BE49-F238E27FC236}">
                <a16:creationId xmlns:a16="http://schemas.microsoft.com/office/drawing/2014/main" id="{F693EDF2-9EC9-4036-B257-2D3FE5B1FA06}"/>
              </a:ext>
            </a:extLst>
          </p:cNvPr>
          <p:cNvSpPr txBox="1">
            <a:spLocks noGrp="1"/>
          </p:cNvSpPr>
          <p:nvPr>
            <p:ph type="subTitle" idx="1"/>
          </p:nvPr>
        </p:nvSpPr>
        <p:spPr/>
        <p:txBody>
          <a:bodyPr>
            <a:normAutofit/>
          </a:bodyPr>
          <a:lstStyle/>
          <a:p>
            <a:r>
              <a:rPr lang="es-419" dirty="0">
                <a:sym typeface="Arial"/>
              </a:rPr>
              <a:t>Profesor: Samantha Reid</a:t>
            </a:r>
          </a:p>
        </p:txBody>
      </p:sp>
    </p:spTree>
    <p:extLst>
      <p:ext uri="{BB962C8B-B14F-4D97-AF65-F5344CB8AC3E}">
        <p14:creationId xmlns:p14="http://schemas.microsoft.com/office/powerpoint/2010/main" val="3350173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err="1"/>
              <a:t>Diferencia</a:t>
            </a:r>
            <a:r>
              <a:rPr lang="en-US" dirty="0"/>
              <a:t> entre </a:t>
            </a:r>
            <a:r>
              <a:rPr lang="en-US" dirty="0" err="1"/>
              <a:t>relación</a:t>
            </a:r>
            <a:r>
              <a:rPr lang="en-US" dirty="0"/>
              <a:t> e </a:t>
            </a:r>
            <a:r>
              <a:rPr lang="en-US" dirty="0" err="1"/>
              <a:t>intervalo</a:t>
            </a:r>
            <a:endParaRPr lang="en-US" dirty="0"/>
          </a:p>
        </p:txBody>
      </p:sp>
      <p:sp>
        <p:nvSpPr>
          <p:cNvPr id="9219" name="Rectangle 3"/>
          <p:cNvSpPr>
            <a:spLocks noGrp="1" noChangeArrowheads="1"/>
          </p:cNvSpPr>
          <p:nvPr>
            <p:ph idx="1"/>
          </p:nvPr>
        </p:nvSpPr>
        <p:spPr/>
        <p:txBody>
          <a:bodyPr/>
          <a:lstStyle/>
          <a:p>
            <a:pPr lvl="1"/>
            <a:r>
              <a:rPr lang="es-ES" dirty="0"/>
              <a:t>¿Es físicamente significativo decir que una temperatura de 10 ° es el doble que la de 5° en </a:t>
            </a:r>
          </a:p>
          <a:p>
            <a:pPr lvl="1"/>
            <a:r>
              <a:rPr lang="en-US" dirty="0"/>
              <a:t>la </a:t>
            </a:r>
            <a:r>
              <a:rPr lang="en-US" dirty="0" err="1"/>
              <a:t>escala</a:t>
            </a:r>
            <a:r>
              <a:rPr lang="en-US" dirty="0"/>
              <a:t> Celsius?
la </a:t>
            </a:r>
            <a:r>
              <a:rPr lang="en-US" dirty="0" err="1"/>
              <a:t>escala</a:t>
            </a:r>
            <a:r>
              <a:rPr lang="en-US" dirty="0"/>
              <a:t> Fahrenheit?
la </a:t>
            </a:r>
            <a:r>
              <a:rPr lang="en-US" dirty="0" err="1"/>
              <a:t>escala</a:t>
            </a:r>
            <a:r>
              <a:rPr lang="en-US" dirty="0"/>
              <a:t> Kelvin?</a:t>
            </a:r>
          </a:p>
          <a:p>
            <a:r>
              <a:rPr lang="es-ES" dirty="0"/>
              <a:t>Considere medir la altura por encima de la media</a:t>
            </a:r>
          </a:p>
          <a:p>
            <a:pPr lvl="1"/>
            <a:r>
              <a:rPr lang="es-ES" dirty="0"/>
              <a:t>Si la altura de Bill está tres </a:t>
            </a:r>
            <a:r>
              <a:rPr lang="es-ES" dirty="0" err="1"/>
              <a:t>centrimetos</a:t>
            </a:r>
            <a:r>
              <a:rPr lang="es-ES" dirty="0"/>
              <a:t> por encima del promedio y la altura de Bob está seis </a:t>
            </a:r>
            <a:r>
              <a:rPr lang="es-ES" dirty="0" err="1"/>
              <a:t>centrimetos</a:t>
            </a:r>
            <a:r>
              <a:rPr lang="es-ES" dirty="0"/>
              <a:t> por encima del promedio, entonces diríamos que Bob es el doble de alto que Bill?
¿Esta situación es análoga a la de la temperatura?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1F84A27-8637-4F43-818C-FBA9E8051915}"/>
              </a:ext>
            </a:extLst>
          </p:cNvPr>
          <p:cNvGraphicFramePr>
            <a:graphicFrameLocks noGrp="1"/>
          </p:cNvGraphicFramePr>
          <p:nvPr>
            <p:extLst>
              <p:ext uri="{D42A27DB-BD31-4B8C-83A1-F6EECF244321}">
                <p14:modId xmlns:p14="http://schemas.microsoft.com/office/powerpoint/2010/main" val="21992360"/>
              </p:ext>
            </p:extLst>
          </p:nvPr>
        </p:nvGraphicFramePr>
        <p:xfrm>
          <a:off x="1730477" y="1469240"/>
          <a:ext cx="8037938" cy="4543146"/>
        </p:xfrm>
        <a:graphic>
          <a:graphicData uri="http://schemas.openxmlformats.org/drawingml/2006/table">
            <a:tbl>
              <a:tblPr firstRow="1" firstCol="1" lastRow="1" lastCol="1" bandRow="1" bandCol="1">
                <a:tableStyleId>{2D5ABB26-0587-4C30-8999-92F81FD0307C}</a:tableStyleId>
              </a:tblPr>
              <a:tblGrid>
                <a:gridCol w="638362">
                  <a:extLst>
                    <a:ext uri="{9D8B030D-6E8A-4147-A177-3AD203B41FA5}">
                      <a16:colId xmlns:a16="http://schemas.microsoft.com/office/drawing/2014/main" val="2136975458"/>
                    </a:ext>
                  </a:extLst>
                </a:gridCol>
                <a:gridCol w="1426413">
                  <a:extLst>
                    <a:ext uri="{9D8B030D-6E8A-4147-A177-3AD203B41FA5}">
                      <a16:colId xmlns:a16="http://schemas.microsoft.com/office/drawing/2014/main" val="3269931098"/>
                    </a:ext>
                  </a:extLst>
                </a:gridCol>
                <a:gridCol w="2413873">
                  <a:extLst>
                    <a:ext uri="{9D8B030D-6E8A-4147-A177-3AD203B41FA5}">
                      <a16:colId xmlns:a16="http://schemas.microsoft.com/office/drawing/2014/main" val="3442231427"/>
                    </a:ext>
                  </a:extLst>
                </a:gridCol>
                <a:gridCol w="1966976">
                  <a:extLst>
                    <a:ext uri="{9D8B030D-6E8A-4147-A177-3AD203B41FA5}">
                      <a16:colId xmlns:a16="http://schemas.microsoft.com/office/drawing/2014/main" val="118690651"/>
                    </a:ext>
                  </a:extLst>
                </a:gridCol>
                <a:gridCol w="1592314">
                  <a:extLst>
                    <a:ext uri="{9D8B030D-6E8A-4147-A177-3AD203B41FA5}">
                      <a16:colId xmlns:a16="http://schemas.microsoft.com/office/drawing/2014/main" val="2045998072"/>
                    </a:ext>
                  </a:extLst>
                </a:gridCol>
              </a:tblGrid>
              <a:tr h="398763">
                <a:tc>
                  <a:txBody>
                    <a:bodyPr/>
                    <a:lstStyle/>
                    <a:p>
                      <a:pPr algn="ctr"/>
                      <a:r>
                        <a:rPr lang="en-US" sz="1300">
                          <a:effectLst/>
                        </a:rPr>
                        <a:t> </a:t>
                      </a:r>
                      <a:endParaRPr lang="es-CL" sz="80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effectLst/>
                        </a:rPr>
                        <a:t>Tipo de </a:t>
                      </a:r>
                      <a:r>
                        <a:rPr lang="en-US" sz="1300" dirty="0" err="1">
                          <a:effectLst/>
                        </a:rPr>
                        <a:t>atributo</a:t>
                      </a:r>
                      <a:r>
                        <a:rPr lang="en-US" sz="1300" dirty="0">
                          <a:effectLst/>
                        </a:rPr>
                        <a:t>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err="1">
                          <a:effectLst/>
                        </a:rPr>
                        <a:t>descripción</a:t>
                      </a:r>
                      <a:r>
                        <a:rPr lang="en-US" sz="1300" dirty="0">
                          <a:effectLst/>
                        </a:rPr>
                        <a:t>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err="1">
                          <a:effectLst/>
                        </a:rPr>
                        <a:t>Ejemplos</a:t>
                      </a:r>
                      <a:r>
                        <a:rPr lang="en-US" sz="1300" dirty="0">
                          <a:effectLst/>
                        </a:rPr>
                        <a:t>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err="1">
                          <a:effectLst/>
                        </a:rPr>
                        <a:t>Operaciones</a:t>
                      </a:r>
                      <a:endParaRPr lang="es-CL" sz="800" dirty="0">
                        <a:effectLst/>
                      </a:endParaRPr>
                    </a:p>
                    <a:p>
                      <a:r>
                        <a:rPr lang="en-US" sz="1300" dirty="0">
                          <a:effectLst/>
                        </a:rPr>
                        <a:t>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692970"/>
                  </a:ext>
                </a:extLst>
              </a:tr>
              <a:tr h="1076661">
                <a:tc rowSpan="2">
                  <a:txBody>
                    <a:bodyPr/>
                    <a:lstStyle/>
                    <a:p>
                      <a:pPr marL="71755" marR="71755" algn="ctr">
                        <a:spcAft>
                          <a:spcPts val="0"/>
                        </a:spcAft>
                      </a:pPr>
                      <a:r>
                        <a:rPr lang="en-US" sz="1200" dirty="0" err="1">
                          <a:effectLst/>
                        </a:rPr>
                        <a:t>categórico</a:t>
                      </a:r>
                      <a:r>
                        <a:rPr lang="en-US" sz="1200" dirty="0">
                          <a:effectLst/>
                        </a:rPr>
                        <a:t>
</a:t>
                      </a:r>
                      <a:r>
                        <a:rPr lang="en-US" sz="1200" dirty="0" err="1">
                          <a:effectLst/>
                        </a:rPr>
                        <a:t>cualitativo</a:t>
                      </a:r>
                      <a:r>
                        <a:rPr lang="en-US" sz="1200" dirty="0">
                          <a:effectLst/>
                        </a:rPr>
                        <a:t>
 </a:t>
                      </a:r>
                      <a:endParaRPr lang="es-CL" sz="800" dirty="0">
                        <a:effectLst/>
                        <a:latin typeface="Times New Roman" panose="02020603050405020304" pitchFamily="18" charset="0"/>
                        <a:ea typeface="Times New Roman" panose="02020603050405020304" pitchFamily="18" charset="0"/>
                      </a:endParaRPr>
                    </a:p>
                  </a:txBody>
                  <a:tcPr marL="44861" marR="44861"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effectLst/>
                        </a:rPr>
                        <a:t>Nominal</a:t>
                      </a:r>
                      <a:endParaRPr lang="es-CL" sz="800">
                        <a:effectLst/>
                      </a:endParaRPr>
                    </a:p>
                    <a:p>
                      <a:r>
                        <a:rPr lang="en-US" sz="1200">
                          <a:effectLst/>
                        </a:rPr>
                        <a:t> </a:t>
                      </a:r>
                      <a:endParaRPr lang="es-CL" sz="80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Los </a:t>
                      </a:r>
                      <a:r>
                        <a:rPr lang="en-US" sz="1200" dirty="0" err="1">
                          <a:effectLst/>
                        </a:rPr>
                        <a:t>valores</a:t>
                      </a:r>
                      <a:r>
                        <a:rPr lang="en-US" sz="1200" dirty="0">
                          <a:effectLst/>
                        </a:rPr>
                        <a:t> </a:t>
                      </a:r>
                      <a:r>
                        <a:rPr lang="en-US" sz="1200" dirty="0" err="1">
                          <a:effectLst/>
                        </a:rPr>
                        <a:t>nominales</a:t>
                      </a:r>
                      <a:r>
                        <a:rPr lang="en-US" sz="1200" dirty="0">
                          <a:effectLst/>
                        </a:rPr>
                        <a:t> de </a:t>
                      </a:r>
                      <a:r>
                        <a:rPr lang="en-US" sz="1200" dirty="0" err="1">
                          <a:effectLst/>
                        </a:rPr>
                        <a:t>atributo</a:t>
                      </a:r>
                      <a:r>
                        <a:rPr lang="en-US" sz="1200" dirty="0">
                          <a:effectLst/>
                        </a:rPr>
                        <a:t> solo </a:t>
                      </a:r>
                      <a:r>
                        <a:rPr lang="en-US" sz="1200" dirty="0" err="1">
                          <a:effectLst/>
                        </a:rPr>
                        <a:t>distinguen</a:t>
                      </a:r>
                      <a:r>
                        <a:rPr lang="en-US" sz="1200" dirty="0">
                          <a:effectLst/>
                        </a:rPr>
                        <a:t>. (=, </a:t>
                      </a:r>
                      <a:r>
                        <a:rPr lang="en-US" sz="1200" dirty="0">
                          <a:effectLst/>
                          <a:sym typeface="Symbol" panose="05050102010706020507" pitchFamily="18" charset="2"/>
                        </a:rPr>
                        <a:t></a:t>
                      </a:r>
                      <a:r>
                        <a:rPr lang="en-US" sz="1200" dirty="0">
                          <a:effectLst/>
                        </a:rPr>
                        <a:t>)</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códigos postales, números de identificación de empleados, color de ojos, sexo: {masculino, femenino}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modo, </a:t>
                      </a:r>
                      <a:r>
                        <a:rPr lang="en-US" sz="1200" dirty="0" err="1">
                          <a:effectLst/>
                        </a:rPr>
                        <a:t>entropía</a:t>
                      </a:r>
                      <a:r>
                        <a:rPr lang="en-US" sz="1200" dirty="0">
                          <a:effectLst/>
                        </a:rPr>
                        <a:t>, </a:t>
                      </a:r>
                      <a:r>
                        <a:rPr lang="en-US" sz="1200" dirty="0" err="1">
                          <a:effectLst/>
                        </a:rPr>
                        <a:t>correlación</a:t>
                      </a:r>
                      <a:r>
                        <a:rPr lang="en-US" sz="1200" dirty="0">
                          <a:effectLst/>
                        </a:rPr>
                        <a:t> de </a:t>
                      </a:r>
                      <a:r>
                        <a:rPr lang="en-US" sz="1200" dirty="0" err="1">
                          <a:effectLst/>
                        </a:rPr>
                        <a:t>contingencias</a:t>
                      </a:r>
                      <a:r>
                        <a:rPr lang="en-US" sz="1200" dirty="0">
                          <a:effectLst/>
                        </a:rPr>
                        <a:t>, </a:t>
                      </a:r>
                      <a:r>
                        <a:rPr lang="en-US" sz="1200" dirty="0">
                          <a:effectLst/>
                          <a:sym typeface="Symbol" panose="05050102010706020507" pitchFamily="18" charset="2"/>
                        </a:rPr>
                        <a:t></a:t>
                      </a:r>
                      <a:r>
                        <a:rPr lang="en-US" sz="1200" dirty="0">
                          <a:effectLst/>
                        </a:rPr>
                        <a:t>2 test</a:t>
                      </a:r>
                      <a:endParaRPr lang="es-CL" sz="800" dirty="0">
                        <a:effectLst/>
                      </a:endParaRPr>
                    </a:p>
                    <a:p>
                      <a:r>
                        <a:rPr lang="en-US" sz="1200" dirty="0">
                          <a:effectLst/>
                        </a:rPr>
                        <a:t>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7524436"/>
                  </a:ext>
                </a:extLst>
              </a:tr>
              <a:tr h="1076661">
                <a:tc vMerge="1">
                  <a:txBody>
                    <a:bodyPr/>
                    <a:lstStyle/>
                    <a:p>
                      <a:endParaRPr lang="es-CL"/>
                    </a:p>
                  </a:txBody>
                  <a:tcPr/>
                </a:tc>
                <a:tc>
                  <a:txBody>
                    <a:bodyPr/>
                    <a:lstStyle/>
                    <a:p>
                      <a:r>
                        <a:rPr lang="en-US" sz="1200">
                          <a:effectLst/>
                        </a:rPr>
                        <a:t>Ordinal</a:t>
                      </a:r>
                      <a:endParaRPr lang="es-CL" sz="80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Los valores de atributo ordinal también ordenan objetos</a:t>
                      </a:r>
                      <a:r>
                        <a:rPr lang="en-US" sz="1200" dirty="0">
                          <a:effectLst/>
                        </a:rPr>
                        <a:t>. </a:t>
                      </a:r>
                      <a:br>
                        <a:rPr lang="en-US" sz="1200" dirty="0">
                          <a:effectLst/>
                        </a:rPr>
                      </a:br>
                      <a:r>
                        <a:rPr lang="en-US" sz="1200" dirty="0">
                          <a:effectLst/>
                        </a:rPr>
                        <a:t>(&lt;, &gt;)</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dureza de los minerales, {bueno, mejor, mejor}, calificaciones, números de calles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mediana, percentiles, correlación de rangos, pruebas de ejecución, pruebas de signos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975463"/>
                  </a:ext>
                </a:extLst>
              </a:tr>
              <a:tr h="1076661">
                <a:tc rowSpan="2">
                  <a:txBody>
                    <a:bodyPr/>
                    <a:lstStyle/>
                    <a:p>
                      <a:pPr marL="71755" marR="71755" algn="ctr">
                        <a:spcAft>
                          <a:spcPts val="0"/>
                        </a:spcAft>
                      </a:pPr>
                      <a:r>
                        <a:rPr lang="en-US" sz="1200" dirty="0" err="1">
                          <a:effectLst/>
                        </a:rPr>
                        <a:t>Numérico</a:t>
                      </a:r>
                      <a:r>
                        <a:rPr lang="en-US" sz="1200" dirty="0">
                          <a:effectLst/>
                        </a:rPr>
                        <a:t> </a:t>
                      </a:r>
                      <a:r>
                        <a:rPr lang="en-US" sz="1200" dirty="0" err="1">
                          <a:effectLst/>
                        </a:rPr>
                        <a:t>cuantitativo</a:t>
                      </a:r>
                      <a:endParaRPr lang="es-CL" sz="800" dirty="0">
                        <a:effectLst/>
                        <a:latin typeface="Times New Roman" panose="02020603050405020304" pitchFamily="18" charset="0"/>
                        <a:ea typeface="Times New Roman" panose="02020603050405020304" pitchFamily="18" charset="0"/>
                      </a:endParaRPr>
                    </a:p>
                  </a:txBody>
                  <a:tcPr marL="44861" marR="44861"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effectLst/>
                        </a:rPr>
                        <a:t>Intervalo</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Para los atributos de intervalo, las diferencias entre valores son significativas</a:t>
                      </a:r>
                      <a:r>
                        <a:rPr lang="en-US" sz="1200" dirty="0">
                          <a:effectLst/>
                        </a:rPr>
                        <a:t>. (+, -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fechas del calendario, temperatura en Celsius o Fahrenheit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media, </a:t>
                      </a:r>
                      <a:r>
                        <a:rPr lang="en-US" sz="1200" dirty="0" err="1">
                          <a:effectLst/>
                        </a:rPr>
                        <a:t>desviación</a:t>
                      </a:r>
                      <a:r>
                        <a:rPr lang="en-US" sz="1200" dirty="0">
                          <a:effectLst/>
                        </a:rPr>
                        <a:t> </a:t>
                      </a:r>
                      <a:r>
                        <a:rPr lang="en-US" sz="1200" dirty="0" err="1">
                          <a:effectLst/>
                        </a:rPr>
                        <a:t>estándar</a:t>
                      </a:r>
                      <a:r>
                        <a:rPr lang="en-US" sz="1200" dirty="0">
                          <a:effectLst/>
                        </a:rPr>
                        <a:t>, Pearson's </a:t>
                      </a:r>
                      <a:r>
                        <a:rPr lang="en-US" sz="1200" dirty="0" err="1">
                          <a:effectLst/>
                        </a:rPr>
                        <a:t>correlación</a:t>
                      </a:r>
                      <a:r>
                        <a:rPr lang="en-US" sz="1200" dirty="0">
                          <a:effectLst/>
                        </a:rPr>
                        <a:t>, t y F tests</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6174"/>
                  </a:ext>
                </a:extLst>
              </a:tr>
              <a:tr h="897217">
                <a:tc vMerge="1">
                  <a:txBody>
                    <a:bodyPr/>
                    <a:lstStyle/>
                    <a:p>
                      <a:endParaRPr lang="es-CL"/>
                    </a:p>
                  </a:txBody>
                  <a:tcPr/>
                </a:tc>
                <a:tc>
                  <a:txBody>
                    <a:bodyPr/>
                    <a:lstStyle/>
                    <a:p>
                      <a:r>
                        <a:rPr lang="en-US" sz="1200">
                          <a:effectLst/>
                        </a:rPr>
                        <a:t>Ratio</a:t>
                      </a:r>
                      <a:endParaRPr lang="es-CL" sz="80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Para las variables de relación, tanto las diferencias como las relaciones son significativas</a:t>
                      </a:r>
                      <a:r>
                        <a:rPr lang="en-US" sz="1200" dirty="0">
                          <a:effectLst/>
                        </a:rPr>
                        <a:t>. (*,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temperatura en Kelvin, cantidades monetarias, recuentos, edad, masa, longitud, corriente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effectLst/>
                        </a:rPr>
                        <a:t>media geométrica, media armónica, variación porcentual
</a:t>
                      </a:r>
                      <a:endParaRPr lang="es-CL" sz="800" dirty="0">
                        <a:effectLst/>
                        <a:latin typeface="Times New Roman" panose="02020603050405020304" pitchFamily="18" charset="0"/>
                        <a:ea typeface="Times New Roman" panose="02020603050405020304" pitchFamily="18" charset="0"/>
                      </a:endParaRPr>
                    </a:p>
                  </a:txBody>
                  <a:tcPr marL="44861" marR="448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26409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4B5F985-E3D5-4CEC-93A0-B6C018839058}"/>
              </a:ext>
            </a:extLst>
          </p:cNvPr>
          <p:cNvGraphicFramePr>
            <a:graphicFrameLocks noGrp="1"/>
          </p:cNvGraphicFramePr>
          <p:nvPr>
            <p:extLst>
              <p:ext uri="{D42A27DB-BD31-4B8C-83A1-F6EECF244321}">
                <p14:modId xmlns:p14="http://schemas.microsoft.com/office/powerpoint/2010/main" val="854938046"/>
              </p:ext>
            </p:extLst>
          </p:nvPr>
        </p:nvGraphicFramePr>
        <p:xfrm>
          <a:off x="2414146" y="848134"/>
          <a:ext cx="6770804" cy="4538646"/>
        </p:xfrm>
        <a:graphic>
          <a:graphicData uri="http://schemas.openxmlformats.org/drawingml/2006/table">
            <a:tbl>
              <a:tblPr firstRow="1" firstCol="1" lastRow="1" lastCol="1" bandRow="1" bandCol="1">
                <a:tableStyleId>{2D5ABB26-0587-4C30-8999-92F81FD0307C}</a:tableStyleId>
              </a:tblPr>
              <a:tblGrid>
                <a:gridCol w="767823">
                  <a:extLst>
                    <a:ext uri="{9D8B030D-6E8A-4147-A177-3AD203B41FA5}">
                      <a16:colId xmlns:a16="http://schemas.microsoft.com/office/drawing/2014/main" val="944415710"/>
                    </a:ext>
                  </a:extLst>
                </a:gridCol>
                <a:gridCol w="2024261">
                  <a:extLst>
                    <a:ext uri="{9D8B030D-6E8A-4147-A177-3AD203B41FA5}">
                      <a16:colId xmlns:a16="http://schemas.microsoft.com/office/drawing/2014/main" val="4213971606"/>
                    </a:ext>
                  </a:extLst>
                </a:gridCol>
                <a:gridCol w="2024261">
                  <a:extLst>
                    <a:ext uri="{9D8B030D-6E8A-4147-A177-3AD203B41FA5}">
                      <a16:colId xmlns:a16="http://schemas.microsoft.com/office/drawing/2014/main" val="2412192131"/>
                    </a:ext>
                  </a:extLst>
                </a:gridCol>
                <a:gridCol w="1954459">
                  <a:extLst>
                    <a:ext uri="{9D8B030D-6E8A-4147-A177-3AD203B41FA5}">
                      <a16:colId xmlns:a16="http://schemas.microsoft.com/office/drawing/2014/main" val="1406247621"/>
                    </a:ext>
                  </a:extLst>
                </a:gridCol>
              </a:tblGrid>
              <a:tr h="383556">
                <a:tc>
                  <a:txBody>
                    <a:bodyPr/>
                    <a:lstStyle/>
                    <a:p>
                      <a:pPr algn="ctr"/>
                      <a:r>
                        <a:rPr lang="en-US" sz="1300">
                          <a:effectLst/>
                        </a:rPr>
                        <a:t> </a:t>
                      </a:r>
                      <a:endParaRPr lang="es-CL" sz="80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effectLst/>
                        </a:rPr>
                        <a:t>Tipo de </a:t>
                      </a:r>
                      <a:r>
                        <a:rPr lang="en-US" sz="1300" dirty="0" err="1">
                          <a:effectLst/>
                        </a:rPr>
                        <a:t>atributo</a:t>
                      </a:r>
                      <a:r>
                        <a:rPr lang="en-US" sz="13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err="1">
                          <a:effectLst/>
                        </a:rPr>
                        <a:t>transformación</a:t>
                      </a:r>
                      <a:endParaRPr lang="es-CL" sz="800" dirty="0">
                        <a:effectLst/>
                      </a:endParaRPr>
                    </a:p>
                    <a:p>
                      <a:r>
                        <a:rPr lang="en-US" sz="13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dirty="0" err="1">
                          <a:effectLst/>
                        </a:rPr>
                        <a:t>Comentarios</a:t>
                      </a:r>
                      <a:r>
                        <a:rPr lang="en-US" sz="13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3417687"/>
                  </a:ext>
                </a:extLst>
              </a:tr>
              <a:tr h="863001">
                <a:tc rowSpan="2">
                  <a:txBody>
                    <a:bodyPr/>
                    <a:lstStyle/>
                    <a:p>
                      <a:pPr marL="71755" marR="71755" algn="ctr">
                        <a:spcAft>
                          <a:spcPts val="0"/>
                        </a:spcAft>
                      </a:pPr>
                      <a:r>
                        <a:rPr lang="en-US" sz="1100">
                          <a:effectLst/>
                        </a:rPr>
                        <a:t>Categorical</a:t>
                      </a:r>
                      <a:endParaRPr lang="es-CL" sz="800">
                        <a:effectLst/>
                      </a:endParaRPr>
                    </a:p>
                    <a:p>
                      <a:pPr marL="71755" marR="71755" algn="ctr">
                        <a:spcAft>
                          <a:spcPts val="0"/>
                        </a:spcAft>
                      </a:pPr>
                      <a:r>
                        <a:rPr lang="en-US" sz="1100">
                          <a:effectLst/>
                        </a:rPr>
                        <a:t>Qualitative</a:t>
                      </a:r>
                      <a:endParaRPr lang="es-CL" sz="800">
                        <a:effectLst/>
                      </a:endParaRPr>
                    </a:p>
                    <a:p>
                      <a:pPr marL="71755" marR="71755" algn="ctr">
                        <a:spcAft>
                          <a:spcPts val="0"/>
                        </a:spcAft>
                      </a:pPr>
                      <a:r>
                        <a:rPr lang="en-US" sz="1100">
                          <a:effectLst/>
                        </a:rPr>
                        <a:t> </a:t>
                      </a:r>
                      <a:endParaRPr lang="es-CL" sz="800">
                        <a:effectLst/>
                        <a:latin typeface="Times New Roman" panose="02020603050405020304" pitchFamily="18" charset="0"/>
                        <a:ea typeface="Times New Roman" panose="02020603050405020304" pitchFamily="18" charset="0"/>
                      </a:endParaRPr>
                    </a:p>
                  </a:txBody>
                  <a:tcPr marL="43150" marR="4315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a:effectLst/>
                        </a:rPr>
                        <a:t>Nominal</a:t>
                      </a:r>
                      <a:endParaRPr lang="es-CL" sz="800">
                        <a:effectLst/>
                      </a:endParaRPr>
                    </a:p>
                    <a:p>
                      <a:r>
                        <a:rPr lang="en-US" sz="1100">
                          <a:effectLst/>
                        </a:rPr>
                        <a:t> </a:t>
                      </a:r>
                      <a:endParaRPr lang="es-CL" sz="80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err="1">
                          <a:effectLst/>
                        </a:rPr>
                        <a:t>Cualquier</a:t>
                      </a:r>
                      <a:r>
                        <a:rPr lang="en-US" sz="1100" dirty="0">
                          <a:effectLst/>
                        </a:rPr>
                        <a:t> </a:t>
                      </a:r>
                      <a:r>
                        <a:rPr lang="en-US" sz="1100" dirty="0" err="1">
                          <a:effectLst/>
                        </a:rPr>
                        <a:t>permutación</a:t>
                      </a:r>
                      <a:r>
                        <a:rPr lang="en-US" sz="1100" dirty="0">
                          <a:effectLst/>
                        </a:rPr>
                        <a:t> de </a:t>
                      </a:r>
                      <a:r>
                        <a:rPr lang="en-US" sz="1100" dirty="0" err="1">
                          <a:effectLst/>
                        </a:rPr>
                        <a:t>valores</a:t>
                      </a:r>
                      <a:r>
                        <a:rPr lang="en-US" sz="11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sz="1100" dirty="0">
                          <a:effectLst/>
                        </a:rPr>
                        <a:t>Si se reasignan todos los números de identificación de los empleados, ¿marcaría alguna diferencia?
</a:t>
                      </a:r>
                      <a:r>
                        <a:rPr lang="en-US" sz="11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702601"/>
                  </a:ext>
                </a:extLst>
              </a:tr>
              <a:tr h="1553402">
                <a:tc vMerge="1">
                  <a:txBody>
                    <a:bodyPr/>
                    <a:lstStyle/>
                    <a:p>
                      <a:endParaRPr lang="es-CL"/>
                    </a:p>
                  </a:txBody>
                  <a:tcPr/>
                </a:tc>
                <a:tc>
                  <a:txBody>
                    <a:bodyPr/>
                    <a:lstStyle/>
                    <a:p>
                      <a:r>
                        <a:rPr lang="en-US" sz="1100">
                          <a:effectLst/>
                        </a:rPr>
                        <a:t>Ordinal</a:t>
                      </a:r>
                      <a:endParaRPr lang="es-CL" sz="80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sz="1100" dirty="0">
                          <a:effectLst/>
                        </a:rPr>
                        <a:t>Una orden que preserva el cambio de valores, es decir, </a:t>
                      </a:r>
                      <a:r>
                        <a:rPr lang="es-ES" sz="1100" dirty="0" err="1">
                          <a:effectLst/>
                        </a:rPr>
                        <a:t>new_value</a:t>
                      </a:r>
                      <a:r>
                        <a:rPr lang="es-ES" sz="1100" dirty="0">
                          <a:effectLst/>
                        </a:rPr>
                        <a:t> = f(</a:t>
                      </a:r>
                      <a:r>
                        <a:rPr lang="es-ES" sz="1100" dirty="0" err="1">
                          <a:effectLst/>
                        </a:rPr>
                        <a:t>old_value</a:t>
                      </a:r>
                      <a:r>
                        <a:rPr lang="es-ES" sz="1100" dirty="0">
                          <a:effectLst/>
                        </a:rPr>
                        <a:t>) donde f es una función monotónica
</a:t>
                      </a:r>
                      <a:r>
                        <a:rPr lang="en-US" sz="11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sz="1100" dirty="0">
                          <a:effectLst/>
                        </a:rPr>
                        <a:t>Un atributo que abarca la noción de bien, mejor puede ser representado igualmente bien por los valores {1, 2, 3} o por { 0.5, 1, 10}.
</a:t>
                      </a:r>
                      <a:r>
                        <a:rPr lang="en-US" sz="11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501853"/>
                  </a:ext>
                </a:extLst>
              </a:tr>
              <a:tr h="1208202">
                <a:tc rowSpan="2">
                  <a:txBody>
                    <a:bodyPr/>
                    <a:lstStyle/>
                    <a:p>
                      <a:pPr marL="71755" marR="71755" algn="ctr">
                        <a:spcAft>
                          <a:spcPts val="0"/>
                        </a:spcAft>
                      </a:pPr>
                      <a:r>
                        <a:rPr lang="en-US" sz="1100">
                          <a:effectLst/>
                        </a:rPr>
                        <a:t>Numeric</a:t>
                      </a:r>
                      <a:endParaRPr lang="es-CL" sz="800">
                        <a:effectLst/>
                      </a:endParaRPr>
                    </a:p>
                    <a:p>
                      <a:pPr marL="71755" marR="71755" algn="ctr">
                        <a:spcAft>
                          <a:spcPts val="0"/>
                        </a:spcAft>
                      </a:pPr>
                      <a:r>
                        <a:rPr lang="en-US" sz="1100">
                          <a:effectLst/>
                        </a:rPr>
                        <a:t>Quantitative</a:t>
                      </a:r>
                      <a:endParaRPr lang="es-CL" sz="800">
                        <a:effectLst/>
                        <a:latin typeface="Times New Roman" panose="02020603050405020304" pitchFamily="18" charset="0"/>
                        <a:ea typeface="Times New Roman" panose="02020603050405020304" pitchFamily="18" charset="0"/>
                      </a:endParaRPr>
                    </a:p>
                  </a:txBody>
                  <a:tcPr marL="43150" marR="43150" marT="0" marB="0"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err="1">
                          <a:effectLst/>
                        </a:rPr>
                        <a:t>Intervalo</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err="1">
                          <a:effectLst/>
                        </a:rPr>
                        <a:t>new_value</a:t>
                      </a:r>
                      <a:r>
                        <a:rPr lang="en-US" sz="1100" dirty="0">
                          <a:effectLst/>
                        </a:rPr>
                        <a:t> = a * </a:t>
                      </a:r>
                      <a:r>
                        <a:rPr lang="en-US" sz="1100" dirty="0" err="1">
                          <a:effectLst/>
                        </a:rPr>
                        <a:t>old_value</a:t>
                      </a:r>
                      <a:r>
                        <a:rPr lang="en-US" sz="1100" dirty="0">
                          <a:effectLst/>
                        </a:rPr>
                        <a:t> + b </a:t>
                      </a:r>
                      <a:r>
                        <a:rPr lang="en-US" sz="1100" dirty="0" err="1">
                          <a:effectLst/>
                        </a:rPr>
                        <a:t>donde</a:t>
                      </a:r>
                      <a:r>
                        <a:rPr lang="en-US" sz="1100" dirty="0">
                          <a:effectLst/>
                        </a:rPr>
                        <a:t> a y b son </a:t>
                      </a:r>
                      <a:r>
                        <a:rPr lang="en-US" sz="1100" dirty="0" err="1">
                          <a:effectLst/>
                        </a:rPr>
                        <a:t>constantes</a:t>
                      </a:r>
                      <a:r>
                        <a:rPr lang="en-US" sz="11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sz="1100" dirty="0">
                          <a:effectLst/>
                        </a:rPr>
                        <a:t>Por lo tanto, las escalas de temperatura Fahrenheit y Celsius difieren en términos de dónde está su valor cero y el tamaño de una unidad (grado).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494119"/>
                  </a:ext>
                </a:extLst>
              </a:tr>
              <a:tr h="517801">
                <a:tc vMerge="1">
                  <a:txBody>
                    <a:bodyPr/>
                    <a:lstStyle/>
                    <a:p>
                      <a:endParaRPr lang="es-CL"/>
                    </a:p>
                  </a:txBody>
                  <a:tcPr/>
                </a:tc>
                <a:tc>
                  <a:txBody>
                    <a:bodyPr/>
                    <a:lstStyle/>
                    <a:p>
                      <a:r>
                        <a:rPr lang="en-US" sz="1100">
                          <a:effectLst/>
                        </a:rPr>
                        <a:t>Ratio</a:t>
                      </a:r>
                      <a:endParaRPr lang="es-CL" sz="80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err="1">
                          <a:effectLst/>
                        </a:rPr>
                        <a:t>new_value</a:t>
                      </a:r>
                      <a:r>
                        <a:rPr lang="en-US" sz="1100" dirty="0">
                          <a:effectLst/>
                        </a:rPr>
                        <a:t> = a * </a:t>
                      </a:r>
                      <a:r>
                        <a:rPr lang="en-US" sz="1100" dirty="0" err="1">
                          <a:effectLst/>
                        </a:rPr>
                        <a:t>old_value</a:t>
                      </a:r>
                      <a:r>
                        <a:rPr lang="en-US" sz="1100" dirty="0">
                          <a:effectLst/>
                        </a:rPr>
                        <a:t>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sz="1100" dirty="0">
                          <a:effectLst/>
                        </a:rPr>
                        <a:t>La longitud se puede medir en metros o pies.
</a:t>
                      </a:r>
                      <a:endParaRPr lang="es-CL" sz="800" dirty="0">
                        <a:effectLst/>
                        <a:latin typeface="Times New Roman" panose="02020603050405020304" pitchFamily="18" charset="0"/>
                        <a:ea typeface="Times New Roman" panose="02020603050405020304" pitchFamily="18" charset="0"/>
                      </a:endParaRPr>
                    </a:p>
                  </a:txBody>
                  <a:tcPr marL="43150" marR="43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73796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dirty="0" err="1"/>
              <a:t>Atributos</a:t>
            </a:r>
            <a:r>
              <a:rPr lang="en-US" dirty="0"/>
              <a:t> </a:t>
            </a:r>
            <a:r>
              <a:rPr lang="en-US" dirty="0" err="1"/>
              <a:t>discretos</a:t>
            </a:r>
            <a:r>
              <a:rPr lang="en-US" dirty="0"/>
              <a:t> y </a:t>
            </a:r>
            <a:r>
              <a:rPr lang="en-US" dirty="0" err="1"/>
              <a:t>continuos</a:t>
            </a:r>
            <a:r>
              <a:rPr lang="en-US" dirty="0"/>
              <a:t> </a:t>
            </a:r>
          </a:p>
        </p:txBody>
      </p:sp>
      <p:sp>
        <p:nvSpPr>
          <p:cNvPr id="12291" name="Rectangle 5"/>
          <p:cNvSpPr>
            <a:spLocks noGrp="1" noChangeArrowheads="1"/>
          </p:cNvSpPr>
          <p:nvPr>
            <p:ph idx="1"/>
          </p:nvPr>
        </p:nvSpPr>
        <p:spPr/>
        <p:txBody>
          <a:bodyPr/>
          <a:lstStyle/>
          <a:p>
            <a:r>
              <a:rPr lang="en-US" dirty="0" err="1"/>
              <a:t>Atributo</a:t>
            </a:r>
            <a:r>
              <a:rPr lang="en-US" dirty="0"/>
              <a:t> </a:t>
            </a:r>
            <a:r>
              <a:rPr lang="en-US" dirty="0" err="1"/>
              <a:t>discreto</a:t>
            </a:r>
            <a:endParaRPr lang="en-US" dirty="0"/>
          </a:p>
          <a:p>
            <a:pPr lvl="1"/>
            <a:r>
              <a:rPr lang="es-ES" dirty="0"/>
              <a:t>Tiene sólo un conjunto finito o contadamente infinito de valores
Ejemplos: códigos postales, recuentos o el conjunto de palabras de una colección de documentos 
A menudo se representan como variables enteras.   
Nota: los atributos binarios son un caso especial de atributos discretos </a:t>
            </a:r>
          </a:p>
          <a:p>
            <a:pPr lvl="1"/>
            <a:endParaRPr lang="es-ES" dirty="0"/>
          </a:p>
          <a:p>
            <a:r>
              <a:rPr lang="en-US" dirty="0" err="1"/>
              <a:t>Atributo</a:t>
            </a:r>
            <a:r>
              <a:rPr lang="en-US" dirty="0"/>
              <a:t> continuo</a:t>
            </a:r>
          </a:p>
          <a:p>
            <a:pPr lvl="1"/>
            <a:r>
              <a:rPr lang="es-ES" dirty="0"/>
              <a:t>Tiene números reales como valores de atributo
Ejemplos: temperatura, altura o peso.  
Prácticamente, los valores reales solo se pueden medir y representar utilizando un número finito de dígitos.
Los atributos continuos se representan normalmente como variables de punto flotante.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err="1"/>
              <a:t>Atributos</a:t>
            </a:r>
            <a:r>
              <a:rPr lang="en-US" dirty="0"/>
              <a:t> </a:t>
            </a:r>
            <a:r>
              <a:rPr lang="en-US" dirty="0" err="1"/>
              <a:t>Asimétricos</a:t>
            </a:r>
            <a:endParaRPr lang="en-US" dirty="0"/>
          </a:p>
        </p:txBody>
      </p:sp>
      <p:sp>
        <p:nvSpPr>
          <p:cNvPr id="13315" name="Rectangle 3"/>
          <p:cNvSpPr>
            <a:spLocks noGrp="1" noChangeArrowheads="1"/>
          </p:cNvSpPr>
          <p:nvPr>
            <p:ph idx="1"/>
          </p:nvPr>
        </p:nvSpPr>
        <p:spPr/>
        <p:txBody>
          <a:bodyPr/>
          <a:lstStyle/>
          <a:p>
            <a:r>
              <a:rPr lang="es-ES" dirty="0"/>
              <a:t>Sólo la presencia (un valor de atributo distinto de cero) se considera</a:t>
            </a:r>
          </a:p>
          <a:p>
            <a:pPr lvl="1"/>
            <a:r>
              <a:rPr lang="es-ES" dirty="0"/>
              <a:t>Palabras presentes en los documentos
Artículos presentes en las transacciones con el cliente</a:t>
            </a:r>
          </a:p>
          <a:p>
            <a:pPr lvl="1"/>
            <a:endParaRPr lang="en-US" dirty="0"/>
          </a:p>
          <a:p>
            <a:r>
              <a:rPr lang="es-ES" dirty="0"/>
              <a:t>Si conocimos a un amigo en la tienda de comestibles, ¿alguna vez diríamos lo siguiente?</a:t>
            </a:r>
            <a:br>
              <a:rPr lang="en-US" dirty="0"/>
            </a:br>
            <a:br>
              <a:rPr lang="en-US" dirty="0"/>
            </a:br>
            <a:r>
              <a:rPr lang="es-ES" dirty="0"/>
              <a:t>"Veo que nuestras compras son muy similares ya que no compramos la mayoría de las mismas cosas."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097280" y="2063279"/>
            <a:ext cx="5215083" cy="1913857"/>
          </a:xfrm>
          <a:prstGeom prst="rect">
            <a:avLst/>
          </a:prstGeom>
        </p:spPr>
        <p:txBody>
          <a:bodyPr vert="horz" wrap="square" lIns="0" tIns="0" rIns="0" bIns="0" rtlCol="0">
            <a:spAutoFit/>
          </a:bodyPr>
          <a:lstStyle/>
          <a:p>
            <a:pPr marL="25168"/>
            <a:r>
              <a:rPr sz="2180" spc="-149" dirty="0">
                <a:latin typeface="Arial"/>
                <a:cs typeface="Arial"/>
              </a:rPr>
              <a:t>P</a:t>
            </a:r>
            <a:r>
              <a:rPr sz="2180" spc="-178" dirty="0">
                <a:latin typeface="Arial"/>
                <a:cs typeface="Arial"/>
              </a:rPr>
              <a:t>asos:</a:t>
            </a:r>
            <a:endParaRPr sz="2180" dirty="0">
              <a:latin typeface="Arial"/>
              <a:cs typeface="Arial"/>
            </a:endParaRPr>
          </a:p>
          <a:p>
            <a:pPr marL="573821" marR="86828">
              <a:spcBef>
                <a:spcPts val="347"/>
              </a:spcBef>
            </a:pPr>
            <a:r>
              <a:rPr sz="1982" spc="-129" dirty="0">
                <a:latin typeface="Arial"/>
                <a:cs typeface="Arial"/>
              </a:rPr>
              <a:t>1</a:t>
            </a:r>
            <a:r>
              <a:rPr sz="2081" i="1" spc="-30" baseline="27777" dirty="0">
                <a:latin typeface="Trebuchet MS"/>
                <a:cs typeface="Trebuchet MS"/>
              </a:rPr>
              <a:t>o </a:t>
            </a:r>
            <a:r>
              <a:rPr sz="2081" i="1" spc="14" baseline="27777" dirty="0">
                <a:latin typeface="Trebuchet MS"/>
                <a:cs typeface="Trebuchet MS"/>
              </a:rPr>
              <a:t> </a:t>
            </a:r>
            <a:r>
              <a:rPr sz="1982" spc="-89" dirty="0">
                <a:latin typeface="Arial"/>
                <a:cs typeface="Arial"/>
              </a:rPr>
              <a:t>columna:</a:t>
            </a:r>
            <a:r>
              <a:rPr sz="1982" spc="109" dirty="0">
                <a:latin typeface="Arial"/>
                <a:cs typeface="Arial"/>
              </a:rPr>
              <a:t> </a:t>
            </a:r>
            <a:r>
              <a:rPr sz="1982" spc="-50" dirty="0">
                <a:latin typeface="Arial"/>
                <a:cs typeface="Arial"/>
              </a:rPr>
              <a:t>Distintas</a:t>
            </a:r>
            <a:r>
              <a:rPr sz="1982" spc="-30" dirty="0">
                <a:latin typeface="Arial"/>
                <a:cs typeface="Arial"/>
              </a:rPr>
              <a:t> </a:t>
            </a:r>
            <a:r>
              <a:rPr sz="1982" spc="-139" dirty="0">
                <a:latin typeface="Arial"/>
                <a:cs typeface="Arial"/>
              </a:rPr>
              <a:t>m</a:t>
            </a:r>
            <a:r>
              <a:rPr sz="1982" spc="-40" dirty="0">
                <a:latin typeface="Arial"/>
                <a:cs typeface="Arial"/>
              </a:rPr>
              <a:t>o</a:t>
            </a:r>
            <a:r>
              <a:rPr sz="1982" spc="-119" dirty="0">
                <a:latin typeface="Arial"/>
                <a:cs typeface="Arial"/>
              </a:rPr>
              <a:t>dalidades</a:t>
            </a:r>
            <a:r>
              <a:rPr sz="1982" spc="99" dirty="0">
                <a:latin typeface="Arial"/>
                <a:cs typeface="Arial"/>
              </a:rPr>
              <a:t> </a:t>
            </a:r>
            <a:r>
              <a:rPr sz="1982" spc="-99" dirty="0">
                <a:latin typeface="Arial"/>
                <a:cs typeface="Arial"/>
              </a:rPr>
              <a:t>del</a:t>
            </a:r>
            <a:r>
              <a:rPr sz="1982" spc="-69" dirty="0">
                <a:latin typeface="Arial"/>
                <a:cs typeface="Arial"/>
              </a:rPr>
              <a:t> </a:t>
            </a:r>
            <a:r>
              <a:rPr sz="1982" spc="-129" dirty="0">
                <a:latin typeface="Arial"/>
                <a:cs typeface="Arial"/>
              </a:rPr>
              <a:t>c</a:t>
            </a:r>
            <a:r>
              <a:rPr sz="1982" spc="-208" dirty="0">
                <a:latin typeface="Arial"/>
                <a:cs typeface="Arial"/>
              </a:rPr>
              <a:t>a</a:t>
            </a:r>
            <a:r>
              <a:rPr sz="1982" spc="-50" dirty="0">
                <a:latin typeface="Arial"/>
                <a:cs typeface="Arial"/>
              </a:rPr>
              <a:t>racter.</a:t>
            </a:r>
            <a:endParaRPr sz="1982" dirty="0">
              <a:latin typeface="Arial"/>
              <a:cs typeface="Arial"/>
            </a:endParaRPr>
          </a:p>
          <a:p>
            <a:pPr marL="573821" marR="10067">
              <a:lnSpc>
                <a:spcPts val="2378"/>
              </a:lnSpc>
              <a:spcBef>
                <a:spcPts val="69"/>
              </a:spcBef>
            </a:pPr>
            <a:r>
              <a:rPr sz="1982" spc="-129" dirty="0">
                <a:latin typeface="Arial"/>
                <a:cs typeface="Arial"/>
              </a:rPr>
              <a:t>2</a:t>
            </a:r>
            <a:r>
              <a:rPr sz="2081" i="1" spc="-30" baseline="27777" dirty="0">
                <a:latin typeface="Trebuchet MS"/>
                <a:cs typeface="Trebuchet MS"/>
              </a:rPr>
              <a:t>o </a:t>
            </a:r>
            <a:r>
              <a:rPr sz="2081" i="1" spc="14" baseline="27777" dirty="0">
                <a:latin typeface="Trebuchet MS"/>
                <a:cs typeface="Trebuchet MS"/>
              </a:rPr>
              <a:t> </a:t>
            </a:r>
            <a:r>
              <a:rPr sz="1982" spc="-79" dirty="0">
                <a:latin typeface="Arial"/>
                <a:cs typeface="Arial"/>
              </a:rPr>
              <a:t>columna: </a:t>
            </a:r>
            <a:r>
              <a:rPr sz="1982" spc="-159" dirty="0">
                <a:latin typeface="Arial"/>
                <a:cs typeface="Arial"/>
              </a:rPr>
              <a:t>F</a:t>
            </a:r>
            <a:r>
              <a:rPr sz="1982" spc="-129" dirty="0">
                <a:latin typeface="Arial"/>
                <a:cs typeface="Arial"/>
              </a:rPr>
              <a:t>recuencias</a:t>
            </a:r>
            <a:r>
              <a:rPr sz="1982" spc="99" dirty="0">
                <a:latin typeface="Arial"/>
                <a:cs typeface="Arial"/>
              </a:rPr>
              <a:t> </a:t>
            </a:r>
            <a:r>
              <a:rPr sz="1982" spc="-99" dirty="0">
                <a:latin typeface="Arial"/>
                <a:cs typeface="Arial"/>
              </a:rPr>
              <a:t>absolutas.</a:t>
            </a:r>
            <a:r>
              <a:rPr sz="1982" spc="-59" dirty="0">
                <a:latin typeface="Arial"/>
                <a:cs typeface="Arial"/>
              </a:rPr>
              <a:t> </a:t>
            </a:r>
            <a:endParaRPr lang="es-ES" sz="1982" spc="-59" dirty="0">
              <a:latin typeface="Arial"/>
              <a:cs typeface="Arial"/>
            </a:endParaRPr>
          </a:p>
          <a:p>
            <a:pPr marL="573821" marR="10067">
              <a:lnSpc>
                <a:spcPts val="2378"/>
              </a:lnSpc>
              <a:spcBef>
                <a:spcPts val="69"/>
              </a:spcBef>
            </a:pPr>
            <a:r>
              <a:rPr sz="1982" spc="-129" dirty="0">
                <a:latin typeface="Arial"/>
                <a:cs typeface="Arial"/>
              </a:rPr>
              <a:t>3</a:t>
            </a:r>
            <a:r>
              <a:rPr sz="2081" i="1" spc="-30" baseline="27777" dirty="0">
                <a:latin typeface="Trebuchet MS"/>
                <a:cs typeface="Trebuchet MS"/>
              </a:rPr>
              <a:t>o</a:t>
            </a:r>
            <a:r>
              <a:rPr sz="2081" i="1" baseline="27777" dirty="0">
                <a:latin typeface="Trebuchet MS"/>
                <a:cs typeface="Trebuchet MS"/>
              </a:rPr>
              <a:t> </a:t>
            </a:r>
            <a:r>
              <a:rPr sz="2081" i="1" spc="14" baseline="27777" dirty="0">
                <a:latin typeface="Trebuchet MS"/>
                <a:cs typeface="Trebuchet MS"/>
              </a:rPr>
              <a:t> </a:t>
            </a:r>
            <a:r>
              <a:rPr sz="1982" spc="-79" dirty="0">
                <a:latin typeface="Arial"/>
                <a:cs typeface="Arial"/>
              </a:rPr>
              <a:t>columna: </a:t>
            </a:r>
            <a:r>
              <a:rPr sz="1982" spc="-159" dirty="0">
                <a:latin typeface="Arial"/>
                <a:cs typeface="Arial"/>
              </a:rPr>
              <a:t>F</a:t>
            </a:r>
            <a:r>
              <a:rPr sz="1982" spc="-129" dirty="0">
                <a:latin typeface="Arial"/>
                <a:cs typeface="Arial"/>
              </a:rPr>
              <a:t>recuencias</a:t>
            </a:r>
            <a:r>
              <a:rPr sz="1982" spc="99" dirty="0">
                <a:latin typeface="Arial"/>
                <a:cs typeface="Arial"/>
              </a:rPr>
              <a:t> </a:t>
            </a:r>
            <a:r>
              <a:rPr sz="1982" spc="-79" dirty="0">
                <a:latin typeface="Arial"/>
                <a:cs typeface="Arial"/>
              </a:rPr>
              <a:t>relativas</a:t>
            </a:r>
            <a:r>
              <a:rPr sz="1982" spc="99" dirty="0">
                <a:latin typeface="Arial"/>
                <a:cs typeface="Arial"/>
              </a:rPr>
              <a:t> </a:t>
            </a:r>
            <a:r>
              <a:rPr sz="1982" spc="-129" dirty="0">
                <a:latin typeface="Arial"/>
                <a:cs typeface="Arial"/>
              </a:rPr>
              <a:t>o</a:t>
            </a:r>
            <a:r>
              <a:rPr sz="1982" spc="-69" dirty="0">
                <a:latin typeface="Arial"/>
                <a:cs typeface="Arial"/>
              </a:rPr>
              <a:t> </a:t>
            </a:r>
            <a:r>
              <a:rPr sz="1982" spc="-40" dirty="0">
                <a:latin typeface="Arial"/>
                <a:cs typeface="Arial"/>
              </a:rPr>
              <a:t>p</a:t>
            </a:r>
            <a:r>
              <a:rPr sz="1982" spc="-188" dirty="0">
                <a:latin typeface="Arial"/>
                <a:cs typeface="Arial"/>
              </a:rPr>
              <a:t>o</a:t>
            </a:r>
            <a:r>
              <a:rPr sz="1982" spc="-89" dirty="0">
                <a:latin typeface="Arial"/>
                <a:cs typeface="Arial"/>
              </a:rPr>
              <a:t>rcentajes.</a:t>
            </a:r>
            <a:endParaRPr sz="1982" dirty="0">
              <a:latin typeface="Arial"/>
              <a:cs typeface="Arial"/>
            </a:endParaRPr>
          </a:p>
        </p:txBody>
      </p:sp>
      <p:sp>
        <p:nvSpPr>
          <p:cNvPr id="12" name="object 12"/>
          <p:cNvSpPr/>
          <p:nvPr/>
        </p:nvSpPr>
        <p:spPr>
          <a:xfrm>
            <a:off x="6096352" y="1751082"/>
            <a:ext cx="5689248" cy="4212838"/>
          </a:xfrm>
          <a:prstGeom prst="rect">
            <a:avLst/>
          </a:prstGeom>
          <a:blipFill>
            <a:blip r:embed="rId3" cstate="print"/>
            <a:stretch>
              <a:fillRect/>
            </a:stretch>
          </a:blipFill>
        </p:spPr>
        <p:txBody>
          <a:bodyPr wrap="square" lIns="0" tIns="0" rIns="0" bIns="0" rtlCol="0"/>
          <a:lstStyle/>
          <a:p>
            <a:endParaRPr/>
          </a:p>
        </p:txBody>
      </p:sp>
      <p:sp>
        <p:nvSpPr>
          <p:cNvPr id="20" name="Título 19">
            <a:extLst>
              <a:ext uri="{FF2B5EF4-FFF2-40B4-BE49-F238E27FC236}">
                <a16:creationId xmlns:a16="http://schemas.microsoft.com/office/drawing/2014/main" id="{0445461F-8A73-4F6D-BAE1-8A56D66F1819}"/>
              </a:ext>
            </a:extLst>
          </p:cNvPr>
          <p:cNvSpPr>
            <a:spLocks noGrp="1"/>
          </p:cNvSpPr>
          <p:nvPr>
            <p:ph type="title"/>
          </p:nvPr>
        </p:nvSpPr>
        <p:spPr/>
        <p:txBody>
          <a:bodyPr/>
          <a:lstStyle/>
          <a:p>
            <a:r>
              <a:rPr lang="es-CL" dirty="0"/>
              <a:t>Variable cualitativa: Ejemplo</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31750" y="1273134"/>
            <a:ext cx="6096000" cy="3805465"/>
          </a:xfrm>
          <a:prstGeom prst="rect">
            <a:avLst/>
          </a:prstGeom>
        </p:spPr>
        <p:txBody>
          <a:bodyPr vert="horz" wrap="square" lIns="0" tIns="0" rIns="0" bIns="0" rtlCol="0">
            <a:spAutoFit/>
          </a:bodyPr>
          <a:lstStyle/>
          <a:p>
            <a:pPr>
              <a:lnSpc>
                <a:spcPct val="100000"/>
              </a:lnSpc>
            </a:pPr>
            <a:endParaRPr sz="2774" dirty="0">
              <a:latin typeface="Times New Roman"/>
              <a:cs typeface="Times New Roman"/>
            </a:endParaRPr>
          </a:p>
          <a:p>
            <a:pPr marL="430366">
              <a:spcBef>
                <a:spcPts val="1863"/>
              </a:spcBef>
            </a:pPr>
            <a:r>
              <a:rPr sz="2180" spc="-149" dirty="0">
                <a:latin typeface="Arial"/>
                <a:cs typeface="Arial"/>
              </a:rPr>
              <a:t>P</a:t>
            </a:r>
            <a:r>
              <a:rPr sz="2180" spc="-178" dirty="0">
                <a:latin typeface="Arial"/>
                <a:cs typeface="Arial"/>
              </a:rPr>
              <a:t>asos:</a:t>
            </a:r>
            <a:endParaRPr sz="2180" dirty="0">
              <a:latin typeface="Arial"/>
              <a:cs typeface="Arial"/>
            </a:endParaRPr>
          </a:p>
          <a:p>
            <a:pPr marL="980278" marR="431622">
              <a:spcBef>
                <a:spcPts val="347"/>
              </a:spcBef>
            </a:pPr>
            <a:r>
              <a:rPr sz="1982" spc="-129" dirty="0">
                <a:latin typeface="Arial"/>
                <a:cs typeface="Arial"/>
              </a:rPr>
              <a:t>1</a:t>
            </a:r>
            <a:r>
              <a:rPr sz="2081" i="1" spc="-30" baseline="27777" dirty="0">
                <a:latin typeface="Trebuchet MS"/>
                <a:cs typeface="Trebuchet MS"/>
              </a:rPr>
              <a:t>o </a:t>
            </a:r>
            <a:r>
              <a:rPr sz="2081" i="1" spc="14" baseline="27777" dirty="0">
                <a:latin typeface="Trebuchet MS"/>
                <a:cs typeface="Trebuchet MS"/>
              </a:rPr>
              <a:t> </a:t>
            </a:r>
            <a:r>
              <a:rPr sz="1982" spc="-89" dirty="0">
                <a:latin typeface="Arial"/>
                <a:cs typeface="Arial"/>
              </a:rPr>
              <a:t>columna:</a:t>
            </a:r>
            <a:r>
              <a:rPr sz="1982" spc="109" dirty="0">
                <a:latin typeface="Arial"/>
                <a:cs typeface="Arial"/>
              </a:rPr>
              <a:t> </a:t>
            </a:r>
            <a:r>
              <a:rPr sz="1982" spc="-79" dirty="0">
                <a:latin typeface="Arial"/>
                <a:cs typeface="Arial"/>
              </a:rPr>
              <a:t>Val</a:t>
            </a:r>
            <a:r>
              <a:rPr sz="1982" spc="-178" dirty="0">
                <a:latin typeface="Arial"/>
                <a:cs typeface="Arial"/>
              </a:rPr>
              <a:t>o</a:t>
            </a:r>
            <a:r>
              <a:rPr sz="1982" spc="-159" dirty="0">
                <a:latin typeface="Arial"/>
                <a:cs typeface="Arial"/>
              </a:rPr>
              <a:t>res</a:t>
            </a:r>
            <a:r>
              <a:rPr sz="1982" spc="99" dirty="0">
                <a:latin typeface="Arial"/>
                <a:cs typeface="Arial"/>
              </a:rPr>
              <a:t> </a:t>
            </a:r>
            <a:r>
              <a:rPr sz="1982" spc="-159" dirty="0">
                <a:latin typeface="Arial"/>
                <a:cs typeface="Arial"/>
              </a:rPr>
              <a:t>de</a:t>
            </a:r>
            <a:r>
              <a:rPr sz="1982" spc="99" dirty="0">
                <a:latin typeface="Arial"/>
                <a:cs typeface="Arial"/>
              </a:rPr>
              <a:t> </a:t>
            </a:r>
            <a:r>
              <a:rPr sz="1982" spc="-69" dirty="0">
                <a:latin typeface="Arial"/>
                <a:cs typeface="Arial"/>
              </a:rPr>
              <a:t>la</a:t>
            </a:r>
            <a:r>
              <a:rPr sz="1982" spc="-50" dirty="0">
                <a:latin typeface="Arial"/>
                <a:cs typeface="Arial"/>
              </a:rPr>
              <a:t> </a:t>
            </a:r>
            <a:r>
              <a:rPr sz="1982" spc="-119" dirty="0">
                <a:latin typeface="Arial"/>
                <a:cs typeface="Arial"/>
              </a:rPr>
              <a:t>v</a:t>
            </a:r>
            <a:r>
              <a:rPr sz="1982" spc="-198" dirty="0">
                <a:latin typeface="Arial"/>
                <a:cs typeface="Arial"/>
              </a:rPr>
              <a:t>a</a:t>
            </a:r>
            <a:r>
              <a:rPr sz="1982" spc="-79" dirty="0">
                <a:latin typeface="Arial"/>
                <a:cs typeface="Arial"/>
              </a:rPr>
              <a:t>riable</a:t>
            </a:r>
            <a:endParaRPr sz="1982" dirty="0">
              <a:latin typeface="Arial"/>
              <a:cs typeface="Arial"/>
            </a:endParaRPr>
          </a:p>
          <a:p>
            <a:pPr marL="980278" marR="568788">
              <a:lnSpc>
                <a:spcPts val="2378"/>
              </a:lnSpc>
              <a:spcBef>
                <a:spcPts val="69"/>
              </a:spcBef>
            </a:pPr>
            <a:r>
              <a:rPr sz="1982" spc="-129" dirty="0">
                <a:latin typeface="Arial"/>
                <a:cs typeface="Arial"/>
              </a:rPr>
              <a:t>2</a:t>
            </a:r>
            <a:r>
              <a:rPr sz="2081" i="1" spc="-30" baseline="27777" dirty="0">
                <a:latin typeface="Trebuchet MS"/>
                <a:cs typeface="Trebuchet MS"/>
              </a:rPr>
              <a:t>o </a:t>
            </a:r>
            <a:r>
              <a:rPr sz="2081" i="1" spc="14" baseline="27777" dirty="0">
                <a:latin typeface="Trebuchet MS"/>
                <a:cs typeface="Trebuchet MS"/>
              </a:rPr>
              <a:t> </a:t>
            </a:r>
            <a:r>
              <a:rPr sz="1982" spc="-89" dirty="0">
                <a:latin typeface="Arial"/>
                <a:cs typeface="Arial"/>
              </a:rPr>
              <a:t>columna:</a:t>
            </a:r>
            <a:r>
              <a:rPr sz="1982" spc="109" dirty="0">
                <a:latin typeface="Arial"/>
                <a:cs typeface="Arial"/>
              </a:rPr>
              <a:t> </a:t>
            </a:r>
            <a:r>
              <a:rPr sz="1982" spc="-159" dirty="0">
                <a:latin typeface="Arial"/>
                <a:cs typeface="Arial"/>
              </a:rPr>
              <a:t>F</a:t>
            </a:r>
            <a:r>
              <a:rPr sz="1982" dirty="0">
                <a:latin typeface="Arial"/>
                <a:cs typeface="Arial"/>
              </a:rPr>
              <a:t>r</a:t>
            </a:r>
            <a:r>
              <a:rPr sz="1982" spc="-238" dirty="0">
                <a:latin typeface="Arial"/>
                <a:cs typeface="Arial"/>
              </a:rPr>
              <a:t>e</a:t>
            </a:r>
            <a:r>
              <a:rPr sz="1982" spc="-129" dirty="0">
                <a:latin typeface="Arial"/>
                <a:cs typeface="Arial"/>
              </a:rPr>
              <a:t>cuencias</a:t>
            </a:r>
            <a:r>
              <a:rPr sz="1982" spc="-79" dirty="0">
                <a:latin typeface="Arial"/>
                <a:cs typeface="Arial"/>
              </a:rPr>
              <a:t> </a:t>
            </a:r>
            <a:r>
              <a:rPr sz="1982" spc="-99" dirty="0">
                <a:latin typeface="Arial"/>
                <a:cs typeface="Arial"/>
              </a:rPr>
              <a:t>absolutas.</a:t>
            </a:r>
            <a:endParaRPr sz="1982" dirty="0">
              <a:latin typeface="Arial"/>
              <a:cs typeface="Arial"/>
            </a:endParaRPr>
          </a:p>
          <a:p>
            <a:pPr marL="980278" marR="171140">
              <a:lnSpc>
                <a:spcPts val="2378"/>
              </a:lnSpc>
            </a:pPr>
            <a:r>
              <a:rPr sz="1982" spc="-129" dirty="0">
                <a:latin typeface="Arial"/>
                <a:cs typeface="Arial"/>
              </a:rPr>
              <a:t>3</a:t>
            </a:r>
            <a:r>
              <a:rPr sz="2081" i="1" spc="-30" baseline="27777" dirty="0">
                <a:latin typeface="Trebuchet MS"/>
                <a:cs typeface="Trebuchet MS"/>
              </a:rPr>
              <a:t>o </a:t>
            </a:r>
            <a:r>
              <a:rPr sz="2081" i="1" spc="14" baseline="27777" dirty="0">
                <a:latin typeface="Trebuchet MS"/>
                <a:cs typeface="Trebuchet MS"/>
              </a:rPr>
              <a:t> </a:t>
            </a:r>
            <a:r>
              <a:rPr sz="1982" spc="-89" dirty="0">
                <a:latin typeface="Arial"/>
                <a:cs typeface="Arial"/>
              </a:rPr>
              <a:t>columna:</a:t>
            </a:r>
            <a:r>
              <a:rPr sz="1982" spc="109" dirty="0">
                <a:latin typeface="Arial"/>
                <a:cs typeface="Arial"/>
              </a:rPr>
              <a:t> </a:t>
            </a:r>
            <a:r>
              <a:rPr sz="1982" spc="-79" dirty="0">
                <a:latin typeface="Arial"/>
                <a:cs typeface="Arial"/>
              </a:rPr>
              <a:t>Val</a:t>
            </a:r>
            <a:r>
              <a:rPr sz="1982" spc="-178" dirty="0">
                <a:latin typeface="Arial"/>
                <a:cs typeface="Arial"/>
              </a:rPr>
              <a:t>o</a:t>
            </a:r>
            <a:r>
              <a:rPr sz="1982" spc="-159" dirty="0">
                <a:latin typeface="Arial"/>
                <a:cs typeface="Arial"/>
              </a:rPr>
              <a:t>res</a:t>
            </a:r>
            <a:r>
              <a:rPr sz="1982" spc="99" dirty="0">
                <a:latin typeface="Arial"/>
                <a:cs typeface="Arial"/>
              </a:rPr>
              <a:t> </a:t>
            </a:r>
            <a:r>
              <a:rPr sz="1982" spc="-159" dirty="0">
                <a:latin typeface="Arial"/>
                <a:cs typeface="Arial"/>
              </a:rPr>
              <a:t>de</a:t>
            </a:r>
            <a:r>
              <a:rPr sz="1982" spc="99" dirty="0">
                <a:latin typeface="Arial"/>
                <a:cs typeface="Arial"/>
              </a:rPr>
              <a:t> </a:t>
            </a:r>
            <a:r>
              <a:rPr sz="1982" spc="-69" dirty="0">
                <a:latin typeface="Arial"/>
                <a:cs typeface="Arial"/>
              </a:rPr>
              <a:t>la</a:t>
            </a:r>
            <a:r>
              <a:rPr sz="1982" spc="-50" dirty="0">
                <a:latin typeface="Arial"/>
                <a:cs typeface="Arial"/>
              </a:rPr>
              <a:t> </a:t>
            </a:r>
            <a:r>
              <a:rPr sz="1982" spc="-119" dirty="0">
                <a:latin typeface="Arial"/>
                <a:cs typeface="Arial"/>
              </a:rPr>
              <a:t>v</a:t>
            </a:r>
            <a:r>
              <a:rPr sz="1982" spc="-198" dirty="0">
                <a:latin typeface="Arial"/>
                <a:cs typeface="Arial"/>
              </a:rPr>
              <a:t>a</a:t>
            </a:r>
            <a:r>
              <a:rPr sz="1982" spc="-79" dirty="0">
                <a:latin typeface="Arial"/>
                <a:cs typeface="Arial"/>
              </a:rPr>
              <a:t>riable</a:t>
            </a:r>
            <a:r>
              <a:rPr sz="1982" spc="99" dirty="0">
                <a:latin typeface="Arial"/>
                <a:cs typeface="Arial"/>
              </a:rPr>
              <a:t> </a:t>
            </a:r>
            <a:r>
              <a:rPr sz="1982" spc="-40" dirty="0">
                <a:latin typeface="Arial"/>
                <a:cs typeface="Arial"/>
              </a:rPr>
              <a:t>p</a:t>
            </a:r>
            <a:r>
              <a:rPr sz="1982" spc="-188" dirty="0">
                <a:latin typeface="Arial"/>
                <a:cs typeface="Arial"/>
              </a:rPr>
              <a:t>o</a:t>
            </a:r>
            <a:r>
              <a:rPr sz="1982" spc="10" dirty="0">
                <a:latin typeface="Arial"/>
                <a:cs typeface="Arial"/>
              </a:rPr>
              <a:t>r</a:t>
            </a:r>
            <a:r>
              <a:rPr sz="1982" spc="109" dirty="0">
                <a:latin typeface="Arial"/>
                <a:cs typeface="Arial"/>
              </a:rPr>
              <a:t> </a:t>
            </a:r>
            <a:r>
              <a:rPr sz="1982" spc="-188" dirty="0">
                <a:latin typeface="Arial"/>
                <a:cs typeface="Arial"/>
              </a:rPr>
              <a:t>sus</a:t>
            </a:r>
            <a:r>
              <a:rPr sz="1982" spc="-99" dirty="0">
                <a:latin typeface="Arial"/>
                <a:cs typeface="Arial"/>
              </a:rPr>
              <a:t> </a:t>
            </a:r>
            <a:r>
              <a:rPr sz="1982" spc="-109" dirty="0">
                <a:latin typeface="Arial"/>
                <a:cs typeface="Arial"/>
              </a:rPr>
              <a:t>c</a:t>
            </a:r>
            <a:r>
              <a:rPr sz="1982" spc="-188" dirty="0">
                <a:latin typeface="Arial"/>
                <a:cs typeface="Arial"/>
              </a:rPr>
              <a:t>o</a:t>
            </a:r>
            <a:r>
              <a:rPr sz="1982" spc="-109" dirty="0">
                <a:latin typeface="Arial"/>
                <a:cs typeface="Arial"/>
              </a:rPr>
              <a:t>rres</a:t>
            </a:r>
            <a:r>
              <a:rPr sz="1982" spc="-89" dirty="0">
                <a:latin typeface="Arial"/>
                <a:cs typeface="Arial"/>
              </a:rPr>
              <a:t>p</a:t>
            </a:r>
            <a:r>
              <a:rPr sz="1982" spc="-99" dirty="0">
                <a:latin typeface="Arial"/>
                <a:cs typeface="Arial"/>
              </a:rPr>
              <a:t>ondientes</a:t>
            </a:r>
            <a:r>
              <a:rPr sz="1982" spc="109" dirty="0">
                <a:latin typeface="Arial"/>
                <a:cs typeface="Arial"/>
              </a:rPr>
              <a:t> </a:t>
            </a:r>
            <a:r>
              <a:rPr sz="1982" spc="-119" dirty="0">
                <a:latin typeface="Arial"/>
                <a:cs typeface="Arial"/>
              </a:rPr>
              <a:t>frecuencias</a:t>
            </a:r>
            <a:r>
              <a:rPr sz="1982" spc="-69" dirty="0">
                <a:latin typeface="Arial"/>
                <a:cs typeface="Arial"/>
              </a:rPr>
              <a:t> </a:t>
            </a:r>
            <a:r>
              <a:rPr sz="1982" spc="-99" dirty="0">
                <a:latin typeface="Arial"/>
                <a:cs typeface="Arial"/>
              </a:rPr>
              <a:t>absolutas.</a:t>
            </a:r>
            <a:endParaRPr sz="1982" dirty="0">
              <a:latin typeface="Arial"/>
              <a:cs typeface="Arial"/>
            </a:endParaRPr>
          </a:p>
          <a:p>
            <a:pPr marL="980278" marR="10067">
              <a:lnSpc>
                <a:spcPts val="2378"/>
              </a:lnSpc>
            </a:pPr>
            <a:r>
              <a:rPr sz="1982" spc="-129" dirty="0">
                <a:latin typeface="Arial"/>
                <a:cs typeface="Arial"/>
              </a:rPr>
              <a:t>4</a:t>
            </a:r>
            <a:r>
              <a:rPr sz="2081" i="1" spc="-30" baseline="27777" dirty="0">
                <a:latin typeface="Trebuchet MS"/>
                <a:cs typeface="Trebuchet MS"/>
              </a:rPr>
              <a:t>o </a:t>
            </a:r>
            <a:r>
              <a:rPr sz="2081" i="1" spc="14" baseline="27777" dirty="0">
                <a:latin typeface="Trebuchet MS"/>
                <a:cs typeface="Trebuchet MS"/>
              </a:rPr>
              <a:t> </a:t>
            </a:r>
            <a:r>
              <a:rPr sz="1982" spc="-89" dirty="0">
                <a:latin typeface="Arial"/>
                <a:cs typeface="Arial"/>
              </a:rPr>
              <a:t>columna:</a:t>
            </a:r>
            <a:r>
              <a:rPr sz="1982" spc="109" dirty="0">
                <a:latin typeface="Arial"/>
                <a:cs typeface="Arial"/>
              </a:rPr>
              <a:t> </a:t>
            </a:r>
            <a:r>
              <a:rPr sz="1982" spc="-59" dirty="0">
                <a:latin typeface="Arial"/>
                <a:cs typeface="Arial"/>
              </a:rPr>
              <a:t>Pr</a:t>
            </a:r>
            <a:r>
              <a:rPr sz="1982" spc="-20" dirty="0">
                <a:latin typeface="Arial"/>
                <a:cs typeface="Arial"/>
              </a:rPr>
              <a:t>o</a:t>
            </a:r>
            <a:r>
              <a:rPr sz="1982" spc="-50" dirty="0">
                <a:latin typeface="Arial"/>
                <a:cs typeface="Arial"/>
              </a:rPr>
              <a:t>ducto</a:t>
            </a:r>
            <a:r>
              <a:rPr sz="1982" spc="99" dirty="0">
                <a:latin typeface="Arial"/>
                <a:cs typeface="Arial"/>
              </a:rPr>
              <a:t> </a:t>
            </a:r>
            <a:r>
              <a:rPr sz="1982" spc="-159" dirty="0">
                <a:latin typeface="Arial"/>
                <a:cs typeface="Arial"/>
              </a:rPr>
              <a:t>de</a:t>
            </a:r>
            <a:r>
              <a:rPr sz="1982" spc="109" dirty="0">
                <a:latin typeface="Arial"/>
                <a:cs typeface="Arial"/>
              </a:rPr>
              <a:t> </a:t>
            </a:r>
            <a:r>
              <a:rPr sz="1982" spc="-119" dirty="0">
                <a:latin typeface="Arial"/>
                <a:cs typeface="Arial"/>
              </a:rPr>
              <a:t>los</a:t>
            </a:r>
            <a:r>
              <a:rPr sz="1982" spc="-79" dirty="0">
                <a:latin typeface="Arial"/>
                <a:cs typeface="Arial"/>
              </a:rPr>
              <a:t> </a:t>
            </a:r>
            <a:r>
              <a:rPr sz="1982" spc="-119" dirty="0">
                <a:latin typeface="Arial"/>
                <a:cs typeface="Arial"/>
              </a:rPr>
              <a:t>cuadrados</a:t>
            </a:r>
            <a:r>
              <a:rPr sz="1982" spc="109" dirty="0">
                <a:latin typeface="Arial"/>
                <a:cs typeface="Arial"/>
              </a:rPr>
              <a:t> </a:t>
            </a:r>
            <a:r>
              <a:rPr sz="1982" spc="-159" dirty="0">
                <a:latin typeface="Arial"/>
                <a:cs typeface="Arial"/>
              </a:rPr>
              <a:t>de</a:t>
            </a:r>
            <a:r>
              <a:rPr sz="1982" spc="109" dirty="0">
                <a:latin typeface="Arial"/>
                <a:cs typeface="Arial"/>
              </a:rPr>
              <a:t> </a:t>
            </a:r>
            <a:r>
              <a:rPr sz="1982" spc="-119" dirty="0">
                <a:latin typeface="Arial"/>
                <a:cs typeface="Arial"/>
              </a:rPr>
              <a:t>los</a:t>
            </a:r>
            <a:r>
              <a:rPr sz="1982" spc="99" dirty="0">
                <a:latin typeface="Arial"/>
                <a:cs typeface="Arial"/>
              </a:rPr>
              <a:t> </a:t>
            </a:r>
            <a:r>
              <a:rPr sz="1982" spc="-79" dirty="0">
                <a:latin typeface="Arial"/>
                <a:cs typeface="Arial"/>
              </a:rPr>
              <a:t>val</a:t>
            </a:r>
            <a:r>
              <a:rPr sz="1982" spc="-159" dirty="0">
                <a:latin typeface="Arial"/>
                <a:cs typeface="Arial"/>
              </a:rPr>
              <a:t>ores</a:t>
            </a:r>
            <a:r>
              <a:rPr sz="1982" spc="99" dirty="0">
                <a:latin typeface="Arial"/>
                <a:cs typeface="Arial"/>
              </a:rPr>
              <a:t> </a:t>
            </a:r>
            <a:r>
              <a:rPr sz="1982" spc="-99" dirty="0">
                <a:latin typeface="Arial"/>
                <a:cs typeface="Arial"/>
              </a:rPr>
              <a:t>d</a:t>
            </a:r>
            <a:r>
              <a:rPr sz="1982" spc="-238" dirty="0">
                <a:latin typeface="Arial"/>
                <a:cs typeface="Arial"/>
              </a:rPr>
              <a:t>e</a:t>
            </a:r>
            <a:r>
              <a:rPr sz="1982" spc="109" dirty="0">
                <a:latin typeface="Arial"/>
                <a:cs typeface="Arial"/>
              </a:rPr>
              <a:t> </a:t>
            </a:r>
            <a:r>
              <a:rPr sz="1982" spc="-69" dirty="0">
                <a:latin typeface="Arial"/>
                <a:cs typeface="Arial"/>
              </a:rPr>
              <a:t>la</a:t>
            </a:r>
            <a:r>
              <a:rPr sz="1982" spc="-50" dirty="0">
                <a:latin typeface="Arial"/>
                <a:cs typeface="Arial"/>
              </a:rPr>
              <a:t> </a:t>
            </a:r>
            <a:r>
              <a:rPr sz="1982" spc="-119" dirty="0">
                <a:latin typeface="Arial"/>
                <a:cs typeface="Arial"/>
              </a:rPr>
              <a:t>v</a:t>
            </a:r>
            <a:r>
              <a:rPr sz="1982" spc="-198" dirty="0">
                <a:latin typeface="Arial"/>
                <a:cs typeface="Arial"/>
              </a:rPr>
              <a:t>a</a:t>
            </a:r>
            <a:r>
              <a:rPr sz="1982" spc="-79" dirty="0">
                <a:latin typeface="Arial"/>
                <a:cs typeface="Arial"/>
              </a:rPr>
              <a:t>riable</a:t>
            </a:r>
            <a:r>
              <a:rPr sz="1982" spc="99" dirty="0">
                <a:latin typeface="Arial"/>
                <a:cs typeface="Arial"/>
              </a:rPr>
              <a:t> </a:t>
            </a:r>
            <a:r>
              <a:rPr sz="1982" spc="-40" dirty="0">
                <a:latin typeface="Arial"/>
                <a:cs typeface="Arial"/>
              </a:rPr>
              <a:t>p</a:t>
            </a:r>
            <a:r>
              <a:rPr sz="1982" spc="-188" dirty="0">
                <a:latin typeface="Arial"/>
                <a:cs typeface="Arial"/>
              </a:rPr>
              <a:t>o</a:t>
            </a:r>
            <a:r>
              <a:rPr sz="1982" spc="10" dirty="0">
                <a:latin typeface="Arial"/>
                <a:cs typeface="Arial"/>
              </a:rPr>
              <a:t>r</a:t>
            </a:r>
            <a:r>
              <a:rPr sz="1982" spc="109" dirty="0">
                <a:latin typeface="Arial"/>
                <a:cs typeface="Arial"/>
              </a:rPr>
              <a:t> </a:t>
            </a:r>
            <a:r>
              <a:rPr sz="1982" spc="-188" dirty="0">
                <a:latin typeface="Arial"/>
                <a:cs typeface="Arial"/>
              </a:rPr>
              <a:t>sus</a:t>
            </a:r>
            <a:r>
              <a:rPr sz="1982" spc="99" dirty="0">
                <a:latin typeface="Arial"/>
                <a:cs typeface="Arial"/>
              </a:rPr>
              <a:t> </a:t>
            </a:r>
            <a:r>
              <a:rPr sz="1982" spc="-129" dirty="0">
                <a:latin typeface="Arial"/>
                <a:cs typeface="Arial"/>
              </a:rPr>
              <a:t>res</a:t>
            </a:r>
            <a:r>
              <a:rPr sz="1982" spc="-109" dirty="0">
                <a:latin typeface="Arial"/>
                <a:cs typeface="Arial"/>
              </a:rPr>
              <a:t>p</a:t>
            </a:r>
            <a:r>
              <a:rPr sz="1982" spc="-99" dirty="0">
                <a:latin typeface="Arial"/>
                <a:cs typeface="Arial"/>
              </a:rPr>
              <a:t>ectivas frecuencias.</a:t>
            </a:r>
            <a:endParaRPr sz="1982" dirty="0">
              <a:latin typeface="Arial"/>
              <a:cs typeface="Arial"/>
            </a:endParaRPr>
          </a:p>
          <a:p>
            <a:pPr marL="980278" marR="334729">
              <a:lnSpc>
                <a:spcPts val="2378"/>
              </a:lnSpc>
            </a:pPr>
            <a:r>
              <a:rPr sz="1982" spc="-129" dirty="0">
                <a:latin typeface="Arial"/>
                <a:cs typeface="Arial"/>
              </a:rPr>
              <a:t>5</a:t>
            </a:r>
            <a:r>
              <a:rPr sz="2081" i="1" spc="-30" baseline="27777" dirty="0">
                <a:latin typeface="Trebuchet MS"/>
                <a:cs typeface="Trebuchet MS"/>
              </a:rPr>
              <a:t>o </a:t>
            </a:r>
            <a:r>
              <a:rPr sz="2081" i="1" spc="14" baseline="27777" dirty="0">
                <a:latin typeface="Trebuchet MS"/>
                <a:cs typeface="Trebuchet MS"/>
              </a:rPr>
              <a:t> </a:t>
            </a:r>
            <a:r>
              <a:rPr sz="1982" spc="-89" dirty="0">
                <a:latin typeface="Arial"/>
                <a:cs typeface="Arial"/>
              </a:rPr>
              <a:t>columna:</a:t>
            </a:r>
            <a:r>
              <a:rPr sz="1982" spc="109" dirty="0">
                <a:latin typeface="Arial"/>
                <a:cs typeface="Arial"/>
              </a:rPr>
              <a:t> </a:t>
            </a:r>
            <a:r>
              <a:rPr sz="1982" spc="-79" dirty="0">
                <a:latin typeface="Arial"/>
                <a:cs typeface="Arial"/>
              </a:rPr>
              <a:t>Val</a:t>
            </a:r>
            <a:r>
              <a:rPr sz="1982" spc="-178" dirty="0">
                <a:latin typeface="Arial"/>
                <a:cs typeface="Arial"/>
              </a:rPr>
              <a:t>o</a:t>
            </a:r>
            <a:r>
              <a:rPr sz="1982" spc="-159" dirty="0">
                <a:latin typeface="Arial"/>
                <a:cs typeface="Arial"/>
              </a:rPr>
              <a:t>res</a:t>
            </a:r>
            <a:r>
              <a:rPr sz="1982" spc="99" dirty="0">
                <a:latin typeface="Arial"/>
                <a:cs typeface="Arial"/>
              </a:rPr>
              <a:t> </a:t>
            </a:r>
            <a:r>
              <a:rPr sz="1982" spc="-159" dirty="0">
                <a:latin typeface="Arial"/>
                <a:cs typeface="Arial"/>
              </a:rPr>
              <a:t>de</a:t>
            </a:r>
            <a:r>
              <a:rPr sz="1982" spc="99" dirty="0">
                <a:latin typeface="Arial"/>
                <a:cs typeface="Arial"/>
              </a:rPr>
              <a:t> </a:t>
            </a:r>
            <a:r>
              <a:rPr sz="1982" spc="-129" dirty="0">
                <a:latin typeface="Arial"/>
                <a:cs typeface="Arial"/>
              </a:rPr>
              <a:t>las</a:t>
            </a:r>
            <a:r>
              <a:rPr sz="1982" spc="-89" dirty="0">
                <a:latin typeface="Arial"/>
                <a:cs typeface="Arial"/>
              </a:rPr>
              <a:t> </a:t>
            </a:r>
            <a:r>
              <a:rPr sz="1982" spc="-119" dirty="0">
                <a:latin typeface="Arial"/>
                <a:cs typeface="Arial"/>
              </a:rPr>
              <a:t>frecuencias</a:t>
            </a:r>
            <a:r>
              <a:rPr sz="1982" spc="99" dirty="0">
                <a:latin typeface="Arial"/>
                <a:cs typeface="Arial"/>
              </a:rPr>
              <a:t> </a:t>
            </a:r>
            <a:r>
              <a:rPr sz="1982" spc="-109" dirty="0">
                <a:latin typeface="Arial"/>
                <a:cs typeface="Arial"/>
              </a:rPr>
              <a:t>acumuladas.</a:t>
            </a:r>
            <a:endParaRPr sz="1982" dirty="0">
              <a:latin typeface="Arial"/>
              <a:cs typeface="Arial"/>
            </a:endParaRPr>
          </a:p>
        </p:txBody>
      </p:sp>
      <p:sp>
        <p:nvSpPr>
          <p:cNvPr id="13" name="object 13"/>
          <p:cNvSpPr/>
          <p:nvPr/>
        </p:nvSpPr>
        <p:spPr>
          <a:xfrm>
            <a:off x="6631852" y="1684929"/>
            <a:ext cx="5326468" cy="3994511"/>
          </a:xfrm>
          <a:prstGeom prst="rect">
            <a:avLst/>
          </a:prstGeom>
          <a:blipFill>
            <a:blip r:embed="rId3" cstate="print"/>
            <a:stretch>
              <a:fillRect/>
            </a:stretch>
          </a:blipFill>
        </p:spPr>
        <p:txBody>
          <a:bodyPr wrap="square" lIns="0" tIns="0" rIns="0" bIns="0" rtlCol="0"/>
          <a:lstStyle/>
          <a:p>
            <a:endParaRPr/>
          </a:p>
        </p:txBody>
      </p:sp>
      <p:sp>
        <p:nvSpPr>
          <p:cNvPr id="23" name="Título 22">
            <a:extLst>
              <a:ext uri="{FF2B5EF4-FFF2-40B4-BE49-F238E27FC236}">
                <a16:creationId xmlns:a16="http://schemas.microsoft.com/office/drawing/2014/main" id="{3B2FAB1D-AD72-4DE9-8EC4-CFB3BB2DEB15}"/>
              </a:ext>
            </a:extLst>
          </p:cNvPr>
          <p:cNvSpPr>
            <a:spLocks noGrp="1"/>
          </p:cNvSpPr>
          <p:nvPr>
            <p:ph type="title"/>
          </p:nvPr>
        </p:nvSpPr>
        <p:spPr/>
        <p:txBody>
          <a:bodyPr/>
          <a:lstStyle/>
          <a:p>
            <a:r>
              <a:rPr lang="es-CL" dirty="0"/>
              <a:t>Variable discreta: Ejemplo</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487681" y="2164010"/>
            <a:ext cx="4666822" cy="1928477"/>
          </a:xfrm>
          <a:prstGeom prst="rect">
            <a:avLst/>
          </a:prstGeom>
        </p:spPr>
        <p:txBody>
          <a:bodyPr vert="horz" wrap="square" lIns="0" tIns="0" rIns="0" bIns="0" rtlCol="0">
            <a:spAutoFit/>
          </a:bodyPr>
          <a:lstStyle/>
          <a:p>
            <a:pPr marL="25168"/>
            <a:r>
              <a:rPr lang="es-CL" sz="2180" dirty="0">
                <a:latin typeface="Arial"/>
                <a:cs typeface="Arial"/>
              </a:rPr>
              <a:t>1</a:t>
            </a:r>
            <a:r>
              <a:rPr lang="es-CL" sz="2378" i="1" baseline="27777" dirty="0">
                <a:latin typeface="Trebuchet MS"/>
                <a:cs typeface="Trebuchet MS"/>
              </a:rPr>
              <a:t>o  </a:t>
            </a:r>
            <a:r>
              <a:rPr lang="es-CL" sz="2180" dirty="0">
                <a:latin typeface="Arial"/>
                <a:cs typeface="Arial"/>
              </a:rPr>
              <a:t>: Se establecen límites.</a:t>
            </a:r>
          </a:p>
          <a:p>
            <a:pPr marL="25168" marR="161073">
              <a:lnSpc>
                <a:spcPct val="102600"/>
              </a:lnSpc>
              <a:spcBef>
                <a:spcPts val="595"/>
              </a:spcBef>
            </a:pPr>
            <a:r>
              <a:rPr lang="es-CL" sz="2180" dirty="0">
                <a:latin typeface="Arial"/>
                <a:cs typeface="Arial"/>
              </a:rPr>
              <a:t>1</a:t>
            </a:r>
            <a:r>
              <a:rPr lang="es-CL" sz="2378" i="1" baseline="27777" dirty="0">
                <a:latin typeface="Trebuchet MS"/>
                <a:cs typeface="Trebuchet MS"/>
              </a:rPr>
              <a:t>o  </a:t>
            </a:r>
            <a:r>
              <a:rPr lang="es-CL" sz="2180" dirty="0">
                <a:latin typeface="Arial"/>
                <a:cs typeface="Arial"/>
              </a:rPr>
              <a:t>y 2</a:t>
            </a:r>
            <a:r>
              <a:rPr lang="es-CL" sz="2378" i="1" baseline="27777" dirty="0">
                <a:latin typeface="Trebuchet MS"/>
                <a:cs typeface="Trebuchet MS"/>
              </a:rPr>
              <a:t>o  </a:t>
            </a:r>
            <a:r>
              <a:rPr lang="es-CL" sz="2180" dirty="0">
                <a:latin typeface="Arial"/>
                <a:cs typeface="Arial"/>
              </a:rPr>
              <a:t>columna: valor límite inferior y superior.</a:t>
            </a:r>
          </a:p>
          <a:p>
            <a:pPr marL="25168">
              <a:spcBef>
                <a:spcPts val="654"/>
              </a:spcBef>
            </a:pPr>
            <a:r>
              <a:rPr lang="es-CL" sz="2180" dirty="0">
                <a:latin typeface="Arial"/>
                <a:cs typeface="Arial"/>
              </a:rPr>
              <a:t>3</a:t>
            </a:r>
            <a:r>
              <a:rPr lang="es-CL" sz="2378" i="1" baseline="27777" dirty="0">
                <a:latin typeface="Trebuchet MS"/>
                <a:cs typeface="Trebuchet MS"/>
              </a:rPr>
              <a:t>o  </a:t>
            </a:r>
            <a:r>
              <a:rPr lang="es-CL" sz="2180" dirty="0">
                <a:latin typeface="Arial"/>
                <a:cs typeface="Arial"/>
              </a:rPr>
              <a:t>columna: Frecuencia.</a:t>
            </a:r>
          </a:p>
          <a:p>
            <a:pPr marL="25168" marR="312078">
              <a:lnSpc>
                <a:spcPct val="102600"/>
              </a:lnSpc>
              <a:spcBef>
                <a:spcPts val="595"/>
              </a:spcBef>
            </a:pPr>
            <a:r>
              <a:rPr lang="es-CL" sz="2180" dirty="0">
                <a:latin typeface="Arial"/>
                <a:cs typeface="Arial"/>
              </a:rPr>
              <a:t>4</a:t>
            </a:r>
            <a:r>
              <a:rPr lang="es-CL" sz="2378" i="1" baseline="27777" dirty="0">
                <a:latin typeface="Trebuchet MS"/>
                <a:cs typeface="Trebuchet MS"/>
              </a:rPr>
              <a:t>o  </a:t>
            </a:r>
            <a:r>
              <a:rPr lang="es-CL" sz="2180" dirty="0">
                <a:latin typeface="Arial"/>
                <a:cs typeface="Arial"/>
              </a:rPr>
              <a:t>columna: Marcas de clase.</a:t>
            </a:r>
          </a:p>
        </p:txBody>
      </p:sp>
      <p:sp>
        <p:nvSpPr>
          <p:cNvPr id="12" name="object 12"/>
          <p:cNvSpPr/>
          <p:nvPr/>
        </p:nvSpPr>
        <p:spPr>
          <a:xfrm>
            <a:off x="5154503" y="2164010"/>
            <a:ext cx="6702217" cy="2741415"/>
          </a:xfrm>
          <a:prstGeom prst="rect">
            <a:avLst/>
          </a:prstGeom>
          <a:blipFill>
            <a:blip r:embed="rId3" cstate="print"/>
            <a:stretch>
              <a:fillRect/>
            </a:stretch>
          </a:blipFill>
        </p:spPr>
        <p:txBody>
          <a:bodyPr wrap="square" lIns="0" tIns="0" rIns="0" bIns="0" rtlCol="0"/>
          <a:lstStyle/>
          <a:p>
            <a:endParaRPr/>
          </a:p>
        </p:txBody>
      </p:sp>
      <p:sp>
        <p:nvSpPr>
          <p:cNvPr id="22" name="Título 21">
            <a:extLst>
              <a:ext uri="{FF2B5EF4-FFF2-40B4-BE49-F238E27FC236}">
                <a16:creationId xmlns:a16="http://schemas.microsoft.com/office/drawing/2014/main" id="{37E44DA2-295B-423F-8453-ADD302B0122C}"/>
              </a:ext>
            </a:extLst>
          </p:cNvPr>
          <p:cNvSpPr>
            <a:spLocks noGrp="1"/>
          </p:cNvSpPr>
          <p:nvPr>
            <p:ph type="title"/>
          </p:nvPr>
        </p:nvSpPr>
        <p:spPr/>
        <p:txBody>
          <a:bodyPr/>
          <a:lstStyle/>
          <a:p>
            <a:r>
              <a:rPr lang="es-CL" dirty="0"/>
              <a:t>Variable Continua: Ejemplo</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s-ES" dirty="0"/>
              <a:t>Críticas a la categorización de atributos </a:t>
            </a:r>
            <a:endParaRPr lang="en-US" dirty="0"/>
          </a:p>
        </p:txBody>
      </p:sp>
      <p:sp>
        <p:nvSpPr>
          <p:cNvPr id="13315" name="Rectangle 3"/>
          <p:cNvSpPr>
            <a:spLocks noGrp="1" noChangeArrowheads="1"/>
          </p:cNvSpPr>
          <p:nvPr>
            <p:ph idx="1"/>
          </p:nvPr>
        </p:nvSpPr>
        <p:spPr/>
        <p:txBody>
          <a:bodyPr/>
          <a:lstStyle/>
          <a:p>
            <a:r>
              <a:rPr lang="en-US" dirty="0" err="1"/>
              <a:t>Incompleto</a:t>
            </a:r>
            <a:r>
              <a:rPr lang="en-US" dirty="0"/>
              <a:t> </a:t>
            </a:r>
          </a:p>
          <a:p>
            <a:pPr lvl="1"/>
            <a:r>
              <a:rPr lang="es-ES" dirty="0"/>
              <a:t>Binario asimétrico
cíclico
multivariado
Parcialmente ordenado
Afiliación parcial
Relaciones entre los datos</a:t>
            </a:r>
          </a:p>
          <a:p>
            <a:pPr lvl="1"/>
            <a:endParaRPr lang="en-US" dirty="0"/>
          </a:p>
          <a:p>
            <a:r>
              <a:rPr lang="es-ES" dirty="0"/>
              <a:t>Los datos reales son aproximados y ruidoso</a:t>
            </a:r>
          </a:p>
          <a:p>
            <a:pPr lvl="1"/>
            <a:r>
              <a:rPr lang="es-ES" dirty="0"/>
              <a:t>Esto puede complicar el reconocimiento del tipo de atributo adecuado
Tratar un tipo de atributo como otro puede ser aproximadamente correcto</a:t>
            </a:r>
            <a:endParaRPr lang="en-US" dirty="0"/>
          </a:p>
          <a:p>
            <a:pPr lvl="1"/>
            <a:endParaRPr lang="en-US" dirty="0"/>
          </a:p>
          <a:p>
            <a:pPr lvl="2"/>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64128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s-ES" dirty="0"/>
              <a:t>Mensajes clave para tipos de atributos</a:t>
            </a:r>
            <a:endParaRPr lang="en-US" dirty="0"/>
          </a:p>
        </p:txBody>
      </p:sp>
      <p:sp>
        <p:nvSpPr>
          <p:cNvPr id="13315" name="Rectangle 3"/>
          <p:cNvSpPr>
            <a:spLocks noGrp="1" noChangeArrowheads="1"/>
          </p:cNvSpPr>
          <p:nvPr>
            <p:ph idx="1"/>
          </p:nvPr>
        </p:nvSpPr>
        <p:spPr/>
        <p:txBody>
          <a:bodyPr>
            <a:normAutofit/>
          </a:bodyPr>
          <a:lstStyle/>
          <a:p>
            <a:endParaRPr lang="en-US" dirty="0"/>
          </a:p>
          <a:p>
            <a:r>
              <a:rPr lang="es-ES" dirty="0"/>
              <a:t>Los tipos de operaciones que elija deben ser "significativos" para el tipo de datos que tiene</a:t>
            </a:r>
          </a:p>
          <a:p>
            <a:r>
              <a:rPr lang="es-ES" dirty="0"/>
              <a:t>La distinción, el orden, los intervalos significativos y las relaciones significativas son solo cuatro (entre muchas posibles) propiedades de datos
El tipo de datos que ve , a menudo números o cadenas - puede no capturar todas las propiedades o puede sugerir propiedades que no están presentes
El análisis puede depender de estas otras propiedades de los datos</a:t>
            </a:r>
          </a:p>
          <a:p>
            <a:pPr lvl="1"/>
            <a:r>
              <a:rPr lang="es-ES" dirty="0"/>
              <a:t>Muchos análisis estadísticos dependen únicamente de la distribución</a:t>
            </a:r>
            <a:endParaRPr lang="en-US" dirty="0"/>
          </a:p>
          <a:p>
            <a:pPr lvl="1"/>
            <a:endParaRPr lang="en-US" dirty="0"/>
          </a:p>
          <a:p>
            <a:pPr lvl="1"/>
            <a:r>
              <a:rPr lang="es-ES" dirty="0"/>
              <a:t>Al final, lo que es significativo puede ser específico para</a:t>
            </a:r>
            <a:endParaRPr lang="en-US" dirty="0"/>
          </a:p>
        </p:txBody>
      </p:sp>
    </p:spTree>
    <p:extLst>
      <p:ext uri="{BB962C8B-B14F-4D97-AF65-F5344CB8AC3E}">
        <p14:creationId xmlns:p14="http://schemas.microsoft.com/office/powerpoint/2010/main" val="242577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err="1"/>
              <a:t>Resumen</a:t>
            </a:r>
            <a:endParaRPr lang="en-US" dirty="0"/>
          </a:p>
        </p:txBody>
      </p:sp>
      <p:sp>
        <p:nvSpPr>
          <p:cNvPr id="3075" name="Rectangle 3"/>
          <p:cNvSpPr>
            <a:spLocks noGrp="1" noChangeArrowheads="1"/>
          </p:cNvSpPr>
          <p:nvPr>
            <p:ph idx="1"/>
          </p:nvPr>
        </p:nvSpPr>
        <p:spPr/>
        <p:txBody>
          <a:bodyPr/>
          <a:lstStyle/>
          <a:p>
            <a:r>
              <a:rPr lang="es-ES" dirty="0"/>
              <a:t>Atributos y objetos
Tipos de datos</a:t>
            </a:r>
          </a:p>
          <a:p>
            <a:r>
              <a:rPr lang="es-ES" dirty="0"/>
              <a:t>Visualización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err="1"/>
              <a:t>Características</a:t>
            </a:r>
            <a:r>
              <a:rPr lang="en-US" dirty="0"/>
              <a:t> </a:t>
            </a:r>
            <a:r>
              <a:rPr lang="en-US" dirty="0" err="1"/>
              <a:t>importantes</a:t>
            </a:r>
            <a:r>
              <a:rPr lang="en-US" dirty="0"/>
              <a:t> de los </a:t>
            </a:r>
            <a:r>
              <a:rPr lang="en-US" dirty="0" err="1"/>
              <a:t>datos</a:t>
            </a:r>
            <a:endParaRPr lang="en-US" dirty="0"/>
          </a:p>
        </p:txBody>
      </p:sp>
      <p:sp>
        <p:nvSpPr>
          <p:cNvPr id="15363" name="Rectangle 3"/>
          <p:cNvSpPr>
            <a:spLocks noGrp="1" noChangeArrowheads="1"/>
          </p:cNvSpPr>
          <p:nvPr>
            <p:ph idx="1"/>
          </p:nvPr>
        </p:nvSpPr>
        <p:spPr/>
        <p:txBody>
          <a:bodyPr>
            <a:normAutofit/>
          </a:bodyPr>
          <a:lstStyle/>
          <a:p>
            <a:pPr lvl="1"/>
            <a:r>
              <a:rPr lang="es-ES" sz="2400" dirty="0"/>
              <a:t>Dimensionalidad (número de atributos)</a:t>
            </a:r>
          </a:p>
          <a:p>
            <a:pPr lvl="2"/>
            <a:r>
              <a:rPr lang="es-ES" sz="1800" dirty="0"/>
              <a:t> Los datos de alta dimensión traen una serie de desafíos</a:t>
            </a:r>
          </a:p>
          <a:p>
            <a:pPr lvl="1"/>
            <a:r>
              <a:rPr lang="es-ES" sz="2400" dirty="0"/>
              <a:t>Escasez</a:t>
            </a:r>
          </a:p>
          <a:p>
            <a:pPr lvl="2"/>
            <a:r>
              <a:rPr lang="es-ES" sz="1800" dirty="0"/>
              <a:t>Sólo cuenta la presencia</a:t>
            </a:r>
          </a:p>
          <a:p>
            <a:pPr lvl="1"/>
            <a:r>
              <a:rPr lang="es-ES" sz="2400" dirty="0"/>
              <a:t>Resolución</a:t>
            </a:r>
          </a:p>
          <a:p>
            <a:pPr lvl="2"/>
            <a:r>
              <a:rPr lang="es-ES" sz="1800" dirty="0"/>
              <a:t>Los patrones dependen de la escala </a:t>
            </a:r>
          </a:p>
          <a:p>
            <a:pPr lvl="1"/>
            <a:r>
              <a:rPr lang="es-ES" sz="2400" dirty="0"/>
              <a:t>Tamaño</a:t>
            </a:r>
          </a:p>
          <a:p>
            <a:pPr lvl="2"/>
            <a:r>
              <a:rPr lang="es-ES" sz="1800" dirty="0"/>
              <a:t>El tipo de análisis puede depender del tamaño de los datos</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r>
              <a:rPr lang="es-ES" dirty="0"/>
              <a:t>Tipos de conjuntos de datos </a:t>
            </a:r>
            <a:endParaRPr lang="en-US" dirty="0"/>
          </a:p>
        </p:txBody>
      </p:sp>
      <p:sp>
        <p:nvSpPr>
          <p:cNvPr id="14339" name="Rectangle 1027"/>
          <p:cNvSpPr>
            <a:spLocks noGrp="1" noChangeArrowheads="1"/>
          </p:cNvSpPr>
          <p:nvPr>
            <p:ph idx="1"/>
          </p:nvPr>
        </p:nvSpPr>
        <p:spPr/>
        <p:txBody>
          <a:bodyPr>
            <a:normAutofit lnSpcReduction="10000"/>
          </a:bodyPr>
          <a:lstStyle/>
          <a:p>
            <a:r>
              <a:rPr lang="es-CL" dirty="0"/>
              <a:t>Registro</a:t>
            </a:r>
          </a:p>
          <a:p>
            <a:pPr lvl="1"/>
            <a:r>
              <a:rPr lang="es-CL" dirty="0"/>
              <a:t>Data Matrix</a:t>
            </a:r>
          </a:p>
          <a:p>
            <a:pPr lvl="1"/>
            <a:r>
              <a:rPr lang="es-CL" dirty="0"/>
              <a:t>Documento</a:t>
            </a:r>
          </a:p>
          <a:p>
            <a:pPr lvl="1"/>
            <a:r>
              <a:rPr lang="es-CL" dirty="0"/>
              <a:t>Data Transaccional</a:t>
            </a:r>
          </a:p>
          <a:p>
            <a:r>
              <a:rPr lang="es-CL" dirty="0"/>
              <a:t>Grafo</a:t>
            </a:r>
          </a:p>
          <a:p>
            <a:pPr lvl="1"/>
            <a:r>
              <a:rPr lang="es-CL" dirty="0" err="1"/>
              <a:t>World</a:t>
            </a:r>
            <a:r>
              <a:rPr lang="es-CL" dirty="0"/>
              <a:t> Wide Web (red)</a:t>
            </a:r>
          </a:p>
          <a:p>
            <a:pPr lvl="1"/>
            <a:r>
              <a:rPr lang="es-CL" dirty="0"/>
              <a:t>Estructura Molecular</a:t>
            </a:r>
          </a:p>
          <a:p>
            <a:r>
              <a:rPr lang="es-CL" dirty="0"/>
              <a:t>Ordenes</a:t>
            </a:r>
          </a:p>
          <a:p>
            <a:pPr lvl="1"/>
            <a:r>
              <a:rPr lang="es-CL" dirty="0"/>
              <a:t>Data Espacial</a:t>
            </a:r>
          </a:p>
          <a:p>
            <a:pPr lvl="1"/>
            <a:r>
              <a:rPr lang="es-CL" dirty="0"/>
              <a:t>Temporal</a:t>
            </a:r>
          </a:p>
          <a:p>
            <a:pPr lvl="1"/>
            <a:r>
              <a:rPr lang="es-CL" dirty="0"/>
              <a:t>Secuencial</a:t>
            </a:r>
          </a:p>
          <a:p>
            <a:pPr lvl="1"/>
            <a:r>
              <a:rPr lang="es-CL" dirty="0"/>
              <a:t>Genética</a:t>
            </a:r>
          </a:p>
        </p:txBody>
      </p:sp>
    </p:spTree>
    <p:extLst>
      <p:ext uri="{BB962C8B-B14F-4D97-AF65-F5344CB8AC3E}">
        <p14:creationId xmlns:p14="http://schemas.microsoft.com/office/powerpoint/2010/main" val="364387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r>
              <a:rPr lang="es-CL" dirty="0"/>
              <a:t>Datos de registro</a:t>
            </a:r>
          </a:p>
        </p:txBody>
      </p:sp>
      <p:sp>
        <p:nvSpPr>
          <p:cNvPr id="16387" name="Rectangle 7"/>
          <p:cNvSpPr>
            <a:spLocks noGrp="1" noChangeArrowheads="1"/>
          </p:cNvSpPr>
          <p:nvPr>
            <p:ph idx="1"/>
          </p:nvPr>
        </p:nvSpPr>
        <p:spPr/>
        <p:txBody>
          <a:bodyPr/>
          <a:lstStyle/>
          <a:p>
            <a:r>
              <a:rPr lang="es-ES" dirty="0"/>
              <a:t>Datos que constan de una colección de registros, cada uno de los cuales consta de un conjunto fijo de atributos </a:t>
            </a:r>
            <a:endParaRPr lang="en-US" dirty="0"/>
          </a:p>
        </p:txBody>
      </p:sp>
      <p:graphicFrame>
        <p:nvGraphicFramePr>
          <p:cNvPr id="16388" name="Object 5"/>
          <p:cNvGraphicFramePr>
            <a:graphicFrameLocks noChangeAspect="1"/>
          </p:cNvGraphicFramePr>
          <p:nvPr/>
        </p:nvGraphicFramePr>
        <p:xfrm>
          <a:off x="3822290" y="2507226"/>
          <a:ext cx="3848100" cy="4114800"/>
        </p:xfrm>
        <a:graphic>
          <a:graphicData uri="http://schemas.openxmlformats.org/presentationml/2006/ole">
            <mc:AlternateContent xmlns:mc="http://schemas.openxmlformats.org/markup-compatibility/2006">
              <mc:Choice xmlns:v="urn:schemas-microsoft-com:vml" Requires="v">
                <p:oleObj name="Document" r:id="rId3" imgW="5405628" imgH="5779008" progId="Word.Document.8">
                  <p:embed/>
                </p:oleObj>
              </mc:Choice>
              <mc:Fallback>
                <p:oleObj name="Document" r:id="rId3" imgW="5405628" imgH="5779008" progId="Word.Document.8">
                  <p:embed/>
                  <p:pic>
                    <p:nvPicPr>
                      <p:cNvPr id="1638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290" y="2507226"/>
                        <a:ext cx="3848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r>
              <a:rPr lang="en-US" dirty="0"/>
              <a:t>Data Matrix </a:t>
            </a:r>
          </a:p>
        </p:txBody>
      </p:sp>
      <p:sp>
        <p:nvSpPr>
          <p:cNvPr id="17411" name="Rectangle 6"/>
          <p:cNvSpPr>
            <a:spLocks noGrp="1" noChangeArrowheads="1"/>
          </p:cNvSpPr>
          <p:nvPr>
            <p:ph idx="1"/>
          </p:nvPr>
        </p:nvSpPr>
        <p:spPr/>
        <p:txBody>
          <a:bodyPr/>
          <a:lstStyle/>
          <a:p>
            <a:r>
              <a:rPr lang="es-ES" dirty="0"/>
              <a:t>Si los objetos de datos tienen el mismo conjunto fijo de atributos numéricos, los objetos de datos se pueden considerar como puntos en un espacio multidimensional, donde cada dimensión representa un atributo distinto </a:t>
            </a:r>
          </a:p>
          <a:p>
            <a:r>
              <a:rPr lang="es-ES" dirty="0"/>
              <a:t>Este conjunto de datos se puede representar mediante una matriz m por n, donde hay filas m, una para cada objeto y n columnas, una para cada atributo</a:t>
            </a:r>
            <a:endParaRPr lang="en-US" dirty="0"/>
          </a:p>
        </p:txBody>
      </p:sp>
      <p:graphicFrame>
        <p:nvGraphicFramePr>
          <p:cNvPr id="17412" name="Object 4"/>
          <p:cNvGraphicFramePr>
            <a:graphicFrameLocks noChangeAspect="1"/>
          </p:cNvGraphicFramePr>
          <p:nvPr>
            <p:extLst>
              <p:ext uri="{D42A27DB-BD31-4B8C-83A1-F6EECF244321}">
                <p14:modId xmlns:p14="http://schemas.microsoft.com/office/powerpoint/2010/main" val="108940996"/>
              </p:ext>
            </p:extLst>
          </p:nvPr>
        </p:nvGraphicFramePr>
        <p:xfrm>
          <a:off x="2286000" y="3831059"/>
          <a:ext cx="7761288" cy="2009775"/>
        </p:xfrm>
        <a:graphic>
          <a:graphicData uri="http://schemas.openxmlformats.org/presentationml/2006/ole">
            <mc:AlternateContent xmlns:mc="http://schemas.openxmlformats.org/markup-compatibility/2006">
              <mc:Choice xmlns:v="urn:schemas-microsoft-com:vml" Requires="v">
                <p:oleObj name="VISIO" r:id="rId3" imgW="5706222" imgH="1480748" progId="Visio.Drawing.6">
                  <p:embed/>
                </p:oleObj>
              </mc:Choice>
              <mc:Fallback>
                <p:oleObj name="VISIO" r:id="rId3" imgW="5706222" imgH="1480748" progId="Visio.Drawing.6">
                  <p:embed/>
                  <p:pic>
                    <p:nvPicPr>
                      <p:cNvPr id="174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31059"/>
                        <a:ext cx="7761288"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US" dirty="0" err="1"/>
              <a:t>Documento</a:t>
            </a:r>
            <a:endParaRPr lang="en-US" dirty="0"/>
          </a:p>
        </p:txBody>
      </p:sp>
      <p:sp>
        <p:nvSpPr>
          <p:cNvPr id="18435" name="Rectangle 7"/>
          <p:cNvSpPr>
            <a:spLocks noGrp="1" noChangeArrowheads="1"/>
          </p:cNvSpPr>
          <p:nvPr>
            <p:ph idx="1"/>
          </p:nvPr>
        </p:nvSpPr>
        <p:spPr/>
        <p:txBody>
          <a:bodyPr/>
          <a:lstStyle/>
          <a:p>
            <a:r>
              <a:rPr lang="es-ES" dirty="0"/>
              <a:t>Cada documento se convierte en un vector 'término’ </a:t>
            </a:r>
          </a:p>
          <a:p>
            <a:pPr lvl="1"/>
            <a:r>
              <a:rPr lang="es-ES" dirty="0"/>
              <a:t>Cada término es un componente (atributo) del vector
El valor de cada componente es el número de veces que se produce el término correspondiente en el documento. </a:t>
            </a:r>
            <a:endParaRPr lang="en-US" dirty="0"/>
          </a:p>
          <a:p>
            <a:pPr lvl="1"/>
            <a:endParaRPr lang="en-US" dirty="0"/>
          </a:p>
        </p:txBody>
      </p:sp>
      <p:graphicFrame>
        <p:nvGraphicFramePr>
          <p:cNvPr id="18436" name="Object 8"/>
          <p:cNvGraphicFramePr>
            <a:graphicFrameLocks noChangeAspect="1"/>
          </p:cNvGraphicFramePr>
          <p:nvPr>
            <p:extLst>
              <p:ext uri="{D42A27DB-BD31-4B8C-83A1-F6EECF244321}">
                <p14:modId xmlns:p14="http://schemas.microsoft.com/office/powerpoint/2010/main" val="1762356959"/>
              </p:ext>
            </p:extLst>
          </p:nvPr>
        </p:nvGraphicFramePr>
        <p:xfrm>
          <a:off x="2347453" y="2906136"/>
          <a:ext cx="7038975" cy="3198813"/>
        </p:xfrm>
        <a:graphic>
          <a:graphicData uri="http://schemas.openxmlformats.org/presentationml/2006/ole">
            <mc:AlternateContent xmlns:mc="http://schemas.openxmlformats.org/markup-compatibility/2006">
              <mc:Choice xmlns:v="urn:schemas-microsoft-com:vml" Requires="v">
                <p:oleObj name="Visio" r:id="rId3" imgW="5925718" imgH="2693902" progId="Visio.Drawing.6">
                  <p:embed/>
                </p:oleObj>
              </mc:Choice>
              <mc:Fallback>
                <p:oleObj name="Visio" r:id="rId3" imgW="5925718" imgH="2693902" progId="Visio.Drawing.6">
                  <p:embed/>
                  <p:pic>
                    <p:nvPicPr>
                      <p:cNvPr id="1843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453" y="2906136"/>
                        <a:ext cx="7038975" cy="319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r>
              <a:rPr lang="en-US" dirty="0" err="1"/>
              <a:t>Datos</a:t>
            </a:r>
            <a:r>
              <a:rPr lang="en-US" dirty="0"/>
              <a:t> de </a:t>
            </a:r>
            <a:r>
              <a:rPr lang="en-US" dirty="0" err="1"/>
              <a:t>transacciones</a:t>
            </a:r>
            <a:endParaRPr lang="en-US" dirty="0"/>
          </a:p>
        </p:txBody>
      </p:sp>
      <p:sp>
        <p:nvSpPr>
          <p:cNvPr id="19459" name="Rectangle 7"/>
          <p:cNvSpPr>
            <a:spLocks noGrp="1" noChangeArrowheads="1"/>
          </p:cNvSpPr>
          <p:nvPr>
            <p:ph idx="1"/>
          </p:nvPr>
        </p:nvSpPr>
        <p:spPr/>
        <p:txBody>
          <a:bodyPr/>
          <a:lstStyle/>
          <a:p>
            <a:r>
              <a:rPr lang="es-ES" dirty="0"/>
              <a:t>Un tipo especial de datos, donde</a:t>
            </a:r>
          </a:p>
          <a:p>
            <a:pPr lvl="1"/>
            <a:r>
              <a:rPr lang="es-ES" dirty="0"/>
              <a:t>Cada transacción implica un conjunto de artículos.  
Por ejemplo, considere una tienda de comestibles.  El conjunto de productos comprados por un cliente durante un viaje de compras constituye una transacción, mientras que los productos individuales que se compraron son los artículos.
Puede representar datos de transacciones como datos de registro </a:t>
            </a:r>
            <a:endParaRPr lang="en-US" dirty="0"/>
          </a:p>
        </p:txBody>
      </p:sp>
      <p:graphicFrame>
        <p:nvGraphicFramePr>
          <p:cNvPr id="19460" name="Object 5"/>
          <p:cNvGraphicFramePr>
            <a:graphicFrameLocks noChangeAspect="1"/>
          </p:cNvGraphicFramePr>
          <p:nvPr/>
        </p:nvGraphicFramePr>
        <p:xfrm>
          <a:off x="3385343" y="3894240"/>
          <a:ext cx="5421313" cy="2835275"/>
        </p:xfrm>
        <a:graphic>
          <a:graphicData uri="http://schemas.openxmlformats.org/presentationml/2006/ole">
            <mc:AlternateContent xmlns:mc="http://schemas.openxmlformats.org/markup-compatibility/2006">
              <mc:Choice xmlns:v="urn:schemas-microsoft-com:vml" Requires="v">
                <p:oleObj name="Document" r:id="rId3" imgW="3823716" imgH="1999488" progId="Word.Document.8">
                  <p:embed/>
                </p:oleObj>
              </mc:Choice>
              <mc:Fallback>
                <p:oleObj name="Document" r:id="rId3" imgW="3823716" imgH="1999488" progId="Word.Document.8">
                  <p:embed/>
                  <p:pic>
                    <p:nvPicPr>
                      <p:cNvPr id="1946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343" y="3894240"/>
                        <a:ext cx="542131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r>
              <a:rPr lang="en-US" dirty="0" err="1"/>
              <a:t>Grafos</a:t>
            </a:r>
            <a:endParaRPr lang="en-US" dirty="0"/>
          </a:p>
        </p:txBody>
      </p:sp>
      <p:sp>
        <p:nvSpPr>
          <p:cNvPr id="20483" name="Rectangle 8"/>
          <p:cNvSpPr>
            <a:spLocks noGrp="1" noChangeArrowheads="1"/>
          </p:cNvSpPr>
          <p:nvPr>
            <p:ph idx="1"/>
          </p:nvPr>
        </p:nvSpPr>
        <p:spPr/>
        <p:txBody>
          <a:bodyPr/>
          <a:lstStyle/>
          <a:p>
            <a:r>
              <a:rPr lang="es-ES" dirty="0"/>
              <a:t>Ejemplos: Gráfico genérico, una molécula y páginas web</a:t>
            </a:r>
            <a:endParaRPr lang="en-US" dirty="0"/>
          </a:p>
        </p:txBody>
      </p:sp>
      <p:graphicFrame>
        <p:nvGraphicFramePr>
          <p:cNvPr id="20484" name="Object 5"/>
          <p:cNvGraphicFramePr>
            <a:graphicFrameLocks noChangeAspect="1"/>
          </p:cNvGraphicFramePr>
          <p:nvPr/>
        </p:nvGraphicFramePr>
        <p:xfrm>
          <a:off x="1684337" y="2099188"/>
          <a:ext cx="2979738" cy="2289175"/>
        </p:xfrm>
        <a:graphic>
          <a:graphicData uri="http://schemas.openxmlformats.org/presentationml/2006/ole">
            <mc:AlternateContent xmlns:mc="http://schemas.openxmlformats.org/markup-compatibility/2006">
              <mc:Choice xmlns:v="urn:schemas-microsoft-com:vml" Requires="v">
                <p:oleObj name="VISIO" r:id="rId3" imgW="839724" imgH="646176" progId="Visio.Drawing.6">
                  <p:embed/>
                </p:oleObj>
              </mc:Choice>
              <mc:Fallback>
                <p:oleObj name="VISIO" r:id="rId3" imgW="839724" imgH="646176" progId="Visio.Drawing.6">
                  <p:embed/>
                  <p:pic>
                    <p:nvPicPr>
                      <p:cNvPr id="2048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337" y="2099188"/>
                        <a:ext cx="297973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48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7422" y="2352409"/>
            <a:ext cx="5235745" cy="401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20486" name="Object 10"/>
          <p:cNvGraphicFramePr>
            <a:graphicFrameLocks noChangeAspect="1"/>
          </p:cNvGraphicFramePr>
          <p:nvPr/>
        </p:nvGraphicFramePr>
        <p:xfrm>
          <a:off x="1912938" y="4613788"/>
          <a:ext cx="1965325" cy="1831975"/>
        </p:xfrm>
        <a:graphic>
          <a:graphicData uri="http://schemas.openxmlformats.org/presentationml/2006/ole">
            <mc:AlternateContent xmlns:mc="http://schemas.openxmlformats.org/markup-compatibility/2006">
              <mc:Choice xmlns:v="urn:schemas-microsoft-com:vml" Requires="v">
                <p:oleObj name="VISIO" r:id="rId6" imgW="5792724" imgH="5411724" progId="Visio.Drawing.6">
                  <p:embed/>
                </p:oleObj>
              </mc:Choice>
              <mc:Fallback>
                <p:oleObj name="VISIO" r:id="rId6" imgW="5792724" imgH="5411724" progId="Visio.Drawing.6">
                  <p:embed/>
                  <p:pic>
                    <p:nvPicPr>
                      <p:cNvPr id="2048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2938" y="4613788"/>
                        <a:ext cx="1965325"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Rectangle 11"/>
          <p:cNvSpPr>
            <a:spLocks noChangeArrowheads="1"/>
          </p:cNvSpPr>
          <p:nvPr/>
        </p:nvSpPr>
        <p:spPr bwMode="auto">
          <a:xfrm>
            <a:off x="1531938" y="6366387"/>
            <a:ext cx="2786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10000"/>
              </a:spcBef>
              <a:spcAft>
                <a:spcPts val="400"/>
              </a:spcAft>
              <a:buClr>
                <a:srgbClr val="0C7B9C"/>
              </a:buClr>
              <a:buSzPct val="75000"/>
            </a:pPr>
            <a:r>
              <a:rPr lang="en-US" sz="2000"/>
              <a:t>Benzene Molecule: C6H6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
          <p:cNvSpPr>
            <a:spLocks noGrp="1" noChangeArrowheads="1"/>
          </p:cNvSpPr>
          <p:nvPr>
            <p:ph type="title"/>
          </p:nvPr>
        </p:nvSpPr>
        <p:spPr/>
        <p:txBody>
          <a:bodyPr/>
          <a:lstStyle/>
          <a:p>
            <a:r>
              <a:rPr lang="en-US" dirty="0" err="1"/>
              <a:t>Datos</a:t>
            </a:r>
            <a:r>
              <a:rPr lang="en-US" dirty="0"/>
              <a:t> </a:t>
            </a:r>
            <a:r>
              <a:rPr lang="en-US" dirty="0" err="1"/>
              <a:t>ordenados</a:t>
            </a:r>
            <a:endParaRPr lang="en-US" dirty="0"/>
          </a:p>
        </p:txBody>
      </p:sp>
      <p:sp>
        <p:nvSpPr>
          <p:cNvPr id="21507" name="Rectangle 13"/>
          <p:cNvSpPr>
            <a:spLocks noGrp="1" noChangeArrowheads="1"/>
          </p:cNvSpPr>
          <p:nvPr>
            <p:ph sz="half" idx="1"/>
          </p:nvPr>
        </p:nvSpPr>
        <p:spPr/>
        <p:txBody>
          <a:bodyPr/>
          <a:lstStyle/>
          <a:p>
            <a:r>
              <a:rPr lang="en-US" dirty="0" err="1"/>
              <a:t>Secuencias</a:t>
            </a:r>
            <a:r>
              <a:rPr lang="en-US" dirty="0"/>
              <a:t> de </a:t>
            </a:r>
            <a:r>
              <a:rPr lang="en-US" dirty="0" err="1"/>
              <a:t>transacciones</a:t>
            </a:r>
            <a:endParaRPr lang="en-US" dirty="0"/>
          </a:p>
        </p:txBody>
      </p:sp>
      <p:pic>
        <p:nvPicPr>
          <p:cNvPr id="215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266" y="2286000"/>
            <a:ext cx="51212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 Box 7"/>
          <p:cNvSpPr txBox="1">
            <a:spLocks noChangeArrowheads="1"/>
          </p:cNvSpPr>
          <p:nvPr/>
        </p:nvSpPr>
        <p:spPr bwMode="auto">
          <a:xfrm>
            <a:off x="6561066" y="5364163"/>
            <a:ext cx="447971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s-ES" sz="2400" dirty="0"/>
              <a:t>Un elemento de la secuencia
</a:t>
            </a:r>
            <a:endParaRPr lang="en-US" sz="2400" dirty="0"/>
          </a:p>
        </p:txBody>
      </p:sp>
      <p:sp>
        <p:nvSpPr>
          <p:cNvPr id="21510" name="AutoShape 8"/>
          <p:cNvSpPr>
            <a:spLocks/>
          </p:cNvSpPr>
          <p:nvPr/>
        </p:nvSpPr>
        <p:spPr bwMode="auto">
          <a:xfrm rot="-5400000">
            <a:off x="7132565" y="4335462"/>
            <a:ext cx="533400" cy="1371600"/>
          </a:xfrm>
          <a:prstGeom prst="leftBrace">
            <a:avLst>
              <a:gd name="adj1" fmla="val 21429"/>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Text Box 9"/>
          <p:cNvSpPr txBox="1">
            <a:spLocks noChangeArrowheads="1"/>
          </p:cNvSpPr>
          <p:nvPr/>
        </p:nvSpPr>
        <p:spPr bwMode="auto">
          <a:xfrm>
            <a:off x="6035039" y="1717050"/>
            <a:ext cx="29521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400" dirty="0" err="1"/>
              <a:t>Artículos</a:t>
            </a:r>
            <a:r>
              <a:rPr lang="en-US" sz="2400" dirty="0"/>
              <a:t>/</a:t>
            </a:r>
            <a:r>
              <a:rPr lang="en-US" sz="2400" dirty="0" err="1"/>
              <a:t>Eventos</a:t>
            </a:r>
            <a:r>
              <a:rPr lang="en-US" sz="2400" dirty="0"/>
              <a:t>
</a:t>
            </a:r>
          </a:p>
        </p:txBody>
      </p:sp>
      <p:sp>
        <p:nvSpPr>
          <p:cNvPr id="21512" name="Line 10"/>
          <p:cNvSpPr>
            <a:spLocks noChangeShapeType="1"/>
          </p:cNvSpPr>
          <p:nvPr/>
        </p:nvSpPr>
        <p:spPr bwMode="auto">
          <a:xfrm>
            <a:off x="7262740" y="2163762"/>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11"/>
          <p:cNvSpPr>
            <a:spLocks noChangeShapeType="1"/>
          </p:cNvSpPr>
          <p:nvPr/>
        </p:nvSpPr>
        <p:spPr bwMode="auto">
          <a:xfrm>
            <a:off x="7719940" y="2163762"/>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r>
              <a:rPr lang="en-US" dirty="0" err="1"/>
              <a:t>Datos</a:t>
            </a:r>
            <a:r>
              <a:rPr lang="en-US" dirty="0"/>
              <a:t> </a:t>
            </a:r>
            <a:r>
              <a:rPr lang="en-US" dirty="0" err="1"/>
              <a:t>ordenados</a:t>
            </a:r>
            <a:r>
              <a:rPr lang="en-US" dirty="0"/>
              <a:t> </a:t>
            </a:r>
          </a:p>
        </p:txBody>
      </p:sp>
      <p:sp>
        <p:nvSpPr>
          <p:cNvPr id="22531" name="Rectangle 6"/>
          <p:cNvSpPr>
            <a:spLocks noGrp="1" noChangeArrowheads="1"/>
          </p:cNvSpPr>
          <p:nvPr>
            <p:ph idx="1"/>
          </p:nvPr>
        </p:nvSpPr>
        <p:spPr/>
        <p:txBody>
          <a:bodyPr/>
          <a:lstStyle/>
          <a:p>
            <a:r>
              <a:rPr lang="en-US" dirty="0"/>
              <a:t> </a:t>
            </a:r>
            <a:r>
              <a:rPr lang="en-US" dirty="0" err="1"/>
              <a:t>Datos</a:t>
            </a:r>
            <a:r>
              <a:rPr lang="en-US" dirty="0"/>
              <a:t> de </a:t>
            </a:r>
            <a:r>
              <a:rPr lang="en-US" dirty="0" err="1"/>
              <a:t>secuencia</a:t>
            </a:r>
            <a:r>
              <a:rPr lang="en-US" dirty="0"/>
              <a:t> </a:t>
            </a:r>
            <a:r>
              <a:rPr lang="en-US" dirty="0" err="1"/>
              <a:t>genómica</a:t>
            </a:r>
            <a:endParaRPr lang="en-US" dirty="0"/>
          </a:p>
        </p:txBody>
      </p:sp>
      <p:graphicFrame>
        <p:nvGraphicFramePr>
          <p:cNvPr id="22532" name="Object 4"/>
          <p:cNvGraphicFramePr>
            <a:graphicFrameLocks noChangeAspect="1"/>
          </p:cNvGraphicFramePr>
          <p:nvPr>
            <p:extLst>
              <p:ext uri="{D42A27DB-BD31-4B8C-83A1-F6EECF244321}">
                <p14:modId xmlns:p14="http://schemas.microsoft.com/office/powerpoint/2010/main" val="3322904856"/>
              </p:ext>
            </p:extLst>
          </p:nvPr>
        </p:nvGraphicFramePr>
        <p:xfrm>
          <a:off x="3124200" y="2308194"/>
          <a:ext cx="5356225" cy="3938619"/>
        </p:xfrm>
        <a:graphic>
          <a:graphicData uri="http://schemas.openxmlformats.org/presentationml/2006/ole">
            <mc:AlternateContent xmlns:mc="http://schemas.openxmlformats.org/markup-compatibility/2006">
              <mc:Choice xmlns:v="urn:schemas-microsoft-com:vml" Requires="v">
                <p:oleObj name="Visio" r:id="rId3" imgW="2330196" imgH="1991868" progId="Visio.Drawing.11">
                  <p:embed/>
                </p:oleObj>
              </mc:Choice>
              <mc:Fallback>
                <p:oleObj name="Visio" r:id="rId3" imgW="2330196" imgH="1991868" progId="Visio.Drawing.11">
                  <p:embed/>
                  <p:pic>
                    <p:nvPicPr>
                      <p:cNvPr id="225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308194"/>
                        <a:ext cx="5356225" cy="3938619"/>
                      </a:xfrm>
                      <a:prstGeom prst="rect">
                        <a:avLst/>
                      </a:prstGeom>
                      <a:noFill/>
                      <a:ln>
                        <a:noFill/>
                      </a:ln>
                      <a:effec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Datos</a:t>
            </a:r>
            <a:r>
              <a:rPr lang="en-US" dirty="0"/>
              <a:t> </a:t>
            </a:r>
            <a:r>
              <a:rPr lang="en-US" dirty="0" err="1"/>
              <a:t>ordenados</a:t>
            </a:r>
            <a:endParaRPr lang="en-US" dirty="0"/>
          </a:p>
        </p:txBody>
      </p:sp>
      <p:pic>
        <p:nvPicPr>
          <p:cNvPr id="23554" name="Picture 9" descr="sst_land_temp_82_best"/>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5265012" y="1846263"/>
            <a:ext cx="5362145" cy="4022725"/>
          </a:xfrm>
        </p:spPr>
      </p:pic>
      <p:sp>
        <p:nvSpPr>
          <p:cNvPr id="23556" name="Rectangle 11"/>
          <p:cNvSpPr>
            <a:spLocks noGrp="1" noChangeArrowheads="1"/>
          </p:cNvSpPr>
          <p:nvPr>
            <p:ph type="body" idx="4294967295"/>
          </p:nvPr>
        </p:nvSpPr>
        <p:spPr>
          <a:xfrm>
            <a:off x="1097280" y="1918147"/>
            <a:ext cx="9242425" cy="4770437"/>
          </a:xfrm>
        </p:spPr>
        <p:txBody>
          <a:bodyPr/>
          <a:lstStyle/>
          <a:p>
            <a:r>
              <a:rPr lang="en-US" dirty="0" err="1"/>
              <a:t>Datos</a:t>
            </a:r>
            <a:r>
              <a:rPr lang="en-US" dirty="0"/>
              <a:t> </a:t>
            </a:r>
            <a:r>
              <a:rPr lang="en-US" dirty="0" err="1"/>
              <a:t>espacio-temporales</a:t>
            </a:r>
            <a:endParaRPr lang="en-US" dirty="0"/>
          </a:p>
        </p:txBody>
      </p:sp>
      <p:sp>
        <p:nvSpPr>
          <p:cNvPr id="23557" name="Rectangle 3"/>
          <p:cNvSpPr>
            <a:spLocks noChangeArrowheads="1"/>
          </p:cNvSpPr>
          <p:nvPr/>
        </p:nvSpPr>
        <p:spPr bwMode="auto">
          <a:xfrm>
            <a:off x="4191000" y="26670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23558" name="Text Box 12"/>
          <p:cNvSpPr txBox="1">
            <a:spLocks noChangeArrowheads="1"/>
          </p:cNvSpPr>
          <p:nvPr/>
        </p:nvSpPr>
        <p:spPr bwMode="auto">
          <a:xfrm>
            <a:off x="5495277" y="5484376"/>
            <a:ext cx="549083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s-ES" sz="2400" dirty="0"/>
              <a:t>Temperatura media mensual de la tierra y el océano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ítulo 23">
            <a:extLst>
              <a:ext uri="{FF2B5EF4-FFF2-40B4-BE49-F238E27FC236}">
                <a16:creationId xmlns:a16="http://schemas.microsoft.com/office/drawing/2014/main" id="{ACAE44A3-88EB-455B-92B3-9E80293CA45D}"/>
              </a:ext>
            </a:extLst>
          </p:cNvPr>
          <p:cNvSpPr>
            <a:spLocks noGrp="1"/>
          </p:cNvSpPr>
          <p:nvPr>
            <p:ph type="title"/>
          </p:nvPr>
        </p:nvSpPr>
        <p:spPr/>
        <p:txBody>
          <a:bodyPr/>
          <a:lstStyle/>
          <a:p>
            <a:r>
              <a:rPr lang="es-ES" dirty="0"/>
              <a:t>Datos y Representación</a:t>
            </a:r>
            <a:endParaRPr lang="es-CL" dirty="0"/>
          </a:p>
        </p:txBody>
      </p:sp>
      <p:sp>
        <p:nvSpPr>
          <p:cNvPr id="4" name="Marcador de contenido 3">
            <a:extLst>
              <a:ext uri="{FF2B5EF4-FFF2-40B4-BE49-F238E27FC236}">
                <a16:creationId xmlns:a16="http://schemas.microsoft.com/office/drawing/2014/main" id="{E223F313-CADC-0DD6-00FF-9B0278E2289A}"/>
              </a:ext>
            </a:extLst>
          </p:cNvPr>
          <p:cNvSpPr>
            <a:spLocks noGrp="1"/>
          </p:cNvSpPr>
          <p:nvPr>
            <p:ph idx="1"/>
          </p:nvPr>
        </p:nvSpPr>
        <p:spPr/>
        <p:txBody>
          <a:bodyPr>
            <a:normAutofit fontScale="92500" lnSpcReduction="10000"/>
          </a:bodyPr>
          <a:lstStyle/>
          <a:p>
            <a:pPr marL="25168" marR="669458">
              <a:lnSpc>
                <a:spcPct val="102600"/>
              </a:lnSpc>
              <a:spcBef>
                <a:spcPts val="503"/>
              </a:spcBef>
            </a:pPr>
            <a:r>
              <a:rPr lang="es-CL" sz="2000" b="1" dirty="0">
                <a:latin typeface="Arial"/>
                <a:cs typeface="Arial"/>
              </a:rPr>
              <a:t>Variable: </a:t>
            </a:r>
            <a:r>
              <a:rPr lang="es-CL" sz="2000" dirty="0">
                <a:latin typeface="Arial"/>
                <a:cs typeface="Arial"/>
              </a:rPr>
              <a:t>factor o condición que puede ser medido, observado o cambiado.</a:t>
            </a:r>
          </a:p>
          <a:p>
            <a:pPr marL="25168" marR="246642">
              <a:lnSpc>
                <a:spcPct val="102600"/>
              </a:lnSpc>
              <a:spcBef>
                <a:spcPts val="503"/>
              </a:spcBef>
            </a:pPr>
            <a:r>
              <a:rPr lang="es-CL" sz="2000" b="1" dirty="0">
                <a:latin typeface="Arial"/>
                <a:cs typeface="Arial"/>
              </a:rPr>
              <a:t>Cuantificar: </a:t>
            </a:r>
            <a:r>
              <a:rPr lang="es-CL" sz="2000" dirty="0">
                <a:latin typeface="Arial"/>
                <a:cs typeface="Arial"/>
              </a:rPr>
              <a:t>expresar algo en términos de valor numérico, medida o cantidad.</a:t>
            </a:r>
          </a:p>
          <a:p>
            <a:pPr marL="25168" marR="474409">
              <a:lnSpc>
                <a:spcPts val="2378"/>
              </a:lnSpc>
              <a:spcBef>
                <a:spcPts val="535"/>
              </a:spcBef>
            </a:pPr>
            <a:r>
              <a:rPr lang="es-CL" sz="2000" b="1" dirty="0">
                <a:latin typeface="Arial"/>
                <a:cs typeface="Arial"/>
              </a:rPr>
              <a:t>Datos: </a:t>
            </a:r>
            <a:r>
              <a:rPr lang="es-CL" sz="2000" dirty="0">
                <a:latin typeface="Arial"/>
                <a:cs typeface="Arial"/>
              </a:rPr>
              <a:t>Representación simbólica de un atributo o variable, ya sea cualitativa o cuantitativa.</a:t>
            </a:r>
          </a:p>
          <a:p>
            <a:pPr marL="573821">
              <a:lnSpc>
                <a:spcPts val="2378"/>
              </a:lnSpc>
              <a:spcBef>
                <a:spcPts val="248"/>
              </a:spcBef>
            </a:pPr>
            <a:r>
              <a:rPr lang="es-CL" sz="1800" dirty="0">
                <a:latin typeface="Arial"/>
                <a:cs typeface="Arial"/>
              </a:rPr>
              <a:t>Rara vez conducen a </a:t>
            </a:r>
            <a:r>
              <a:rPr lang="es-CL" sz="1800" dirty="0">
                <a:solidFill>
                  <a:srgbClr val="FF0000"/>
                </a:solidFill>
                <a:latin typeface="Arial"/>
                <a:cs typeface="Arial"/>
              </a:rPr>
              <a:t>verdades absolutas</a:t>
            </a:r>
            <a:r>
              <a:rPr lang="es-CL" sz="1800" dirty="0">
                <a:latin typeface="Arial"/>
                <a:cs typeface="Arial"/>
              </a:rPr>
              <a:t>, ya que todos exhiben</a:t>
            </a:r>
          </a:p>
          <a:p>
            <a:pPr marL="573821">
              <a:lnSpc>
                <a:spcPts val="2378"/>
              </a:lnSpc>
            </a:pPr>
            <a:r>
              <a:rPr lang="es-CL" sz="1800" b="1" dirty="0">
                <a:latin typeface="Arial"/>
                <a:cs typeface="Arial"/>
              </a:rPr>
              <a:t>variabilidad</a:t>
            </a:r>
            <a:r>
              <a:rPr lang="es-CL" sz="1800" dirty="0">
                <a:latin typeface="Arial"/>
                <a:cs typeface="Arial"/>
              </a:rPr>
              <a:t>.</a:t>
            </a:r>
          </a:p>
          <a:p>
            <a:pPr marL="25168">
              <a:spcBef>
                <a:spcPts val="614"/>
              </a:spcBef>
            </a:pPr>
            <a:r>
              <a:rPr lang="es-CL" sz="2000" b="1" dirty="0">
                <a:latin typeface="Arial"/>
                <a:cs typeface="Arial"/>
              </a:rPr>
              <a:t>Rol de las estadísticas: </a:t>
            </a:r>
            <a:r>
              <a:rPr lang="es-CL" sz="2000" dirty="0">
                <a:latin typeface="Arial"/>
                <a:cs typeface="Arial"/>
              </a:rPr>
              <a:t>cuantificar la </a:t>
            </a:r>
            <a:r>
              <a:rPr lang="es-CL" sz="2000" b="1" dirty="0">
                <a:latin typeface="Arial"/>
                <a:cs typeface="Arial"/>
              </a:rPr>
              <a:t>variedad </a:t>
            </a:r>
            <a:r>
              <a:rPr lang="es-CL" sz="2000" dirty="0">
                <a:latin typeface="Arial"/>
                <a:cs typeface="Arial"/>
              </a:rPr>
              <a:t>en los datos.</a:t>
            </a:r>
          </a:p>
          <a:p>
            <a:pPr marL="25168" marR="10067">
              <a:lnSpc>
                <a:spcPct val="102600"/>
              </a:lnSpc>
              <a:spcBef>
                <a:spcPts val="503"/>
              </a:spcBef>
            </a:pPr>
            <a:r>
              <a:rPr lang="es-CL" sz="2000" dirty="0">
                <a:latin typeface="Arial"/>
                <a:cs typeface="Arial"/>
              </a:rPr>
              <a:t>Error común. proveer una prueba de que algo es verdadero, pero no lo es (por ejemplo, personas que fuman tienen cáncer de pulmón).</a:t>
            </a:r>
          </a:p>
          <a:p>
            <a:pPr marL="25168">
              <a:spcBef>
                <a:spcPts val="258"/>
              </a:spcBef>
            </a:pPr>
            <a:r>
              <a:rPr lang="es-CL" sz="2000" dirty="0">
                <a:latin typeface="Arial"/>
                <a:cs typeface="Arial"/>
              </a:rPr>
              <a:t>Resumen:</a:t>
            </a:r>
          </a:p>
          <a:p>
            <a:pPr marL="573821" marR="35235">
              <a:spcBef>
                <a:spcPts val="287"/>
              </a:spcBef>
            </a:pPr>
            <a:r>
              <a:rPr lang="es-CL" sz="1800" dirty="0">
                <a:latin typeface="Arial"/>
                <a:cs typeface="Arial"/>
              </a:rPr>
              <a:t>Las estadísticas describen la incertidumbre que existe en los resultados. Proveen una medida de probabilidad de observar cierto resultado.</a:t>
            </a:r>
            <a:endParaRPr lang="es-CL"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Calidad de los </a:t>
            </a:r>
            <a:r>
              <a:rPr lang="en-US" dirty="0" err="1"/>
              <a:t>datos</a:t>
            </a:r>
            <a:endParaRPr lang="en-US" dirty="0"/>
          </a:p>
        </p:txBody>
      </p:sp>
      <p:sp>
        <p:nvSpPr>
          <p:cNvPr id="24579" name="Rectangle 3"/>
          <p:cNvSpPr>
            <a:spLocks noGrp="1" noChangeArrowheads="1"/>
          </p:cNvSpPr>
          <p:nvPr>
            <p:ph idx="1"/>
          </p:nvPr>
        </p:nvSpPr>
        <p:spPr/>
        <p:txBody>
          <a:bodyPr/>
          <a:lstStyle/>
          <a:p>
            <a:r>
              <a:rPr lang="es-ES" dirty="0"/>
              <a:t>La mala calidad de los datos afecta negativamente a muchos esfuerzos de procesamiento de datos</a:t>
            </a:r>
            <a:endParaRPr lang="en-US" dirty="0"/>
          </a:p>
          <a:p>
            <a:r>
              <a:rPr lang="es-ES" dirty="0"/>
              <a:t>Ejemplo de minería de datos: un modelo de clasificación para detectar personas que son riesgos de préstamos se construye con datos deficientes</a:t>
            </a:r>
          </a:p>
          <a:p>
            <a:pPr lvl="1"/>
            <a:r>
              <a:rPr lang="es-ES" dirty="0"/>
              <a:t>Algunos candidatos dignos de crédito se les niegan préstamos</a:t>
            </a:r>
          </a:p>
          <a:p>
            <a:pPr lvl="1"/>
            <a:r>
              <a:rPr lang="es-ES" dirty="0"/>
              <a:t>Se conceden más préstamos a individuos que incumplen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r>
              <a:rPr lang="en-US" dirty="0"/>
              <a:t>Calidad de los </a:t>
            </a:r>
            <a:r>
              <a:rPr lang="en-US" dirty="0" err="1"/>
              <a:t>datos</a:t>
            </a:r>
            <a:r>
              <a:rPr lang="en-US" dirty="0"/>
              <a:t> </a:t>
            </a:r>
          </a:p>
        </p:txBody>
      </p:sp>
      <p:sp>
        <p:nvSpPr>
          <p:cNvPr id="25603" name="Rectangle 6"/>
          <p:cNvSpPr>
            <a:spLocks noGrp="1" noChangeArrowheads="1"/>
          </p:cNvSpPr>
          <p:nvPr>
            <p:ph idx="1"/>
          </p:nvPr>
        </p:nvSpPr>
        <p:spPr/>
        <p:txBody>
          <a:bodyPr/>
          <a:lstStyle/>
          <a:p>
            <a:r>
              <a:rPr lang="es-ES" dirty="0"/>
              <a:t>¿Qué tipo de problemas de calidad de datos?
¿Cómo podemos detectar problemas con los datos? 
¿Qué podemos hacer con estos problemas? </a:t>
            </a:r>
          </a:p>
          <a:p>
            <a:endParaRPr lang="en-US" dirty="0"/>
          </a:p>
          <a:p>
            <a:r>
              <a:rPr lang="es-ES" dirty="0"/>
              <a:t>Ejemplos de problemas de calidad de datos: </a:t>
            </a:r>
          </a:p>
          <a:p>
            <a:pPr lvl="1"/>
            <a:r>
              <a:rPr lang="es-ES" dirty="0"/>
              <a:t>Ruido y valores atípicos 
Datos erróneos 
Datos falsos 
Valores que faltan 
Datos duplicados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r>
              <a:rPr lang="en-US" dirty="0" err="1"/>
              <a:t>Ruido</a:t>
            </a:r>
            <a:endParaRPr lang="en-US" dirty="0"/>
          </a:p>
        </p:txBody>
      </p:sp>
      <p:sp>
        <p:nvSpPr>
          <p:cNvPr id="26627" name="Rectangle 9"/>
          <p:cNvSpPr>
            <a:spLocks noGrp="1" noChangeArrowheads="1"/>
          </p:cNvSpPr>
          <p:nvPr>
            <p:ph idx="1"/>
          </p:nvPr>
        </p:nvSpPr>
        <p:spPr/>
        <p:txBody>
          <a:bodyPr/>
          <a:lstStyle/>
          <a:p>
            <a:r>
              <a:rPr lang="es-ES" dirty="0"/>
              <a:t>Para los objetos, el ruido es un objeto extraño
Para los atributos, el ruido se refiere a la modificación de los valores originales</a:t>
            </a:r>
          </a:p>
          <a:p>
            <a:pPr lvl="1"/>
            <a:r>
              <a:rPr lang="es-ES" dirty="0"/>
              <a:t>Ejemplos: distorsión de la voz de una persona al hablar por un teléfono pobre y "nieve" en la pantalla de televisión
Las siguientes figuras muestran dos ondas sinusoidales de la misma magnitud y diferentes frecuencias, las ondas combinadas y las dos ondas sinusoidales con ruido aleatorio: La magnitud y la forma de la señal original están distorsionadas </a:t>
            </a:r>
            <a:endParaRPr lang="en-US" dirty="0"/>
          </a:p>
          <a:p>
            <a:pPr lvl="1"/>
            <a:endParaRPr lang="en-US" dirty="0"/>
          </a:p>
        </p:txBody>
      </p:sp>
      <p:pic>
        <p:nvPicPr>
          <p:cNvPr id="4" name="Picture 3">
            <a:extLst>
              <a:ext uri="{FF2B5EF4-FFF2-40B4-BE49-F238E27FC236}">
                <a16:creationId xmlns:a16="http://schemas.microsoft.com/office/drawing/2014/main" id="{9AB54409-6EE6-4A1C-9D0B-7CD3AF6E4659}"/>
              </a:ext>
            </a:extLst>
          </p:cNvPr>
          <p:cNvPicPr>
            <a:picLocks noChangeAspect="1"/>
          </p:cNvPicPr>
          <p:nvPr/>
        </p:nvPicPr>
        <p:blipFill>
          <a:blip r:embed="rId2"/>
          <a:stretch>
            <a:fillRect/>
          </a:stretch>
        </p:blipFill>
        <p:spPr>
          <a:xfrm>
            <a:off x="1524000" y="4168877"/>
            <a:ext cx="3045649" cy="2286000"/>
          </a:xfrm>
          <a:prstGeom prst="rect">
            <a:avLst/>
          </a:prstGeom>
        </p:spPr>
      </p:pic>
      <p:pic>
        <p:nvPicPr>
          <p:cNvPr id="9" name="Picture 8">
            <a:extLst>
              <a:ext uri="{FF2B5EF4-FFF2-40B4-BE49-F238E27FC236}">
                <a16:creationId xmlns:a16="http://schemas.microsoft.com/office/drawing/2014/main" id="{681AF5E1-14E2-4B56-A568-ADB4A4652A48}"/>
              </a:ext>
            </a:extLst>
          </p:cNvPr>
          <p:cNvPicPr>
            <a:picLocks noChangeAspect="1"/>
          </p:cNvPicPr>
          <p:nvPr/>
        </p:nvPicPr>
        <p:blipFill>
          <a:blip r:embed="rId3"/>
          <a:stretch>
            <a:fillRect/>
          </a:stretch>
        </p:blipFill>
        <p:spPr>
          <a:xfrm>
            <a:off x="7545681" y="4168877"/>
            <a:ext cx="3045649" cy="2286000"/>
          </a:xfrm>
          <a:prstGeom prst="rect">
            <a:avLst/>
          </a:prstGeom>
        </p:spPr>
      </p:pic>
      <p:pic>
        <p:nvPicPr>
          <p:cNvPr id="11" name="Picture 10">
            <a:extLst>
              <a:ext uri="{FF2B5EF4-FFF2-40B4-BE49-F238E27FC236}">
                <a16:creationId xmlns:a16="http://schemas.microsoft.com/office/drawing/2014/main" id="{B986DA59-19B3-4F8E-A616-32746CC7069A}"/>
              </a:ext>
            </a:extLst>
          </p:cNvPr>
          <p:cNvPicPr>
            <a:picLocks noChangeAspect="1"/>
          </p:cNvPicPr>
          <p:nvPr/>
        </p:nvPicPr>
        <p:blipFill>
          <a:blip r:embed="rId4"/>
          <a:stretch>
            <a:fillRect/>
          </a:stretch>
        </p:blipFill>
        <p:spPr>
          <a:xfrm>
            <a:off x="4573881" y="4168877"/>
            <a:ext cx="3045649" cy="2286000"/>
          </a:xfrm>
          <a:prstGeom prst="rect">
            <a:avLst/>
          </a:prstGeom>
        </p:spPr>
      </p:pic>
    </p:spTree>
    <p:extLst>
      <p:ext uri="{BB962C8B-B14F-4D97-AF65-F5344CB8AC3E}">
        <p14:creationId xmlns:p14="http://schemas.microsoft.com/office/powerpoint/2010/main" val="2057696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a:t>Outliers</a:t>
            </a:r>
          </a:p>
        </p:txBody>
      </p:sp>
      <p:sp>
        <p:nvSpPr>
          <p:cNvPr id="27650" name="Rectangle 3"/>
          <p:cNvSpPr>
            <a:spLocks noGrp="1" noChangeArrowheads="1"/>
          </p:cNvSpPr>
          <p:nvPr>
            <p:ph idx="1"/>
          </p:nvPr>
        </p:nvSpPr>
        <p:spPr/>
        <p:txBody>
          <a:bodyPr/>
          <a:lstStyle/>
          <a:p>
            <a:r>
              <a:rPr lang="es-ES" dirty="0"/>
              <a:t>Los valores atípicos (</a:t>
            </a:r>
            <a:r>
              <a:rPr lang="es-ES" dirty="0" err="1"/>
              <a:t>outliers</a:t>
            </a:r>
            <a:r>
              <a:rPr lang="es-ES" dirty="0"/>
              <a:t>) son objetos de datos con características que son considerablemente diferentes de la mayoría de los demás objetos de datos del conjunto de datos
Caso 1: Los valores atípicos son ruidos que interfieren</a:t>
            </a:r>
            <a:br>
              <a:rPr lang="es-ES" dirty="0"/>
            </a:br>
            <a:r>
              <a:rPr lang="es-ES" dirty="0"/>
              <a:t>con análisis de datos </a:t>
            </a:r>
          </a:p>
          <a:p>
            <a:r>
              <a:rPr lang="es-ES" dirty="0"/>
              <a:t>Caso 2: Los valores atípicos son </a:t>
            </a:r>
          </a:p>
          <a:p>
            <a:r>
              <a:rPr lang="es-ES" dirty="0"/>
              <a:t>el objetivo de nuestro análisis</a:t>
            </a:r>
          </a:p>
          <a:p>
            <a:r>
              <a:rPr lang="en-US" dirty="0" err="1"/>
              <a:t>Fraude</a:t>
            </a:r>
            <a:r>
              <a:rPr lang="en-US" dirty="0"/>
              <a:t>; </a:t>
            </a:r>
            <a:r>
              <a:rPr lang="en-US" dirty="0" err="1"/>
              <a:t>Detección</a:t>
            </a:r>
            <a:r>
              <a:rPr lang="en-US" dirty="0"/>
              <a:t> de </a:t>
            </a:r>
            <a:r>
              <a:rPr lang="en-US" dirty="0" err="1"/>
              <a:t>Intrusos</a:t>
            </a:r>
            <a:endParaRPr lang="en-US" dirty="0"/>
          </a:p>
        </p:txBody>
      </p:sp>
      <p:grpSp>
        <p:nvGrpSpPr>
          <p:cNvPr id="27651" name="Group 4"/>
          <p:cNvGrpSpPr>
            <a:grpSpLocks/>
          </p:cNvGrpSpPr>
          <p:nvPr/>
        </p:nvGrpSpPr>
        <p:grpSpPr bwMode="auto">
          <a:xfrm>
            <a:off x="7768906" y="3812889"/>
            <a:ext cx="3236238" cy="2645769"/>
            <a:chOff x="3648" y="2448"/>
            <a:chExt cx="2112" cy="1872"/>
          </a:xfrm>
        </p:grpSpPr>
        <p:pic>
          <p:nvPicPr>
            <p:cNvPr id="27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4" name="Oval 6"/>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5" name="Oval 7"/>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6" name="Oval 8"/>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7" name="Oval 9"/>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8" name="Rectangle 10"/>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7659" name="Rectangle 11"/>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dirty="0"/>
              <a:t>Missing Values</a:t>
            </a:r>
          </a:p>
        </p:txBody>
      </p:sp>
      <p:sp>
        <p:nvSpPr>
          <p:cNvPr id="28675" name="Rectangle 5"/>
          <p:cNvSpPr>
            <a:spLocks noGrp="1" noChangeArrowheads="1"/>
          </p:cNvSpPr>
          <p:nvPr>
            <p:ph idx="1"/>
          </p:nvPr>
        </p:nvSpPr>
        <p:spPr/>
        <p:txBody>
          <a:bodyPr/>
          <a:lstStyle/>
          <a:p>
            <a:r>
              <a:rPr lang="es-ES" dirty="0"/>
              <a:t>Razones para la falta de valores</a:t>
            </a:r>
          </a:p>
          <a:p>
            <a:pPr lvl="1"/>
            <a:r>
              <a:rPr lang="es-ES" dirty="0"/>
              <a:t>La información no se recopila (por ejemplo, las personas se niegan a dar su edad y peso)
Es posible que los atributos no sean aplicables a todos los casos (por ejemplo, los ingresos anuales no son aplicables a los niños)</a:t>
            </a:r>
          </a:p>
          <a:p>
            <a:pPr lvl="1"/>
            <a:endParaRPr lang="en-US" dirty="0"/>
          </a:p>
          <a:p>
            <a:r>
              <a:rPr lang="es-ES" dirty="0"/>
              <a:t>Manejo de los valores que faltan</a:t>
            </a:r>
          </a:p>
          <a:p>
            <a:pPr lvl="1"/>
            <a:r>
              <a:rPr lang="es-ES" dirty="0"/>
              <a:t>Eliminar objetos de datos o variables
Estimar los valores que faltan</a:t>
            </a:r>
          </a:p>
          <a:p>
            <a:pPr lvl="2"/>
            <a:r>
              <a:rPr lang="es-ES" dirty="0"/>
              <a:t>Ejemplo: serie temporal de temperatura
Ejemplo: resultados del censo </a:t>
            </a:r>
          </a:p>
          <a:p>
            <a:pPr lvl="1"/>
            <a:r>
              <a:rPr lang="es-ES" dirty="0"/>
              <a:t>Ignore el valor que falta durante el análisis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err="1"/>
              <a:t>Datos</a:t>
            </a:r>
            <a:r>
              <a:rPr lang="en-US" dirty="0"/>
              <a:t> </a:t>
            </a:r>
            <a:r>
              <a:rPr lang="en-US" dirty="0" err="1"/>
              <a:t>duplicados</a:t>
            </a:r>
            <a:endParaRPr lang="en-US" dirty="0"/>
          </a:p>
        </p:txBody>
      </p:sp>
      <p:sp>
        <p:nvSpPr>
          <p:cNvPr id="29699" name="Rectangle 3"/>
          <p:cNvSpPr>
            <a:spLocks noGrp="1" noChangeArrowheads="1"/>
          </p:cNvSpPr>
          <p:nvPr>
            <p:ph idx="1"/>
          </p:nvPr>
        </p:nvSpPr>
        <p:spPr/>
        <p:txBody>
          <a:bodyPr/>
          <a:lstStyle/>
          <a:p>
            <a:r>
              <a:rPr lang="es-ES" dirty="0"/>
              <a:t>El conjunto de datos puede incluir objetos de datos duplicados o casi duplicados entre sí</a:t>
            </a:r>
          </a:p>
          <a:p>
            <a:pPr lvl="1"/>
            <a:r>
              <a:rPr lang="es-ES" dirty="0"/>
              <a:t>Problema importante a la hora de combinar datos de fuentes heterogéneas</a:t>
            </a:r>
            <a:endParaRPr lang="en-US" dirty="0"/>
          </a:p>
          <a:p>
            <a:pPr lvl="1"/>
            <a:endParaRPr lang="en-US" dirty="0"/>
          </a:p>
          <a:p>
            <a:r>
              <a:rPr lang="en-US" dirty="0" err="1"/>
              <a:t>Ejemplos</a:t>
            </a:r>
            <a:r>
              <a:rPr lang="en-US" dirty="0"/>
              <a:t>:</a:t>
            </a:r>
          </a:p>
          <a:p>
            <a:pPr lvl="1"/>
            <a:r>
              <a:rPr lang="es-ES" dirty="0"/>
              <a:t>La misma persona con múltiples direcciones de correo electrónico</a:t>
            </a:r>
          </a:p>
          <a:p>
            <a:pPr lvl="1"/>
            <a:endParaRPr lang="en-US" dirty="0"/>
          </a:p>
          <a:p>
            <a:r>
              <a:rPr lang="en-US" dirty="0" err="1"/>
              <a:t>Limpieza</a:t>
            </a:r>
            <a:r>
              <a:rPr lang="en-US" dirty="0"/>
              <a:t> de </a:t>
            </a:r>
            <a:r>
              <a:rPr lang="en-US" dirty="0" err="1"/>
              <a:t>datos</a:t>
            </a:r>
            <a:endParaRPr lang="en-US" dirty="0"/>
          </a:p>
          <a:p>
            <a:pPr lvl="1"/>
            <a:r>
              <a:rPr lang="en-US" dirty="0" err="1"/>
              <a:t>Proceso</a:t>
            </a:r>
            <a:r>
              <a:rPr lang="en-US" dirty="0"/>
              <a:t> para </a:t>
            </a:r>
            <a:r>
              <a:rPr lang="en-US" dirty="0" err="1"/>
              <a:t>tratar</a:t>
            </a:r>
            <a:r>
              <a:rPr lang="en-US" dirty="0"/>
              <a:t> </a:t>
            </a:r>
            <a:r>
              <a:rPr lang="en-US" dirty="0" err="1"/>
              <a:t>problemas</a:t>
            </a:r>
            <a:r>
              <a:rPr lang="en-US" dirty="0"/>
              <a:t> de </a:t>
            </a:r>
            <a:r>
              <a:rPr lang="en-US" dirty="0" err="1"/>
              <a:t>datos</a:t>
            </a:r>
            <a:r>
              <a:rPr lang="en-US" dirty="0"/>
              <a:t> </a:t>
            </a:r>
            <a:r>
              <a:rPr lang="en-US" dirty="0" err="1"/>
              <a:t>duplicados</a:t>
            </a:r>
            <a:endParaRPr lang="en-US" dirty="0"/>
          </a:p>
          <a:p>
            <a:pPr lvl="1"/>
            <a:endParaRPr lang="en-US" dirty="0"/>
          </a:p>
          <a:p>
            <a:r>
              <a:rPr lang="es-ES" dirty="0"/>
              <a:t>¿Cuándo no se deben eliminar los datos duplicados?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EDA345DF-6D9A-4AB0-8AA7-0068F22E5EB9}"/>
              </a:ext>
            </a:extLst>
          </p:cNvPr>
          <p:cNvSpPr txBox="1">
            <a:spLocks noGrp="1"/>
          </p:cNvSpPr>
          <p:nvPr>
            <p:ph type="ctrTitle"/>
          </p:nvPr>
        </p:nvSpPr>
        <p:spPr/>
        <p:txBody>
          <a:bodyPr>
            <a:normAutofit fontScale="90000"/>
          </a:bodyPr>
          <a:lstStyle/>
          <a:p>
            <a:r>
              <a:rPr lang="es-CL" dirty="0"/>
              <a:t> </a:t>
            </a:r>
            <a:br>
              <a:rPr lang="es-CL" dirty="0"/>
            </a:br>
            <a:r>
              <a:rPr lang="es-CL" dirty="0"/>
              <a:t>CLASE Nº3</a:t>
            </a:r>
            <a:br>
              <a:rPr lang="es-CL" dirty="0"/>
            </a:br>
            <a:r>
              <a:rPr lang="es-CL" dirty="0"/>
              <a:t>Datos y representaciones</a:t>
            </a:r>
            <a:endParaRPr lang="es-CL" dirty="0">
              <a:sym typeface="Nunito"/>
            </a:endParaRPr>
          </a:p>
        </p:txBody>
      </p:sp>
      <p:sp>
        <p:nvSpPr>
          <p:cNvPr id="4" name="Shape 139">
            <a:extLst>
              <a:ext uri="{FF2B5EF4-FFF2-40B4-BE49-F238E27FC236}">
                <a16:creationId xmlns:a16="http://schemas.microsoft.com/office/drawing/2014/main" id="{F693EDF2-9EC9-4036-B257-2D3FE5B1FA06}"/>
              </a:ext>
            </a:extLst>
          </p:cNvPr>
          <p:cNvSpPr txBox="1">
            <a:spLocks noGrp="1"/>
          </p:cNvSpPr>
          <p:nvPr>
            <p:ph type="subTitle" idx="1"/>
          </p:nvPr>
        </p:nvSpPr>
        <p:spPr/>
        <p:txBody>
          <a:bodyPr>
            <a:normAutofit/>
          </a:bodyPr>
          <a:lstStyle/>
          <a:p>
            <a:r>
              <a:rPr lang="es-419" dirty="0">
                <a:sym typeface="Arial"/>
              </a:rPr>
              <a:t>Profesor: Samantha Reid</a:t>
            </a:r>
          </a:p>
        </p:txBody>
      </p:sp>
    </p:spTree>
    <p:extLst>
      <p:ext uri="{BB962C8B-B14F-4D97-AF65-F5344CB8AC3E}">
        <p14:creationId xmlns:p14="http://schemas.microsoft.com/office/powerpoint/2010/main" val="235354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7EB23E1-574C-45EF-B710-8080201F526C}"/>
              </a:ext>
            </a:extLst>
          </p:cNvPr>
          <p:cNvSpPr>
            <a:spLocks noGrp="1"/>
          </p:cNvSpPr>
          <p:nvPr>
            <p:ph type="title"/>
          </p:nvPr>
        </p:nvSpPr>
        <p:spPr/>
        <p:txBody>
          <a:bodyPr/>
          <a:lstStyle/>
          <a:p>
            <a:r>
              <a:rPr lang="es-ES" dirty="0"/>
              <a:t>Datos un Problema de Percepción</a:t>
            </a:r>
            <a:endParaRPr lang="es-CL" dirty="0"/>
          </a:p>
        </p:txBody>
      </p:sp>
      <p:pic>
        <p:nvPicPr>
          <p:cNvPr id="1026" name="Picture 2" descr="Abstraction space in which a thing from reality is gradually... | Download  Scientific Diagram">
            <a:extLst>
              <a:ext uri="{FF2B5EF4-FFF2-40B4-BE49-F238E27FC236}">
                <a16:creationId xmlns:a16="http://schemas.microsoft.com/office/drawing/2014/main" id="{0E430E57-B875-4E2F-AD08-8BE712763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1183"/>
            <a:ext cx="4805295" cy="48052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ign elements and modes in semiotics | Download Scientific Diagram">
            <a:extLst>
              <a:ext uri="{FF2B5EF4-FFF2-40B4-BE49-F238E27FC236}">
                <a16:creationId xmlns:a16="http://schemas.microsoft.com/office/drawing/2014/main" id="{4460323F-8E13-45A6-BB84-590C0E00D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788" y="1776360"/>
            <a:ext cx="4595147" cy="477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6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normAutofit/>
          </a:bodyPr>
          <a:lstStyle/>
          <a:p>
            <a:r>
              <a:rPr lang="en-US" dirty="0"/>
              <a:t>¿</a:t>
            </a:r>
            <a:r>
              <a:rPr lang="en-US" dirty="0" err="1"/>
              <a:t>Qué</a:t>
            </a:r>
            <a:r>
              <a:rPr lang="en-US" dirty="0"/>
              <a:t> son los </a:t>
            </a:r>
            <a:r>
              <a:rPr lang="en-US" dirty="0" err="1"/>
              <a:t>datos</a:t>
            </a:r>
            <a:r>
              <a:rPr lang="en-US" dirty="0"/>
              <a:t>?</a:t>
            </a:r>
          </a:p>
        </p:txBody>
      </p:sp>
      <p:sp>
        <p:nvSpPr>
          <p:cNvPr id="4099" name="Rectangle 9"/>
          <p:cNvSpPr>
            <a:spLocks noGrp="1" noChangeArrowheads="1"/>
          </p:cNvSpPr>
          <p:nvPr>
            <p:ph sz="half" idx="2"/>
          </p:nvPr>
        </p:nvSpPr>
        <p:spPr>
          <a:xfrm>
            <a:off x="1145108" y="1884963"/>
            <a:ext cx="4937760" cy="4023360"/>
          </a:xfrm>
        </p:spPr>
        <p:txBody>
          <a:bodyPr/>
          <a:lstStyle/>
          <a:p>
            <a:endParaRPr lang="es-ES" dirty="0"/>
          </a:p>
          <a:p>
            <a:r>
              <a:rPr lang="es-ES" dirty="0"/>
              <a:t>Un atributo es una propiedad o característica de un objeto</a:t>
            </a:r>
          </a:p>
          <a:p>
            <a:pPr lvl="1"/>
            <a:r>
              <a:rPr lang="es-ES" dirty="0"/>
              <a:t>Ejemplos: color de ojo de una persona, temperatura, etc.
El atributo también se conoce como variable, campo, característica, dimensión u entidad.</a:t>
            </a:r>
            <a:endParaRPr lang="en-US" dirty="0"/>
          </a:p>
          <a:p>
            <a:r>
              <a:rPr lang="es-ES" dirty="0"/>
              <a:t>Una colección de atributos describe un objeto</a:t>
            </a:r>
          </a:p>
          <a:p>
            <a:pPr lvl="1"/>
            <a:r>
              <a:rPr lang="es-ES" dirty="0"/>
              <a:t>El objeto también se conoce como registro, punto, caso, ejemplo, entidad o instancia</a:t>
            </a:r>
          </a:p>
        </p:txBody>
      </p:sp>
      <p:grpSp>
        <p:nvGrpSpPr>
          <p:cNvPr id="4100" name="Group 16"/>
          <p:cNvGrpSpPr>
            <a:grpSpLocks/>
          </p:cNvGrpSpPr>
          <p:nvPr/>
        </p:nvGrpSpPr>
        <p:grpSpPr bwMode="auto">
          <a:xfrm>
            <a:off x="6629401" y="1601788"/>
            <a:ext cx="3513138" cy="5027612"/>
            <a:chOff x="3403" y="1104"/>
            <a:chExt cx="2213" cy="2640"/>
          </a:xfrm>
        </p:grpSpPr>
        <p:graphicFrame>
          <p:nvGraphicFramePr>
            <p:cNvPr id="4107" name="Object 10"/>
            <p:cNvGraphicFramePr>
              <a:graphicFrameLocks noChangeAspect="1"/>
            </p:cNvGraphicFramePr>
            <p:nvPr/>
          </p:nvGraphicFramePr>
          <p:xfrm>
            <a:off x="3403" y="1378"/>
            <a:ext cx="2213" cy="2366"/>
          </p:xfrm>
          <a:graphic>
            <a:graphicData uri="http://schemas.openxmlformats.org/presentationml/2006/ole">
              <mc:AlternateContent xmlns:mc="http://schemas.openxmlformats.org/markup-compatibility/2006">
                <mc:Choice xmlns:v="urn:schemas-microsoft-com:vml" Requires="v">
                  <p:oleObj name="Document" r:id="rId3" imgW="5405040" imgH="5778360" progId="Word.Document.8">
                    <p:embed/>
                  </p:oleObj>
                </mc:Choice>
                <mc:Fallback>
                  <p:oleObj name="Document" r:id="rId3" imgW="5405040" imgH="5778360" progId="Word.Document.8">
                    <p:embed/>
                    <p:pic>
                      <p:nvPicPr>
                        <p:cNvPr id="4107" name="Object 10"/>
                        <p:cNvPicPr>
                          <a:picLocks noChangeAspect="1" noChangeArrowheads="1"/>
                        </p:cNvPicPr>
                        <p:nvPr/>
                      </p:nvPicPr>
                      <p:blipFill>
                        <a:blip r:embed="rId4"/>
                        <a:srcRect/>
                        <a:stretch>
                          <a:fillRect/>
                        </a:stretch>
                      </p:blipFill>
                      <p:spPr bwMode="auto">
                        <a:xfrm>
                          <a:off x="3403" y="1378"/>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8"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01" name="Text Box 14"/>
          <p:cNvSpPr txBox="1">
            <a:spLocks noChangeArrowheads="1"/>
          </p:cNvSpPr>
          <p:nvPr/>
        </p:nvSpPr>
        <p:spPr bwMode="auto">
          <a:xfrm>
            <a:off x="7475535" y="1069976"/>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dirty="0" err="1">
                <a:solidFill>
                  <a:srgbClr val="FF0000"/>
                </a:solidFill>
              </a:rPr>
              <a:t>Atributos</a:t>
            </a:r>
            <a:endParaRPr lang="en-US" sz="2000" dirty="0">
              <a:solidFill>
                <a:srgbClr val="FF0000"/>
              </a:solidFill>
            </a:endParaRPr>
          </a:p>
        </p:txBody>
      </p:sp>
      <p:sp>
        <p:nvSpPr>
          <p:cNvPr id="4102" name="AutoShape 15"/>
          <p:cNvSpPr>
            <a:spLocks/>
          </p:cNvSpPr>
          <p:nvPr/>
        </p:nvSpPr>
        <p:spPr bwMode="auto">
          <a:xfrm>
            <a:off x="6256335" y="2517776"/>
            <a:ext cx="381000" cy="3808413"/>
          </a:xfrm>
          <a:prstGeom prst="leftBrace">
            <a:avLst>
              <a:gd name="adj1" fmla="val 8329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3" name="Text Box 17"/>
          <p:cNvSpPr txBox="1">
            <a:spLocks noChangeArrowheads="1"/>
          </p:cNvSpPr>
          <p:nvPr/>
        </p:nvSpPr>
        <p:spPr bwMode="auto">
          <a:xfrm rot="16200000">
            <a:off x="5486398" y="4178058"/>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dirty="0" err="1">
                <a:solidFill>
                  <a:srgbClr val="FF0000"/>
                </a:solidFill>
              </a:rPr>
              <a:t>Objetos</a:t>
            </a:r>
            <a:endParaRPr lang="en-US" sz="2000" dirty="0">
              <a:solidFill>
                <a:srgbClr val="FF0000"/>
              </a:solidFill>
            </a:endParaRPr>
          </a:p>
        </p:txBody>
      </p:sp>
      <p:sp>
        <p:nvSpPr>
          <p:cNvPr id="2" name="Flecha: a la derecha 1">
            <a:extLst>
              <a:ext uri="{FF2B5EF4-FFF2-40B4-BE49-F238E27FC236}">
                <a16:creationId xmlns:a16="http://schemas.microsoft.com/office/drawing/2014/main" id="{DB53B3D6-F44D-4F63-96F8-78D818D6AFD4}"/>
              </a:ext>
            </a:extLst>
          </p:cNvPr>
          <p:cNvSpPr/>
          <p:nvPr/>
        </p:nvSpPr>
        <p:spPr>
          <a:xfrm>
            <a:off x="10007600" y="2814320"/>
            <a:ext cx="508004" cy="2743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pic>
        <p:nvPicPr>
          <p:cNvPr id="4" name="Gráfico 3" descr="Usuario con relleno sólido">
            <a:extLst>
              <a:ext uri="{FF2B5EF4-FFF2-40B4-BE49-F238E27FC236}">
                <a16:creationId xmlns:a16="http://schemas.microsoft.com/office/drawing/2014/main" id="{21004590-24DD-4865-B503-AE4246F511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89474" y="2357120"/>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r>
              <a:rPr lang="en-US" dirty="0" err="1"/>
              <a:t>Valores</a:t>
            </a:r>
            <a:r>
              <a:rPr lang="en-US" dirty="0"/>
              <a:t> de </a:t>
            </a:r>
            <a:r>
              <a:rPr lang="en-US" dirty="0" err="1"/>
              <a:t>atributo</a:t>
            </a:r>
            <a:endParaRPr lang="en-US" dirty="0"/>
          </a:p>
        </p:txBody>
      </p:sp>
      <p:sp>
        <p:nvSpPr>
          <p:cNvPr id="5123" name="Rectangle 1027"/>
          <p:cNvSpPr>
            <a:spLocks noGrp="1" noChangeArrowheads="1"/>
          </p:cNvSpPr>
          <p:nvPr>
            <p:ph idx="1"/>
          </p:nvPr>
        </p:nvSpPr>
        <p:spPr/>
        <p:txBody>
          <a:bodyPr/>
          <a:lstStyle/>
          <a:p>
            <a:r>
              <a:rPr lang="es-ES" dirty="0"/>
              <a:t>Los valores de atributo son números o símbolos asignados a un atributo para un objeto determinado
Distinción entre atributos y valores de atributo</a:t>
            </a:r>
          </a:p>
          <a:p>
            <a:r>
              <a:rPr lang="es-ES" dirty="0"/>
              <a:t>El mismo atributo se puede asignar a diferentes valores de atributo</a:t>
            </a:r>
          </a:p>
          <a:p>
            <a:pPr lvl="1"/>
            <a:r>
              <a:rPr lang="es-ES" dirty="0"/>
              <a:t>Ejemplo: la altura se puede medir en pies o metros</a:t>
            </a:r>
            <a:endParaRPr lang="en-US" dirty="0"/>
          </a:p>
          <a:p>
            <a:pPr lvl="1"/>
            <a:endParaRPr lang="en-US" dirty="0"/>
          </a:p>
          <a:p>
            <a:r>
              <a:rPr lang="es-ES" dirty="0"/>
              <a:t>Diferentes atributos se pueden asignar al mismo conjunto de valores</a:t>
            </a:r>
          </a:p>
          <a:p>
            <a:r>
              <a:rPr lang="es-ES" dirty="0"/>
              <a:t>Ejemplo: Los valores de atributo para ID y </a:t>
            </a:r>
            <a:r>
              <a:rPr lang="es-ES" dirty="0" err="1"/>
              <a:t>age</a:t>
            </a:r>
            <a:r>
              <a:rPr lang="es-ES" dirty="0"/>
              <a:t> son enteros
 Pero las propiedades del atributo pueden ser diferentes de las propiedades de los valores utilizados para representar el atributo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err="1"/>
              <a:t>Medición</a:t>
            </a:r>
            <a:r>
              <a:rPr lang="en-US" dirty="0"/>
              <a:t> de </a:t>
            </a:r>
            <a:r>
              <a:rPr lang="en-US" dirty="0" err="1"/>
              <a:t>longitud</a:t>
            </a:r>
            <a:r>
              <a:rPr lang="en-US" dirty="0"/>
              <a:t> </a:t>
            </a:r>
          </a:p>
        </p:txBody>
      </p:sp>
      <p:sp>
        <p:nvSpPr>
          <p:cNvPr id="6147" name="Rectangle 3"/>
          <p:cNvSpPr>
            <a:spLocks noGrp="1" noChangeArrowheads="1"/>
          </p:cNvSpPr>
          <p:nvPr>
            <p:ph idx="1"/>
          </p:nvPr>
        </p:nvSpPr>
        <p:spPr>
          <a:xfrm>
            <a:off x="1209368" y="1950506"/>
            <a:ext cx="10058400" cy="3279395"/>
          </a:xfrm>
        </p:spPr>
        <p:txBody>
          <a:bodyPr/>
          <a:lstStyle/>
          <a:p>
            <a:r>
              <a:rPr lang="es-ES" dirty="0"/>
              <a:t>Es posible que la forma de medir un atributo no coincida con las propiedades de atributos.</a:t>
            </a:r>
            <a:endParaRPr lang="en-US" dirty="0"/>
          </a:p>
        </p:txBody>
      </p:sp>
      <p:graphicFrame>
        <p:nvGraphicFramePr>
          <p:cNvPr id="6148" name="Object 4"/>
          <p:cNvGraphicFramePr>
            <a:graphicFrameLocks noChangeAspect="1"/>
          </p:cNvGraphicFramePr>
          <p:nvPr>
            <p:extLst>
              <p:ext uri="{D42A27DB-BD31-4B8C-83A1-F6EECF244321}">
                <p14:modId xmlns:p14="http://schemas.microsoft.com/office/powerpoint/2010/main" val="700578034"/>
              </p:ext>
            </p:extLst>
          </p:nvPr>
        </p:nvGraphicFramePr>
        <p:xfrm>
          <a:off x="2962272" y="2599618"/>
          <a:ext cx="6105525" cy="3561115"/>
        </p:xfrm>
        <a:graphic>
          <a:graphicData uri="http://schemas.openxmlformats.org/presentationml/2006/ole">
            <mc:AlternateContent xmlns:mc="http://schemas.openxmlformats.org/markup-compatibility/2006">
              <mc:Choice xmlns:v="urn:schemas-microsoft-com:vml" Requires="v">
                <p:oleObj name="VISIO" r:id="rId3" imgW="5582412" imgH="4442460" progId="Visio.Drawing.6">
                  <p:embed/>
                </p:oleObj>
              </mc:Choice>
              <mc:Fallback>
                <p:oleObj name="VISIO" r:id="rId3" imgW="5582412" imgH="4442460" progId="Visio.Drawing.6">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272" y="2599618"/>
                        <a:ext cx="6105525" cy="3561115"/>
                      </a:xfrm>
                      <a:prstGeom prst="rect">
                        <a:avLst/>
                      </a:prstGeom>
                      <a:noFill/>
                      <a:ln>
                        <a:noFill/>
                      </a:ln>
                      <a:effectLst/>
                    </p:spPr>
                  </p:pic>
                </p:oleObj>
              </mc:Fallback>
            </mc:AlternateContent>
          </a:graphicData>
        </a:graphic>
      </p:graphicFrame>
      <p:sp>
        <p:nvSpPr>
          <p:cNvPr id="6150" name="Text Box 8"/>
          <p:cNvSpPr txBox="1">
            <a:spLocks noChangeArrowheads="1"/>
          </p:cNvSpPr>
          <p:nvPr/>
        </p:nvSpPr>
        <p:spPr bwMode="auto">
          <a:xfrm>
            <a:off x="9067797" y="3089492"/>
            <a:ext cx="2544097"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s-ES" sz="1800" dirty="0"/>
              <a:t>Esta escala conserva las propiedades de ordenación y complemento de longitud.
</a:t>
            </a:r>
            <a:endParaRPr lang="en-US" sz="1800" dirty="0"/>
          </a:p>
        </p:txBody>
      </p:sp>
      <p:sp>
        <p:nvSpPr>
          <p:cNvPr id="6151" name="Text Box 9"/>
          <p:cNvSpPr txBox="1">
            <a:spLocks noChangeArrowheads="1"/>
          </p:cNvSpPr>
          <p:nvPr/>
        </p:nvSpPr>
        <p:spPr bwMode="auto">
          <a:xfrm>
            <a:off x="924228" y="3089492"/>
            <a:ext cx="2276168"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s-ES" sz="1800" dirty="0"/>
              <a:t>Esta escala conserva solo la propiedad de pedido de longitud.
</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title"/>
          </p:nvPr>
        </p:nvSpPr>
        <p:spPr/>
        <p:txBody>
          <a:bodyPr/>
          <a:lstStyle/>
          <a:p>
            <a:r>
              <a:rPr lang="en-US" dirty="0" err="1"/>
              <a:t>Tipos</a:t>
            </a:r>
            <a:r>
              <a:rPr lang="en-US" dirty="0"/>
              <a:t> de </a:t>
            </a:r>
            <a:r>
              <a:rPr lang="en-US" dirty="0" err="1"/>
              <a:t>atributos</a:t>
            </a:r>
            <a:r>
              <a:rPr lang="en-US" dirty="0"/>
              <a:t> </a:t>
            </a:r>
          </a:p>
        </p:txBody>
      </p:sp>
      <p:sp>
        <p:nvSpPr>
          <p:cNvPr id="7171" name="Rectangle 10"/>
          <p:cNvSpPr>
            <a:spLocks noGrp="1" noChangeArrowheads="1"/>
          </p:cNvSpPr>
          <p:nvPr>
            <p:ph idx="1"/>
          </p:nvPr>
        </p:nvSpPr>
        <p:spPr/>
        <p:txBody>
          <a:bodyPr/>
          <a:lstStyle/>
          <a:p>
            <a:r>
              <a:rPr lang="es-ES" dirty="0"/>
              <a:t>Hay diferentes tipos de atributos
Nominal</a:t>
            </a:r>
          </a:p>
          <a:p>
            <a:pPr lvl="1"/>
            <a:r>
              <a:rPr lang="es-ES" dirty="0"/>
              <a:t>Ejemplos: Números de identificación, color de ojos, códigos postales</a:t>
            </a:r>
          </a:p>
          <a:p>
            <a:r>
              <a:rPr lang="es-ES" dirty="0"/>
              <a:t>Ordinal</a:t>
            </a:r>
          </a:p>
          <a:p>
            <a:pPr lvl="1"/>
            <a:r>
              <a:rPr lang="es-ES" dirty="0"/>
              <a:t>Ejemplos: clasificaciones (por ejemplo, sabor de patatas fritas en una escala de 1 a 10), grados, altura {alta, media, corta}</a:t>
            </a:r>
          </a:p>
          <a:p>
            <a:r>
              <a:rPr lang="es-ES" dirty="0"/>
              <a:t>Intervalo</a:t>
            </a:r>
          </a:p>
          <a:p>
            <a:pPr lvl="1"/>
            <a:r>
              <a:rPr lang="es-ES" dirty="0"/>
              <a:t>Ejemplos: fechas de calendario, temperaturas en Celsius o Fahrenheit.</a:t>
            </a:r>
          </a:p>
          <a:p>
            <a:r>
              <a:rPr lang="es-ES" dirty="0"/>
              <a:t>Ratio</a:t>
            </a:r>
          </a:p>
          <a:p>
            <a:pPr lvl="1"/>
            <a:r>
              <a:rPr lang="es-ES" dirty="0"/>
              <a:t>Ejemplos: temperatura en Kelvin, longitud, recuentos, tiempo transcurrido (por ejemplo, tiempo para correr una carrera) </a:t>
            </a:r>
          </a:p>
          <a:p>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s-ES" dirty="0"/>
              <a:t>Propiedades de los valores de atributo </a:t>
            </a:r>
            <a:endParaRPr lang="en-US" dirty="0"/>
          </a:p>
        </p:txBody>
      </p:sp>
      <p:sp>
        <p:nvSpPr>
          <p:cNvPr id="8195" name="Rectangle 5"/>
          <p:cNvSpPr>
            <a:spLocks noGrp="1" noChangeArrowheads="1"/>
          </p:cNvSpPr>
          <p:nvPr>
            <p:ph idx="1"/>
          </p:nvPr>
        </p:nvSpPr>
        <p:spPr/>
        <p:txBody>
          <a:bodyPr/>
          <a:lstStyle/>
          <a:p>
            <a:r>
              <a:rPr lang="es-ES" dirty="0"/>
              <a:t>El tipo de atributo depende de cuál de las siguientes propiedades/operaciones posee:</a:t>
            </a:r>
          </a:p>
          <a:p>
            <a:pPr lvl="1"/>
            <a:r>
              <a:rPr lang="es-ES" dirty="0"/>
              <a:t>Distinción: = !=		
Orden: &lt; &gt;  		
Las diferencias son + - significativas: 		
Las relaciones son * /</a:t>
            </a:r>
            <a:br>
              <a:rPr lang="es-ES" dirty="0"/>
            </a:br>
            <a:r>
              <a:rPr lang="es-ES" dirty="0"/>
              <a:t>significativo
Atributo nominal: distinción
Atributo ordinal: distinción &amp; orden
Atributo Intervalo: distinción, orden y diferencias significativas
Atributo ratio: las 4 propiedades/operaciones</a:t>
            </a:r>
            <a:endParaRPr lang="en-US" dirty="0"/>
          </a:p>
        </p:txBody>
      </p:sp>
    </p:spTree>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1 6 " ? > < X M L I n f o > < P r e s e n t a t i o n I n f o   s l i d e C o u n t = " 3 9 " / > < / X M L I n f o > 
</file>

<file path=customXml/item2.xml>��< ? x m l   v e r s i o n = " 1 . 0 "   e n c o d i n g = " u t f - 1 6 " ? > < X M L D i a g r a m > < i D i a g r a m   k e y = " P r e s e n t a c i o n   1 " / > < / X M L D i a g r a m > 
</file>

<file path=customXml/itemProps1.xml><?xml version="1.0" encoding="utf-8"?>
<ds:datastoreItem xmlns:ds="http://schemas.openxmlformats.org/officeDocument/2006/customXml" ds:itemID="{4A368F6B-3CA7-44C4-8A62-C8A9DEC1BEA4}">
  <ds:schemaRefs/>
</ds:datastoreItem>
</file>

<file path=customXml/itemProps2.xml><?xml version="1.0" encoding="utf-8"?>
<ds:datastoreItem xmlns:ds="http://schemas.openxmlformats.org/officeDocument/2006/customXml" ds:itemID="{33FECA87-CC33-4DC4-9CEA-4F90E9E94DBE}">
  <ds:schemaRefs/>
</ds:datastoreItem>
</file>

<file path=docProps/app.xml><?xml version="1.0" encoding="utf-8"?>
<Properties xmlns="http://schemas.openxmlformats.org/officeDocument/2006/extended-properties" xmlns:vt="http://schemas.openxmlformats.org/officeDocument/2006/docPropsVTypes">
  <Template>Retrospect</Template>
  <TotalTime>14</TotalTime>
  <Words>2208</Words>
  <Application>Microsoft Office PowerPoint</Application>
  <PresentationFormat>Panorámica</PresentationFormat>
  <Paragraphs>230</Paragraphs>
  <Slides>36</Slides>
  <Notes>22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3</vt:i4>
      </vt:variant>
      <vt:variant>
        <vt:lpstr>Títulos de diapositiva</vt:lpstr>
      </vt:variant>
      <vt:variant>
        <vt:i4>36</vt:i4>
      </vt:variant>
    </vt:vector>
  </HeadingPairs>
  <TitlesOfParts>
    <vt:vector size="46" baseType="lpstr">
      <vt:lpstr>Arial</vt:lpstr>
      <vt:lpstr>Calibri</vt:lpstr>
      <vt:lpstr>Calibri Light</vt:lpstr>
      <vt:lpstr>Symbol</vt:lpstr>
      <vt:lpstr>Times New Roman</vt:lpstr>
      <vt:lpstr>Trebuchet MS</vt:lpstr>
      <vt:lpstr>Retrospección</vt:lpstr>
      <vt:lpstr>VISIO</vt:lpstr>
      <vt:lpstr>Document</vt:lpstr>
      <vt:lpstr>Visio</vt:lpstr>
      <vt:lpstr>  CLASE Nº3 Datos y representaciones</vt:lpstr>
      <vt:lpstr>Resumen</vt:lpstr>
      <vt:lpstr>Datos y Representación</vt:lpstr>
      <vt:lpstr>Datos un Problema de Percepción</vt:lpstr>
      <vt:lpstr>¿Qué son los datos?</vt:lpstr>
      <vt:lpstr>Valores de atributo</vt:lpstr>
      <vt:lpstr>Medición de longitud </vt:lpstr>
      <vt:lpstr>Tipos de atributos </vt:lpstr>
      <vt:lpstr>Propiedades de los valores de atributo </vt:lpstr>
      <vt:lpstr>Diferencia entre relación e intervalo</vt:lpstr>
      <vt:lpstr>Presentación de PowerPoint</vt:lpstr>
      <vt:lpstr>Presentación de PowerPoint</vt:lpstr>
      <vt:lpstr>Atributos discretos y continuos </vt:lpstr>
      <vt:lpstr>Atributos Asimétricos</vt:lpstr>
      <vt:lpstr>Variable cualitativa: Ejemplo</vt:lpstr>
      <vt:lpstr>Variable discreta: Ejemplo</vt:lpstr>
      <vt:lpstr>Variable Continua: Ejemplo</vt:lpstr>
      <vt:lpstr>Críticas a la categorización de atributos </vt:lpstr>
      <vt:lpstr>Mensajes clave para tipos de atributos</vt:lpstr>
      <vt:lpstr>Características importantes de los datos</vt:lpstr>
      <vt:lpstr>Tipos de conjuntos de datos </vt:lpstr>
      <vt:lpstr>Datos de registro</vt:lpstr>
      <vt:lpstr>Data Matrix </vt:lpstr>
      <vt:lpstr>Documento</vt:lpstr>
      <vt:lpstr>Datos de transacciones</vt:lpstr>
      <vt:lpstr>Grafos</vt:lpstr>
      <vt:lpstr>Datos ordenados</vt:lpstr>
      <vt:lpstr>Datos ordenados </vt:lpstr>
      <vt:lpstr>Datos ordenados</vt:lpstr>
      <vt:lpstr>Calidad de los datos</vt:lpstr>
      <vt:lpstr>Calidad de los datos </vt:lpstr>
      <vt:lpstr>Ruido</vt:lpstr>
      <vt:lpstr>Outliers</vt:lpstr>
      <vt:lpstr>Missing Values</vt:lpstr>
      <vt:lpstr>Datos duplicados</vt:lpstr>
      <vt:lpstr>  CLASE Nº3 Datos y representaciones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Diego Aichele</cp:lastModifiedBy>
  <cp:revision>122</cp:revision>
  <dcterms:created xsi:type="dcterms:W3CDTF">2012-06-05T18:28:47Z</dcterms:created>
  <dcterms:modified xsi:type="dcterms:W3CDTF">2022-08-25T14:43:10Z</dcterms:modified>
</cp:coreProperties>
</file>