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B_66B42ED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67" r:id="rId6"/>
    <p:sldId id="259" r:id="rId7"/>
    <p:sldId id="260" r:id="rId8"/>
    <p:sldId id="262" r:id="rId9"/>
    <p:sldId id="263" r:id="rId10"/>
    <p:sldId id="264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E0AA9C2-CE81-8306-A292-08E6E051F5BE}" name="Andre Boiko" initials="AB" userId="S::boia00@vse.cz::5270792a-d171-4fdd-9fcd-b55af7526c7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67" autoAdjust="0"/>
  </p:normalViewPr>
  <p:slideViewPr>
    <p:cSldViewPr snapToGrid="0" snapToObjects="1">
      <p:cViewPr varScale="1">
        <p:scale>
          <a:sx n="102" d="100"/>
          <a:sy n="102" d="100"/>
        </p:scale>
        <p:origin x="18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B_66B42E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F159996-6784-4132-ABA9-C2E8370FB7FA}" authorId="{CE0AA9C2-CE81-8306-A292-08E6E051F5BE}" created="2025-05-04T15:09:36.145">
    <pc:sldMkLst xmlns:pc="http://schemas.microsoft.com/office/powerpoint/2013/main/command">
      <pc:docMk/>
      <pc:sldMk cId="1723084502" sldId="267"/>
    </pc:sldMkLst>
    <p188:txBody>
      <a:bodyPr/>
      <a:lstStyle/>
      <a:p>
        <a:r>
          <a:rPr lang="pt-BR"/>
          <a:t>You’re doing explanatory analysis, not model optimization
The skew was not extreme enough to require transformation
Transforming variables makes interpretation harder (e.g., log-GDP)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389A1-77BA-440A-A754-ED6326E41113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1BA66-5A5E-4490-8625-109D54F3BB8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6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We did not transform skewed variables</a:t>
            </a:r>
            <a:r>
              <a:rPr lang="en-US" dirty="0"/>
              <a:t> (e.g., with log) because our primary goal was </a:t>
            </a:r>
            <a:r>
              <a:rPr lang="en-US" b="1" dirty="0"/>
              <a:t>interpretability</a:t>
            </a:r>
            <a:r>
              <a:rPr lang="en-US" dirty="0"/>
              <a:t>, not prediction accuracy.</a:t>
            </a:r>
          </a:p>
          <a:p>
            <a:pPr>
              <a:buNone/>
            </a:pPr>
            <a:r>
              <a:rPr lang="en-US" dirty="0"/>
              <a:t>You’re doing </a:t>
            </a:r>
            <a:r>
              <a:rPr lang="en-US" b="1" dirty="0"/>
              <a:t>explanatory analysis</a:t>
            </a:r>
            <a:r>
              <a:rPr lang="en-US" dirty="0"/>
              <a:t>, not model optimization</a:t>
            </a:r>
          </a:p>
          <a:p>
            <a:pPr>
              <a:buNone/>
            </a:pPr>
            <a:r>
              <a:rPr lang="en-US" dirty="0"/>
              <a:t>The skew was </a:t>
            </a:r>
            <a:r>
              <a:rPr lang="en-US" b="1" dirty="0"/>
              <a:t>not extreme enough</a:t>
            </a:r>
            <a:r>
              <a:rPr lang="en-US" dirty="0"/>
              <a:t> to require transformation</a:t>
            </a:r>
          </a:p>
          <a:p>
            <a:r>
              <a:rPr lang="en-US" dirty="0"/>
              <a:t>Transforming variables makes interpretation harder (e.g., log-GDP)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1BA66-5A5E-4490-8625-109D54F3BB8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12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61AC-0D1E-4048-B5B6-5407C9BBE85E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5F25-B2ED-4CBA-BCD0-05F5E2F0BFBE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59CC-D765-405E-9A39-F777E02AFC60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D1B6E-4610-4BA1-A54A-BED6CF085325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298A7-8F40-43AB-91BF-649748CB82BF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E123-3A7B-4162-B257-FDFABD03E5A1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CD2D-AA43-4DD6-AC64-415C5B6B86F1}" type="datetime1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406D5-4E41-4BAA-BA22-5FE2ABFCF724}" type="datetime1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8F0BB-030E-45E8-AFC7-F225A4700510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DB7A2-ABF2-439A-BE97-495A3C465E22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771F-9111-4558-BE0B-9F7C3DD5EE94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1D65F-8DF0-4672-9E32-9A8A7B5895C8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66B42ED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World Happiness Report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r>
              <a:rPr sz="2400" dirty="0"/>
              <a:t>Computational Methods and Data Analysis</a:t>
            </a:r>
            <a:r>
              <a:rPr lang="en-US" sz="2400" dirty="0"/>
              <a:t> – 4MM451</a:t>
            </a:r>
            <a:endParaRPr sz="2400" dirty="0"/>
          </a:p>
          <a:p>
            <a:r>
              <a:rPr lang="en-US" sz="2400" dirty="0"/>
              <a:t>Andre Boiko</a:t>
            </a:r>
            <a:endParaRPr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F5A6C-99C4-0239-B945-74DDB894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 descr="Logo – Department of Marketing and Public Relations – Prague University of  Economics and Business">
            <a:extLst>
              <a:ext uri="{FF2B5EF4-FFF2-40B4-BE49-F238E27FC236}">
                <a16:creationId xmlns:a16="http://schemas.microsoft.com/office/drawing/2014/main" id="{FE51CD5D-8EE7-AF26-F72F-FD51A1D38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592"/>
            <a:ext cx="1593410" cy="47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D6DA2-8429-9C8F-FE66-F5D689B5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2" descr="Logo – Department of Marketing and Public Relations – Prague University of  Economics and Business">
            <a:extLst>
              <a:ext uri="{FF2B5EF4-FFF2-40B4-BE49-F238E27FC236}">
                <a16:creationId xmlns:a16="http://schemas.microsoft.com/office/drawing/2014/main" id="{50F0B133-4357-D5FF-7F69-C7F622F59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592"/>
            <a:ext cx="1593410" cy="47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4489EEFC-9222-2E15-0AA1-311DC93B4E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16680"/>
            <a:ext cx="809625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GDP per capita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freedom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social support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are the most influential variables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Both regression models confirm consistent findings across methods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regression tree achieves a solid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MSE of 0.436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indicating good predictive performance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200" dirty="0">
                <a:latin typeface="+mj-lt"/>
              </a:rPr>
              <a:t>RMSE: 0.66 - </a:t>
            </a:r>
            <a:r>
              <a:rPr lang="en-US" sz="1200" dirty="0">
                <a:latin typeface="+mj-lt"/>
              </a:rPr>
              <a:t>model’s predictions are off by about 0.66 happiness points: reasonable (happiness 0-10 scale)</a:t>
            </a:r>
            <a:endParaRPr kumimoji="0" lang="pt-BR" altLang="pt-B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While results are interpretable and aligned with theory, caution is needed due to possible endogeneity and omitted variables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+mj-lt"/>
              </a:rPr>
              <a:t>explanatory variable is correlated with the error term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+mj-lt"/>
              </a:rPr>
              <a:t>If happier people are also more productive, and that boosts GDP </a:t>
            </a:r>
            <a:r>
              <a:rPr lang="en-US" sz="12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sz="1200" dirty="0">
                <a:latin typeface="+mj-lt"/>
              </a:rPr>
              <a:t>Then GDP and happiness are mutually influencing each other meaning that GDP isn’t strictly independent, and this creates endogeneity.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+mj-lt"/>
              </a:rPr>
              <a:t>Or if a third variable (let’s say “education” affects both GDP and happiness)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latin typeface="+mj-lt"/>
              </a:rPr>
              <a:t>As we are doing just a explanatory analysis </a:t>
            </a:r>
            <a:r>
              <a:rPr lang="en-US" sz="1200" dirty="0">
                <a:latin typeface="+mj-lt"/>
                <a:sym typeface="Wingdings" panose="05000000000000000000" pitchFamily="2" charset="2"/>
              </a:rPr>
              <a:t> we </a:t>
            </a:r>
            <a:r>
              <a:rPr lang="en-US" sz="1200" dirty="0" err="1">
                <a:latin typeface="+mj-lt"/>
                <a:sym typeface="Wingdings" panose="05000000000000000000" pitchFamily="2" charset="2"/>
              </a:rPr>
              <a:t>sohuldnt</a:t>
            </a:r>
            <a:r>
              <a:rPr lang="en-US" sz="1200" dirty="0">
                <a:latin typeface="+mj-lt"/>
                <a:sym typeface="Wingdings" panose="05000000000000000000" pitchFamily="2" charset="2"/>
              </a:rPr>
              <a:t>’ worry</a:t>
            </a:r>
            <a:endParaRPr lang="en-US" sz="1200" dirty="0">
              <a:latin typeface="+mj-lt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A8D66-C823-A357-63D0-40550BEE9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EAF5-0F31-BD3C-50BE-8D5F8BADF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69DC1-85DB-6B5E-AAE1-BBCE1F5A5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r>
              <a:rPr sz="2400" dirty="0"/>
              <a:t>Computational Methods and Data Analysis</a:t>
            </a:r>
            <a:r>
              <a:rPr lang="en-US" sz="2400" dirty="0"/>
              <a:t> – 4MM451</a:t>
            </a:r>
            <a:endParaRPr sz="2400" dirty="0"/>
          </a:p>
          <a:p>
            <a:r>
              <a:rPr lang="en-US" sz="2400" dirty="0"/>
              <a:t>Andre Boiko</a:t>
            </a:r>
            <a:endParaRPr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EDACB-0C99-3411-C9F8-AE46CEE2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Logo – Department of Marketing and Public Relations – Prague University of  Economics and Business">
            <a:extLst>
              <a:ext uri="{FF2B5EF4-FFF2-40B4-BE49-F238E27FC236}">
                <a16:creationId xmlns:a16="http://schemas.microsoft.com/office/drawing/2014/main" id="{42B7E207-0092-40B9-0CFC-9F4BEFA30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592"/>
            <a:ext cx="1593410" cy="47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19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A57D-077F-23F0-15F6-FBE9F3EE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4A38C-E48B-A585-5B18-DC7F8A0F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Dataset Overview</a:t>
            </a:r>
          </a:p>
          <a:p>
            <a:pPr marL="514350" indent="-514350">
              <a:buAutoNum type="arabicPeriod"/>
            </a:pPr>
            <a:r>
              <a:rPr lang="en-US" dirty="0"/>
              <a:t>Descriptive Statistics</a:t>
            </a:r>
          </a:p>
          <a:p>
            <a:pPr marL="514350" indent="-514350">
              <a:buAutoNum type="arabicPeriod"/>
            </a:pPr>
            <a:r>
              <a:rPr lang="en-US" dirty="0"/>
              <a:t>EDA</a:t>
            </a:r>
          </a:p>
          <a:p>
            <a:pPr marL="514350" indent="-514350">
              <a:buAutoNum type="arabicPeriod"/>
            </a:pPr>
            <a:r>
              <a:rPr lang="en-US" dirty="0"/>
              <a:t>Correlation Analysis</a:t>
            </a:r>
          </a:p>
          <a:p>
            <a:pPr marL="514350" indent="-514350">
              <a:buAutoNum type="arabicPeriod"/>
            </a:pPr>
            <a:r>
              <a:rPr lang="en-US" dirty="0"/>
              <a:t>Hypothesis Testing</a:t>
            </a:r>
          </a:p>
          <a:p>
            <a:pPr marL="514350" indent="-514350">
              <a:buAutoNum type="arabicPeriod"/>
            </a:pPr>
            <a:r>
              <a:rPr lang="en-US" dirty="0"/>
              <a:t>Multiple Linear Regression</a:t>
            </a:r>
          </a:p>
          <a:p>
            <a:pPr marL="514350" indent="-514350">
              <a:buAutoNum type="arabicPeriod"/>
            </a:pPr>
            <a:r>
              <a:rPr lang="en-US" i="1" dirty="0"/>
              <a:t>Bonus: Regression Tree</a:t>
            </a:r>
          </a:p>
          <a:p>
            <a:pPr marL="514350" indent="-514350">
              <a:buAutoNum type="arabicPeriod"/>
            </a:pPr>
            <a:r>
              <a:rPr lang="en-US" dirty="0"/>
              <a:t>Conclusion </a:t>
            </a:r>
          </a:p>
          <a:p>
            <a:pPr marL="514350" indent="-514350">
              <a:buAutoNum type="arabicPeriod"/>
            </a:pPr>
            <a:endParaRPr lang="pt-B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7AD12-15E9-81FD-82E0-92429F06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2" descr="Logo – Department of Marketing and Public Relations – Prague University of  Economics and Business">
            <a:extLst>
              <a:ext uri="{FF2B5EF4-FFF2-40B4-BE49-F238E27FC236}">
                <a16:creationId xmlns:a16="http://schemas.microsoft.com/office/drawing/2014/main" id="{0CD4B072-20E2-C702-C5DB-BA1E65C4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592"/>
            <a:ext cx="1593410" cy="47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02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Dataset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4904D-2909-1EE8-BC18-119D37F4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2" descr="Logo – Department of Marketing and Public Relations – Prague University of  Economics and Business">
            <a:extLst>
              <a:ext uri="{FF2B5EF4-FFF2-40B4-BE49-F238E27FC236}">
                <a16:creationId xmlns:a16="http://schemas.microsoft.com/office/drawing/2014/main" id="{46B9E6E8-17E9-4DD1-3FB2-32B0E8F3E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592"/>
            <a:ext cx="1593410" cy="47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1862D6-1643-631A-D161-38EA674A6A10}"/>
              </a:ext>
            </a:extLst>
          </p:cNvPr>
          <p:cNvSpPr txBox="1"/>
          <p:nvPr/>
        </p:nvSpPr>
        <p:spPr>
          <a:xfrm>
            <a:off x="423249" y="1417638"/>
            <a:ext cx="829750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/>
              <a:t>The dataset originates from the </a:t>
            </a:r>
            <a:r>
              <a:rPr lang="en-US" sz="1600" i="1" dirty="0"/>
              <a:t>World Happiness Report</a:t>
            </a:r>
            <a:r>
              <a:rPr lang="en-US" sz="1600" dirty="0"/>
              <a:t>, a global survey that ranks 156 countries based on self-reported well-being. The happiness scores are derived from the </a:t>
            </a:r>
            <a:r>
              <a:rPr lang="en-US" sz="1600" b="1" dirty="0" err="1"/>
              <a:t>Cantril</a:t>
            </a:r>
            <a:r>
              <a:rPr lang="en-US" sz="1600" b="1" dirty="0"/>
              <a:t> ladder</a:t>
            </a:r>
            <a:r>
              <a:rPr lang="en-US" sz="1600" dirty="0"/>
              <a:t>, where respondents rate their current life on a scale from 0 (worst possible) to 10 (best possible). The data comes from the </a:t>
            </a:r>
            <a:r>
              <a:rPr lang="en-US" sz="1600" b="1" dirty="0"/>
              <a:t>Gallup World Poll</a:t>
            </a:r>
            <a:r>
              <a:rPr lang="en-US" sz="1600" dirty="0"/>
              <a:t> and reflects survey results collected between 2013 and 2016.</a:t>
            </a:r>
          </a:p>
          <a:p>
            <a:pPr>
              <a:buNone/>
            </a:pPr>
            <a:r>
              <a:rPr lang="en-US" sz="1600" dirty="0"/>
              <a:t>Each record represents a country and includes the following key variables:</a:t>
            </a:r>
          </a:p>
          <a:p>
            <a:pPr>
              <a:buNone/>
            </a:pPr>
            <a:endParaRPr lang="en-US" sz="1600" dirty="0"/>
          </a:p>
          <a:p>
            <a:pPr lvl="1"/>
            <a:r>
              <a:rPr lang="en-US" sz="1400" dirty="0"/>
              <a:t>• </a:t>
            </a:r>
            <a:r>
              <a:rPr lang="en-US" sz="1400" b="1" dirty="0"/>
              <a:t>Score</a:t>
            </a:r>
            <a:r>
              <a:rPr lang="en-US" sz="1400" dirty="0"/>
              <a:t> – the average life evaluation reported by citizens (</a:t>
            </a:r>
            <a:r>
              <a:rPr lang="en-US" sz="1400" i="1" dirty="0"/>
              <a:t>target variable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dirty="0"/>
              <a:t>• </a:t>
            </a:r>
            <a:r>
              <a:rPr lang="en-US" sz="1400" b="1" dirty="0"/>
              <a:t>GDP per capita</a:t>
            </a:r>
            <a:r>
              <a:rPr lang="en-US" sz="1400" dirty="0"/>
              <a:t> – a measure of economic production per person</a:t>
            </a:r>
            <a:br>
              <a:rPr lang="en-US" sz="1400" dirty="0"/>
            </a:br>
            <a:r>
              <a:rPr lang="en-US" sz="1400" dirty="0"/>
              <a:t>• </a:t>
            </a:r>
            <a:r>
              <a:rPr lang="en-US" sz="1400" b="1" dirty="0"/>
              <a:t>Social support</a:t>
            </a:r>
            <a:r>
              <a:rPr lang="en-US" sz="1400" dirty="0"/>
              <a:t> – whether individuals feel they have support in times of need</a:t>
            </a:r>
            <a:br>
              <a:rPr lang="en-US" sz="1400" dirty="0"/>
            </a:br>
            <a:r>
              <a:rPr lang="en-US" sz="1400" dirty="0"/>
              <a:t>• </a:t>
            </a:r>
            <a:r>
              <a:rPr lang="en-US" sz="1400" b="1" dirty="0"/>
              <a:t>Healthy life expectancy</a:t>
            </a:r>
            <a:r>
              <a:rPr lang="en-US" sz="1400" dirty="0"/>
              <a:t> – expected years of life in good health</a:t>
            </a:r>
            <a:br>
              <a:rPr lang="en-US" sz="1400" dirty="0"/>
            </a:br>
            <a:r>
              <a:rPr lang="en-US" sz="1400" dirty="0"/>
              <a:t>• </a:t>
            </a:r>
            <a:r>
              <a:rPr lang="en-US" sz="1400" b="1" dirty="0"/>
              <a:t>Freedom to make life choices</a:t>
            </a:r>
            <a:r>
              <a:rPr lang="en-US" sz="1400" dirty="0"/>
              <a:t> – perceived autonomy in daily life decisions</a:t>
            </a:r>
            <a:br>
              <a:rPr lang="en-US" sz="1400" dirty="0"/>
            </a:br>
            <a:r>
              <a:rPr lang="en-US" sz="1400" dirty="0"/>
              <a:t>• </a:t>
            </a:r>
            <a:r>
              <a:rPr lang="en-US" sz="1400" b="1" dirty="0"/>
              <a:t>Generosity</a:t>
            </a:r>
            <a:r>
              <a:rPr lang="en-US" sz="1400" dirty="0"/>
              <a:t> – willingness to help others and donate</a:t>
            </a:r>
            <a:br>
              <a:rPr lang="en-US" sz="1400" dirty="0"/>
            </a:br>
            <a:r>
              <a:rPr lang="en-US" sz="1400" dirty="0"/>
              <a:t>• </a:t>
            </a:r>
            <a:r>
              <a:rPr lang="en-US" sz="1400" i="1" dirty="0"/>
              <a:t>(Removed)</a:t>
            </a:r>
            <a:r>
              <a:rPr lang="en-US" sz="1400" dirty="0"/>
              <a:t> </a:t>
            </a:r>
            <a:r>
              <a:rPr lang="en-US" sz="1400" b="1" dirty="0"/>
              <a:t>Perceptions of corruption</a:t>
            </a:r>
            <a:r>
              <a:rPr lang="en-US" sz="1400" dirty="0"/>
              <a:t> – dropped due to missing data</a:t>
            </a:r>
          </a:p>
          <a:p>
            <a:pPr lvl="1"/>
            <a:endParaRPr lang="en-US" sz="1400" dirty="0"/>
          </a:p>
          <a:p>
            <a:r>
              <a:rPr lang="en-US" sz="1600" dirty="0"/>
              <a:t>The six explanatory variables were designed to account for differences in happiness scores between countries by comparing each nation to a theoretical baseline called </a:t>
            </a:r>
            <a:r>
              <a:rPr lang="en-US" sz="1600" b="1" dirty="0"/>
              <a:t>Dystopia – </a:t>
            </a:r>
          </a:p>
          <a:p>
            <a:r>
              <a:rPr lang="en-US" sz="1600" dirty="0"/>
              <a:t>benchmark country with lowest global scores.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lang="en-US" dirty="0"/>
              <a:t>Descriptive Statistics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0EB204-19DC-5937-3FDE-38D535000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96" y="1529032"/>
            <a:ext cx="7858408" cy="2134097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9EB5925-6460-B868-20FA-5586CF5A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pic>
        <p:nvPicPr>
          <p:cNvPr id="15" name="Picture 2" descr="Logo – Department of Marketing and Public Relations – Prague University of  Economics and Business">
            <a:extLst>
              <a:ext uri="{FF2B5EF4-FFF2-40B4-BE49-F238E27FC236}">
                <a16:creationId xmlns:a16="http://schemas.microsoft.com/office/drawing/2014/main" id="{83269D96-2D77-047A-1C6B-AC760554D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592"/>
            <a:ext cx="1593410" cy="47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34EAD1-4B96-43C9-7ABD-D6007D8D5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939717"/>
            <a:ext cx="3304514" cy="208428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382CFD9-1FC8-B248-D70B-56ED84122AE6}"/>
              </a:ext>
            </a:extLst>
          </p:cNvPr>
          <p:cNvSpPr txBox="1"/>
          <p:nvPr/>
        </p:nvSpPr>
        <p:spPr>
          <a:xfrm>
            <a:off x="3947311" y="3855577"/>
            <a:ext cx="45704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Mean happiness score is 5.38, ranges from 2.91 to 7.63.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GDP per capita: 0.00 to 2.10, high standard deviation, reflecting global economic inequality.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Social support and healthy life expectancy show tighter clustering but still meaningful variation.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Happiness scores are fairly symmetrically distributed, with most countries scoring between 4.5 and 6.5.</a:t>
            </a:r>
            <a:endParaRPr lang="pt-BR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4AE2A-9AD8-AEE5-AB2A-F5DC703EA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D38C-8EF8-12C1-F19D-DE088C78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7A6E-4401-4FB8-DA7D-C11690ACD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33606"/>
            <a:ext cx="2809592" cy="3051017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Mean (red) and Median (green) help reveal skewness</a:t>
            </a:r>
          </a:p>
          <a:p>
            <a:r>
              <a:rPr lang="en-US" sz="1800" dirty="0"/>
              <a:t>GDP per capita and Generosity are right-skewed</a:t>
            </a:r>
          </a:p>
          <a:p>
            <a:r>
              <a:rPr lang="en-US" sz="1800" dirty="0"/>
              <a:t>Happiness Score is fairly symmetric</a:t>
            </a:r>
          </a:p>
          <a:p>
            <a:r>
              <a:rPr lang="en-US" sz="1800" dirty="0"/>
              <a:t>Skewed variables may impact regression results</a:t>
            </a:r>
          </a:p>
          <a:p>
            <a:pPr lvl="1"/>
            <a:r>
              <a:rPr lang="en-US" sz="1050" dirty="0"/>
              <a:t>Skewed variables can distort regression results by violating assumptions, amplifying outliers, and making interpretation less reliable.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305EF-E287-B22E-CB58-7058BC5B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2" descr="Logo – Department of Marketing and Public Relations – Prague University of  Economics and Business">
            <a:extLst>
              <a:ext uri="{FF2B5EF4-FFF2-40B4-BE49-F238E27FC236}">
                <a16:creationId xmlns:a16="http://schemas.microsoft.com/office/drawing/2014/main" id="{BFD9E668-11B8-102A-F62D-C8B681C92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592"/>
            <a:ext cx="1593410" cy="47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BDCBEA-9A35-23C6-D334-68CC50B34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689" y="1556068"/>
            <a:ext cx="5727145" cy="47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8450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29" y="1626614"/>
            <a:ext cx="320982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Notable correlations:</a:t>
            </a:r>
          </a:p>
          <a:p>
            <a:r>
              <a:rPr lang="en-US" sz="1800" i="1" dirty="0"/>
              <a:t>`GDP per capita`</a:t>
            </a:r>
            <a:r>
              <a:rPr lang="en-US" sz="1800" dirty="0"/>
              <a:t> and `</a:t>
            </a:r>
            <a:r>
              <a:rPr lang="en-US" sz="1800" i="1" dirty="0"/>
              <a:t>Healthy life expectancy` </a:t>
            </a:r>
            <a:r>
              <a:rPr lang="en-US" sz="1800" dirty="0"/>
              <a:t>are highly correlated (0.79)</a:t>
            </a:r>
          </a:p>
          <a:p>
            <a:r>
              <a:rPr lang="en-US" sz="1800" dirty="0"/>
              <a:t>`</a:t>
            </a:r>
            <a:r>
              <a:rPr lang="en-US" sz="1800" i="1" dirty="0"/>
              <a:t>Social support</a:t>
            </a:r>
            <a:r>
              <a:rPr lang="en-US" sz="1800" dirty="0"/>
              <a:t>` and `</a:t>
            </a:r>
            <a:r>
              <a:rPr lang="en-US" sz="1800" i="1" dirty="0"/>
              <a:t>Score</a:t>
            </a:r>
            <a:r>
              <a:rPr lang="en-US" sz="1800" dirty="0"/>
              <a:t>` also show strong correlation (0.74)</a:t>
            </a:r>
          </a:p>
          <a:p>
            <a:r>
              <a:rPr lang="en-US" sz="1800" dirty="0"/>
              <a:t>This suggests that economic and health-related indicators are key drivers of happiness.</a:t>
            </a:r>
            <a:endParaRPr lang="pt-BR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BD186-92A8-373F-D3C1-D4D75B31E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527" y="1444273"/>
            <a:ext cx="5541035" cy="488544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80BA7-888E-384F-69E8-591967B0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10" name="Picture 2" descr="Logo – Department of Marketing and Public Relations – Prague University of  Economics and Business">
            <a:extLst>
              <a:ext uri="{FF2B5EF4-FFF2-40B4-BE49-F238E27FC236}">
                <a16:creationId xmlns:a16="http://schemas.microsoft.com/office/drawing/2014/main" id="{27647E8C-DBF4-F5E4-EE66-BE9166566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592"/>
            <a:ext cx="1593410" cy="47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282" y="3272043"/>
            <a:ext cx="6423433" cy="2777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 dirty="0"/>
              <a:t>H0: No difference in happiness between high- and low-GDP countries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sz="1800" b="1" dirty="0"/>
              <a:t>Result</a:t>
            </a:r>
            <a:r>
              <a:rPr sz="1800" dirty="0"/>
              <a:t>: p-value &lt; 0.05 </a:t>
            </a:r>
            <a:r>
              <a:rPr lang="en-US" sz="1800" dirty="0"/>
              <a:t>		</a:t>
            </a:r>
            <a:r>
              <a:rPr sz="1800" dirty="0"/>
              <a:t>→ Reject H0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CA" sz="1800" dirty="0"/>
              <a:t>Conclusion: </a:t>
            </a:r>
            <a:r>
              <a:rPr sz="1800" dirty="0"/>
              <a:t>High-GDP countries </a:t>
            </a:r>
            <a:r>
              <a:rPr lang="en-US" sz="1800" dirty="0"/>
              <a:t>tend to be</a:t>
            </a:r>
            <a:r>
              <a:rPr sz="1800" dirty="0"/>
              <a:t> </a:t>
            </a:r>
            <a:r>
              <a:rPr sz="1800" dirty="0">
                <a:highlight>
                  <a:srgbClr val="FFFF00"/>
                </a:highlight>
              </a:rPr>
              <a:t>significantly happier</a:t>
            </a:r>
            <a:r>
              <a:rPr lang="en-US" sz="1800" dirty="0"/>
              <a:t>.</a:t>
            </a: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2F8CD-730B-F53B-7038-E5BAA8ED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53" y="1750282"/>
            <a:ext cx="8103889" cy="13430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4BEF23-FAC2-C2FA-0FDF-642831B8143D}"/>
              </a:ext>
            </a:extLst>
          </p:cNvPr>
          <p:cNvCxnSpPr/>
          <p:nvPr/>
        </p:nvCxnSpPr>
        <p:spPr>
          <a:xfrm flipH="1" flipV="1">
            <a:off x="6074876" y="3098619"/>
            <a:ext cx="262550" cy="257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42A907-657A-D8B2-4963-7F9C5D9FBFA9}"/>
              </a:ext>
            </a:extLst>
          </p:cNvPr>
          <p:cNvSpPr/>
          <p:nvPr/>
        </p:nvSpPr>
        <p:spPr>
          <a:xfrm>
            <a:off x="4925085" y="2752253"/>
            <a:ext cx="1412341" cy="341054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1D5FEF-FBBE-A714-5B70-2731731F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12" name="Picture 2" descr="Logo – Department of Marketing and Public Relations – Prague University of  Economics and Business">
            <a:extLst>
              <a:ext uri="{FF2B5EF4-FFF2-40B4-BE49-F238E27FC236}">
                <a16:creationId xmlns:a16="http://schemas.microsoft.com/office/drawing/2014/main" id="{D813AB2D-704E-0B42-021A-1DEC9E68D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592"/>
            <a:ext cx="1593410" cy="47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dirty="0"/>
              <a:t>. Multiple Linear Regression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FF579-A2C9-6E55-AADE-BB187888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2" descr="Logo – Department of Marketing and Public Relations – Prague University of  Economics and Business">
            <a:extLst>
              <a:ext uri="{FF2B5EF4-FFF2-40B4-BE49-F238E27FC236}">
                <a16:creationId xmlns:a16="http://schemas.microsoft.com/office/drawing/2014/main" id="{5B08549D-AFA5-9874-20D3-5F8905590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592"/>
            <a:ext cx="1593410" cy="47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37022C-D386-B470-1351-B200E4571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17638"/>
            <a:ext cx="3352800" cy="1000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DD4A17-2562-F3C7-BF50-ABA3E5BB2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450" y="1160489"/>
            <a:ext cx="4705350" cy="2085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662ED0-8681-33B6-0256-EC701CA2C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70307"/>
            <a:ext cx="3886107" cy="2730286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62E1E4A-C48A-0586-C741-0ADD6178BDDE}"/>
              </a:ext>
            </a:extLst>
          </p:cNvPr>
          <p:cNvSpPr/>
          <p:nvPr/>
        </p:nvSpPr>
        <p:spPr>
          <a:xfrm>
            <a:off x="3810000" y="3322622"/>
            <a:ext cx="417968" cy="60658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466C0C-3D5D-F890-ED9D-4C1F1B0C39DF}"/>
              </a:ext>
            </a:extLst>
          </p:cNvPr>
          <p:cNvSpPr/>
          <p:nvPr/>
        </p:nvSpPr>
        <p:spPr>
          <a:xfrm>
            <a:off x="7179398" y="1772216"/>
            <a:ext cx="497941" cy="1143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A6DFC2-A675-1B02-F76D-C638B4987732}"/>
              </a:ext>
            </a:extLst>
          </p:cNvPr>
          <p:cNvCxnSpPr>
            <a:cxnSpLocks/>
          </p:cNvCxnSpPr>
          <p:nvPr/>
        </p:nvCxnSpPr>
        <p:spPr>
          <a:xfrm>
            <a:off x="5037028" y="1330730"/>
            <a:ext cx="760491" cy="492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CCAA56-F943-679D-87D5-466DA8A50F0B}"/>
              </a:ext>
            </a:extLst>
          </p:cNvPr>
          <p:cNvCxnSpPr>
            <a:cxnSpLocks/>
          </p:cNvCxnSpPr>
          <p:nvPr/>
        </p:nvCxnSpPr>
        <p:spPr>
          <a:xfrm flipV="1">
            <a:off x="4954038" y="2851842"/>
            <a:ext cx="921661" cy="394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5AEFA9-8939-8B8B-6CFE-0E9264A85281}"/>
              </a:ext>
            </a:extLst>
          </p:cNvPr>
          <p:cNvSpPr txBox="1"/>
          <p:nvPr/>
        </p:nvSpPr>
        <p:spPr>
          <a:xfrm>
            <a:off x="4646783" y="3611537"/>
            <a:ext cx="41079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has a strong fit (R² = 0.787)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Significant predictors</a:t>
            </a:r>
            <a:r>
              <a:rPr lang="en-US" dirty="0"/>
              <a:t>: </a:t>
            </a:r>
            <a:r>
              <a:rPr lang="en-US" b="1" dirty="0"/>
              <a:t>GDP per capita</a:t>
            </a:r>
            <a:r>
              <a:rPr lang="en-US" dirty="0"/>
              <a:t>, </a:t>
            </a:r>
            <a:r>
              <a:rPr lang="en-US" b="1" dirty="0"/>
              <a:t>Social support</a:t>
            </a:r>
            <a:r>
              <a:rPr lang="en-US" dirty="0"/>
              <a:t>, </a:t>
            </a:r>
            <a:r>
              <a:rPr lang="en-US" b="1" dirty="0"/>
              <a:t>Healthy life expectancy</a:t>
            </a:r>
            <a:r>
              <a:rPr lang="en-US" dirty="0"/>
              <a:t>, and </a:t>
            </a:r>
            <a:r>
              <a:rPr lang="en-US" b="1" dirty="0"/>
              <a:t>Freedom to make life choices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Generosity</a:t>
            </a:r>
            <a:r>
              <a:rPr lang="en-US" dirty="0"/>
              <a:t> had a weaker effect and was not statistically significant at the 5%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Regression Tree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20AE6-9D70-25F6-476A-E572D674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2" descr="Logo – Department of Marketing and Public Relations – Prague University of  Economics and Business">
            <a:extLst>
              <a:ext uri="{FF2B5EF4-FFF2-40B4-BE49-F238E27FC236}">
                <a16:creationId xmlns:a16="http://schemas.microsoft.com/office/drawing/2014/main" id="{4F93DCB3-4F4A-9202-9267-92B068212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592"/>
            <a:ext cx="1593410" cy="47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CD2F08-BE33-848A-FB54-4C6C7E7FB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42" y="1417638"/>
            <a:ext cx="8594716" cy="44451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0C3D17-C8C0-8582-40D6-525EC1DAFA8E}"/>
              </a:ext>
            </a:extLst>
          </p:cNvPr>
          <p:cNvSpPr txBox="1"/>
          <p:nvPr/>
        </p:nvSpPr>
        <p:spPr>
          <a:xfrm>
            <a:off x="981837" y="1345544"/>
            <a:ext cx="26860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This shows that GDP is the most important factor in separating low- vs. high-happiness countries.</a:t>
            </a:r>
            <a:endParaRPr lang="pt-BR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D4F9CA-3AC9-3392-6B12-9FF251DFB25E}"/>
              </a:ext>
            </a:extLst>
          </p:cNvPr>
          <p:cNvCxnSpPr>
            <a:cxnSpLocks/>
          </p:cNvCxnSpPr>
          <p:nvPr/>
        </p:nvCxnSpPr>
        <p:spPr>
          <a:xfrm>
            <a:off x="3506771" y="1786970"/>
            <a:ext cx="513541" cy="179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F6DDDB-B8ED-2B94-0621-29786E7D263B}"/>
              </a:ext>
            </a:extLst>
          </p:cNvPr>
          <p:cNvSpPr txBox="1"/>
          <p:nvPr/>
        </p:nvSpPr>
        <p:spPr>
          <a:xfrm>
            <a:off x="142262" y="2275662"/>
            <a:ext cx="20974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Countries with lower GDP are further split by life expectancy and social support.</a:t>
            </a:r>
            <a:endParaRPr lang="pt-BR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CF1566-33B1-F993-34DC-5674E9DE09E0}"/>
              </a:ext>
            </a:extLst>
          </p:cNvPr>
          <p:cNvCxnSpPr>
            <a:cxnSpLocks/>
          </p:cNvCxnSpPr>
          <p:nvPr/>
        </p:nvCxnSpPr>
        <p:spPr>
          <a:xfrm>
            <a:off x="1508375" y="2942232"/>
            <a:ext cx="480681" cy="156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6D6C97-9526-97BB-30F1-DD1E2F662132}"/>
              </a:ext>
            </a:extLst>
          </p:cNvPr>
          <p:cNvSpPr txBox="1"/>
          <p:nvPr/>
        </p:nvSpPr>
        <p:spPr>
          <a:xfrm>
            <a:off x="6405135" y="1914503"/>
            <a:ext cx="242973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Countries with </a:t>
            </a:r>
            <a:r>
              <a:rPr lang="en-US" sz="1500" b="1" dirty="0"/>
              <a:t>higher GDP</a:t>
            </a:r>
            <a:r>
              <a:rPr lang="en-US" sz="1500" dirty="0"/>
              <a:t> are split based on </a:t>
            </a:r>
            <a:r>
              <a:rPr lang="en-US" sz="1500" b="1" dirty="0"/>
              <a:t>freedom</a:t>
            </a:r>
            <a:r>
              <a:rPr lang="en-US" sz="1500" dirty="0"/>
              <a:t> and </a:t>
            </a:r>
            <a:r>
              <a:rPr lang="en-US" sz="1500" b="1" dirty="0"/>
              <a:t>generosity</a:t>
            </a:r>
            <a:r>
              <a:rPr lang="en-US" sz="1500" dirty="0"/>
              <a:t>.</a:t>
            </a:r>
            <a:endParaRPr lang="pt-BR" sz="15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20E175-2A2E-7B8F-59DA-FFACA80D826D}"/>
              </a:ext>
            </a:extLst>
          </p:cNvPr>
          <p:cNvCxnSpPr/>
          <p:nvPr/>
        </p:nvCxnSpPr>
        <p:spPr>
          <a:xfrm flipH="1">
            <a:off x="6919274" y="2662834"/>
            <a:ext cx="395926" cy="321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71BC45-34E3-88C0-C843-C24C099C3F6A}"/>
              </a:ext>
            </a:extLst>
          </p:cNvPr>
          <p:cNvSpPr txBox="1"/>
          <p:nvPr/>
        </p:nvSpPr>
        <p:spPr>
          <a:xfrm>
            <a:off x="457200" y="544756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final leaf nodes show </a:t>
            </a:r>
            <a:r>
              <a:rPr lang="en-US" sz="1400" b="1" dirty="0"/>
              <a:t>predicted happiness scores</a:t>
            </a:r>
            <a:r>
              <a:rPr lang="en-US" sz="1400" dirty="0"/>
              <a:t> for each subgroup.</a:t>
            </a:r>
            <a:endParaRPr lang="pt-B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11EBC-219F-9F95-0DF4-1CAA3F22931E}"/>
              </a:ext>
            </a:extLst>
          </p:cNvPr>
          <p:cNvSpPr txBox="1"/>
          <p:nvPr/>
        </p:nvSpPr>
        <p:spPr>
          <a:xfrm>
            <a:off x="5953027" y="5709174"/>
            <a:ext cx="25688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score of ~7.4</a:t>
            </a:r>
            <a:r>
              <a:rPr lang="en-US" sz="1400" dirty="0"/>
              <a:t> for countries with </a:t>
            </a:r>
            <a:r>
              <a:rPr lang="en-US" sz="1400" b="1" dirty="0"/>
              <a:t>high GDP, high freedom</a:t>
            </a:r>
            <a:r>
              <a:rPr lang="en-US" sz="1400" dirty="0"/>
              <a:t>, and </a:t>
            </a:r>
            <a:r>
              <a:rPr lang="en-US" sz="1400" b="1" dirty="0"/>
              <a:t>good support</a:t>
            </a:r>
            <a:r>
              <a:rPr lang="en-US" sz="1400" dirty="0"/>
              <a:t>.</a:t>
            </a:r>
            <a:endParaRPr lang="pt-BR"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505D0B-859F-6910-AEC4-B4877AD530B9}"/>
              </a:ext>
            </a:extLst>
          </p:cNvPr>
          <p:cNvCxnSpPr/>
          <p:nvPr/>
        </p:nvCxnSpPr>
        <p:spPr>
          <a:xfrm flipV="1">
            <a:off x="7620000" y="5447564"/>
            <a:ext cx="505905" cy="292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3247EF-BCDA-DA22-D0EC-AB14E3153D8D}"/>
              </a:ext>
            </a:extLst>
          </p:cNvPr>
          <p:cNvSpPr txBox="1"/>
          <p:nvPr/>
        </p:nvSpPr>
        <p:spPr>
          <a:xfrm>
            <a:off x="3099062" y="2829330"/>
            <a:ext cx="29458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Decision trees</a:t>
            </a:r>
            <a:r>
              <a:rPr lang="en-US" sz="1200" dirty="0"/>
              <a:t> capture non-linear relationships and variable interactions.</a:t>
            </a:r>
          </a:p>
          <a:p>
            <a:pPr algn="ctr"/>
            <a:r>
              <a:rPr lang="en-US" sz="1200" dirty="0"/>
              <a:t>The model achieved a </a:t>
            </a:r>
            <a:r>
              <a:rPr lang="en-US" sz="1200" b="1" dirty="0"/>
              <a:t>test MSE of 0.436</a:t>
            </a:r>
            <a:r>
              <a:rPr lang="en-US" sz="1200" dirty="0"/>
              <a:t>, which is </a:t>
            </a:r>
            <a:r>
              <a:rPr lang="en-US" sz="1200" b="1" dirty="0"/>
              <a:t>quite good.</a:t>
            </a:r>
          </a:p>
          <a:p>
            <a:pPr algn="ctr"/>
            <a:endParaRPr lang="pt-BR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830</Words>
  <Application>Microsoft Office PowerPoint</Application>
  <PresentationFormat>On-screen Show (4:3)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World Happiness Report Analysis</vt:lpstr>
      <vt:lpstr>Contents</vt:lpstr>
      <vt:lpstr>1. Dataset Overview</vt:lpstr>
      <vt:lpstr>2. Descriptive Statistics</vt:lpstr>
      <vt:lpstr>2. Exploratory Data Analysis (EDA)</vt:lpstr>
      <vt:lpstr>3. Correlation Analysis</vt:lpstr>
      <vt:lpstr>4. Hypothesis Testing</vt:lpstr>
      <vt:lpstr>5. Multiple Linear Regression</vt:lpstr>
      <vt:lpstr>7. Regression Tree</vt:lpstr>
      <vt:lpstr>8. Conclusion</vt:lpstr>
      <vt:lpstr>Thank you.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 Boiko</cp:lastModifiedBy>
  <cp:revision>6</cp:revision>
  <dcterms:created xsi:type="dcterms:W3CDTF">2013-01-27T09:14:16Z</dcterms:created>
  <dcterms:modified xsi:type="dcterms:W3CDTF">2025-05-04T19:25:54Z</dcterms:modified>
  <cp:category/>
</cp:coreProperties>
</file>