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1" r:id="rId3"/>
    <p:sldId id="258" r:id="rId4"/>
    <p:sldId id="260" r:id="rId5"/>
    <p:sldId id="259" r:id="rId6"/>
    <p:sldId id="262" r:id="rId7"/>
    <p:sldId id="263" r:id="rId8"/>
    <p:sldId id="257" r:id="rId9"/>
    <p:sldId id="264" r:id="rId10"/>
    <p:sldId id="265" r:id="rId11"/>
    <p:sldId id="266" r:id="rId12"/>
    <p:sldId id="267" r:id="rId13"/>
    <p:sldId id="268" r:id="rId14"/>
    <p:sldId id="270" r:id="rId15"/>
    <p:sldId id="272" r:id="rId16"/>
    <p:sldId id="271" r:id="rId17"/>
    <p:sldId id="269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812" autoAdjust="0"/>
  </p:normalViewPr>
  <p:slideViewPr>
    <p:cSldViewPr snapToGrid="0" snapToObjects="1" showGuides="1">
      <p:cViewPr>
        <p:scale>
          <a:sx n="114" d="100"/>
          <a:sy n="114" d="100"/>
        </p:scale>
        <p:origin x="-808" y="-184"/>
      </p:cViewPr>
      <p:guideLst>
        <p:guide orient="horz" pos="1678"/>
        <p:guide pos="29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11470-7E2B-1E41-82E6-6C23AB91E87C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43E13-52D4-6146-9CF4-78E50C20C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8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0CFBF-005A-5545-825A-9A2BAD612390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6DFAC-4A07-FB4B-8FD2-862533930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253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10B93-7FD1-5243-9225-C757089FF944}" type="datetime1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7998-5674-1B4E-8DC2-A7B4D5CD7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81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75F7-1BA8-394F-A0F9-E063E536F879}" type="datetime1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7998-5674-1B4E-8DC2-A7B4D5CD7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03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A4092-CC75-AD4D-A2D3-EED258DFE55A}" type="datetime1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7998-5674-1B4E-8DC2-A7B4D5CD7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8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48451-E968-8A48-9172-14F1753F8F57}" type="datetime1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7998-5674-1B4E-8DC2-A7B4D5CD7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44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4245-F981-BA48-95A4-0A93232FFC3F}" type="datetime1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7998-5674-1B4E-8DC2-A7B4D5CD7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2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BA97-A1A1-CB44-A4B4-BC320386F937}" type="datetime1">
              <a:rPr lang="en-US" smtClean="0"/>
              <a:t>10/22/15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7998-5674-1B4E-8DC2-A7B4D5CD7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58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5B4A-F6C7-C049-8090-D3E2A6194DB0}" type="datetime1">
              <a:rPr lang="en-US" smtClean="0"/>
              <a:t>10/22/15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7998-5674-1B4E-8DC2-A7B4D5CD7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09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5C54-11BD-F147-8479-19C8F2547251}" type="datetime1">
              <a:rPr lang="en-US" smtClean="0"/>
              <a:t>10/22/15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7998-5674-1B4E-8DC2-A7B4D5CD7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1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EFAB-5A69-C84D-9669-4E6668BA8580}" type="datetime1">
              <a:rPr lang="en-US" smtClean="0"/>
              <a:t>10/22/15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7998-5674-1B4E-8DC2-A7B4D5CD7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4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95E9-213B-5841-8923-1EC0B6DD7AD3}" type="datetime1">
              <a:rPr lang="en-US" smtClean="0"/>
              <a:t>10/22/15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7998-5674-1B4E-8DC2-A7B4D5CD7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7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C06B-1DBE-EA45-B989-E07969434446}" type="datetime1">
              <a:rPr lang="en-US" smtClean="0"/>
              <a:t>10/22/15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7998-5674-1B4E-8DC2-A7B4D5CD7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6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6B977-CA40-4742-B433-20ACF87E4486}" type="datetime1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07998-5674-1B4E-8DC2-A7B4D5CD7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4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29201" y="1582821"/>
            <a:ext cx="3485600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1F497D"/>
                </a:solidFill>
                <a:latin typeface="Arial"/>
                <a:cs typeface="Arial"/>
              </a:rPr>
              <a:t>Probabilistic Inversion</a:t>
            </a:r>
          </a:p>
          <a:p>
            <a:pPr algn="ctr"/>
            <a:endParaRPr lang="en-US" sz="2400" b="1" dirty="0" smtClean="0">
              <a:solidFill>
                <a:srgbClr val="1F497D"/>
              </a:solidFill>
              <a:latin typeface="Arial"/>
              <a:cs typeface="Arial"/>
            </a:endParaRPr>
          </a:p>
          <a:p>
            <a:pPr algn="ctr"/>
            <a:endParaRPr lang="en-US" sz="2400" b="1" dirty="0">
              <a:solidFill>
                <a:srgbClr val="1F497D"/>
              </a:solidFill>
              <a:latin typeface="Arial"/>
              <a:cs typeface="Arial"/>
            </a:endParaRPr>
          </a:p>
          <a:p>
            <a:pPr algn="ctr"/>
            <a:r>
              <a:rPr lang="en-US" sz="1400" dirty="0" smtClean="0">
                <a:latin typeface="Arial"/>
                <a:cs typeface="Arial"/>
              </a:rPr>
              <a:t>Perry Oddo</a:t>
            </a:r>
          </a:p>
          <a:p>
            <a:pPr algn="ctr"/>
            <a:r>
              <a:rPr lang="en-US" sz="1400" dirty="0" smtClean="0">
                <a:latin typeface="Arial"/>
                <a:cs typeface="Arial"/>
              </a:rPr>
              <a:t>10/23/15</a:t>
            </a:r>
          </a:p>
          <a:p>
            <a:pPr algn="ctr"/>
            <a:endParaRPr lang="en-US" sz="2400" b="1" dirty="0" smtClean="0">
              <a:solidFill>
                <a:srgbClr val="1F497D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9334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7998-5674-1B4E-8DC2-A7B4D5CD769D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Screen Shot 2015-10-23 at 3.06.1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573" y="1057919"/>
            <a:ext cx="3746173" cy="3251810"/>
          </a:xfrm>
          <a:prstGeom prst="rect">
            <a:avLst/>
          </a:prstGeom>
          <a:ln>
            <a:noFill/>
          </a:ln>
        </p:spPr>
      </p:pic>
      <p:pic>
        <p:nvPicPr>
          <p:cNvPr id="7" name="Picture 6" descr="Screen Shot 2015-10-23 at 1.37.45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61" r="88602" b="8304"/>
          <a:stretch/>
        </p:blipFill>
        <p:spPr>
          <a:xfrm>
            <a:off x="947414" y="1057919"/>
            <a:ext cx="601616" cy="32518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00547" y="311888"/>
            <a:ext cx="2095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Transfer coefficients</a:t>
            </a:r>
          </a:p>
          <a:p>
            <a:pPr algn="ctr"/>
            <a:r>
              <a:rPr lang="en-US" i="1" dirty="0" smtClean="0"/>
              <a:t>target variables</a:t>
            </a:r>
            <a:endParaRPr lang="en-US" i="1" dirty="0"/>
          </a:p>
        </p:txBody>
      </p:sp>
      <p:sp>
        <p:nvSpPr>
          <p:cNvPr id="10" name="Rectangle 9"/>
          <p:cNvSpPr/>
          <p:nvPr/>
        </p:nvSpPr>
        <p:spPr>
          <a:xfrm>
            <a:off x="5147573" y="1057919"/>
            <a:ext cx="400659" cy="3251810"/>
          </a:xfrm>
          <a:prstGeom prst="rect">
            <a:avLst/>
          </a:prstGeom>
          <a:noFill/>
          <a:ln w="127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53513" y="311888"/>
            <a:ext cx="2064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Expert distributions</a:t>
            </a:r>
          </a:p>
          <a:p>
            <a:pPr algn="ctr"/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elicitation variables</a:t>
            </a:r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321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7998-5674-1B4E-8DC2-A7B4D5CD769D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 descr="Screen Shot 2015-10-23 at 3.06.1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573" y="1057919"/>
            <a:ext cx="3746173" cy="3251810"/>
          </a:xfrm>
          <a:prstGeom prst="rect">
            <a:avLst/>
          </a:prstGeom>
          <a:ln>
            <a:noFill/>
          </a:ln>
        </p:spPr>
      </p:pic>
      <p:pic>
        <p:nvPicPr>
          <p:cNvPr id="7" name="Picture 6" descr="Screen Shot 2015-10-23 at 1.37.45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61" r="88602" b="8304"/>
          <a:stretch/>
        </p:blipFill>
        <p:spPr>
          <a:xfrm>
            <a:off x="947414" y="1057919"/>
            <a:ext cx="601616" cy="32518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00547" y="311888"/>
            <a:ext cx="2095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Transfer coefficients</a:t>
            </a:r>
          </a:p>
          <a:p>
            <a:pPr algn="ctr"/>
            <a:r>
              <a:rPr lang="en-US" i="1" dirty="0" smtClean="0"/>
              <a:t>target variables</a:t>
            </a:r>
            <a:endParaRPr lang="en-US" i="1" dirty="0"/>
          </a:p>
        </p:txBody>
      </p:sp>
      <p:sp>
        <p:nvSpPr>
          <p:cNvPr id="10" name="Rectangle 9"/>
          <p:cNvSpPr/>
          <p:nvPr/>
        </p:nvSpPr>
        <p:spPr>
          <a:xfrm>
            <a:off x="5147573" y="1057919"/>
            <a:ext cx="400659" cy="3251810"/>
          </a:xfrm>
          <a:prstGeom prst="rect">
            <a:avLst/>
          </a:prstGeom>
          <a:noFill/>
          <a:ln w="127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53513" y="311888"/>
            <a:ext cx="2064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Expert distributions</a:t>
            </a:r>
          </a:p>
          <a:p>
            <a:pPr algn="ctr"/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elicitation variables</a:t>
            </a:r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-11139"/>
            <a:ext cx="9144000" cy="5143500"/>
          </a:xfrm>
          <a:prstGeom prst="rect">
            <a:avLst/>
          </a:prstGeom>
          <a:solidFill>
            <a:srgbClr val="FFFFFF">
              <a:alpha val="7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827128" y="1111754"/>
            <a:ext cx="31756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“The </a:t>
            </a:r>
            <a:r>
              <a:rPr lang="en-US" dirty="0">
                <a:latin typeface="Arial"/>
                <a:cs typeface="Arial"/>
              </a:rPr>
              <a:t>probabilistic inversion problem may now be expressed as follows: </a:t>
            </a:r>
            <a:r>
              <a:rPr lang="en-US" b="1" dirty="0">
                <a:latin typeface="Arial"/>
                <a:cs typeface="Arial"/>
              </a:rPr>
              <a:t>find a joint distribution over the t</a:t>
            </a:r>
            <a:r>
              <a:rPr lang="en-US" b="1" dirty="0" smtClean="0">
                <a:latin typeface="Arial"/>
                <a:cs typeface="Arial"/>
              </a:rPr>
              <a:t>ransfer coefficients, such that the quantiles of the quantities on left hand sides of the above equations agree with the decision maker’s quantiles</a:t>
            </a:r>
            <a:r>
              <a:rPr lang="en-US" dirty="0" smtClean="0">
                <a:latin typeface="Arial"/>
                <a:cs typeface="Arial"/>
              </a:rPr>
              <a:t>.”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1043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“pull back” expert uncertainty onto target variables?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re-weighting:</a:t>
            </a:r>
          </a:p>
          <a:p>
            <a:pPr lvl="1"/>
            <a:r>
              <a:rPr lang="en-US" dirty="0" smtClean="0"/>
              <a:t>Choose initial joint distribution for target variables such that:</a:t>
            </a:r>
          </a:p>
          <a:p>
            <a:pPr marL="1257300" lvl="2" indent="-342900">
              <a:buAutoNum type="arabicParenR"/>
            </a:pPr>
            <a:r>
              <a:rPr lang="en-US" dirty="0" smtClean="0"/>
              <a:t>Some samples fall into each </a:t>
            </a:r>
            <a:r>
              <a:rPr lang="en-US" dirty="0" err="1" smtClean="0"/>
              <a:t>interquantile</a:t>
            </a:r>
            <a:r>
              <a:rPr lang="en-US" dirty="0" smtClean="0"/>
              <a:t> interval</a:t>
            </a:r>
          </a:p>
          <a:p>
            <a:pPr marL="1257300" lvl="2" indent="-342900">
              <a:buAutoNum type="arabicParenR"/>
            </a:pPr>
            <a:r>
              <a:rPr lang="en-US" dirty="0" smtClean="0"/>
              <a:t>Samples are physically possible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Draw N samples from joint distribution and compute campylobacter abundances 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Re-weight samples so that if they are re-sampled they agree with the quantile constraints of the experts</a:t>
            </a:r>
          </a:p>
          <a:p>
            <a:pPr marL="4572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7998-5674-1B4E-8DC2-A7B4D5CD769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81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110622" cy="3394472"/>
          </a:xfrm>
        </p:spPr>
        <p:txBody>
          <a:bodyPr/>
          <a:lstStyle/>
          <a:p>
            <a:r>
              <a:rPr lang="en-US" dirty="0" smtClean="0"/>
              <a:t>Iterative Proportional Fitting (IPF) vs. </a:t>
            </a:r>
            <a:r>
              <a:rPr lang="en-US" dirty="0" err="1" smtClean="0"/>
              <a:t>PARameter</a:t>
            </a:r>
            <a:r>
              <a:rPr lang="en-US" dirty="0" smtClean="0"/>
              <a:t> fitting for uncertain models (PARFUM)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Iteratively adjust weighting until quantile constraints are satisfied</a:t>
            </a:r>
          </a:p>
          <a:p>
            <a:endParaRPr lang="en-US" dirty="0"/>
          </a:p>
          <a:p>
            <a:r>
              <a:rPr lang="en-US" dirty="0" smtClean="0"/>
              <a:t>Algorithms are fast but may not converge if too many quantile cells are infeasible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7998-5674-1B4E-8DC2-A7B4D5CD769D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1335" y="1278124"/>
            <a:ext cx="2743200" cy="2743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461205" y="935868"/>
            <a:ext cx="407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5%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27809" y="935868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50%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262935" y="2649499"/>
            <a:ext cx="685800" cy="685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948735" y="3335299"/>
            <a:ext cx="685800" cy="685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/>
              <a:cs typeface="Arial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5891335" y="1963699"/>
            <a:ext cx="2743200" cy="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885619" y="2649499"/>
            <a:ext cx="2743200" cy="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91335" y="3335299"/>
            <a:ext cx="2743200" cy="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5216676" y="2649724"/>
            <a:ext cx="2743200" cy="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5891689" y="2649499"/>
            <a:ext cx="2743200" cy="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6577135" y="2649499"/>
            <a:ext cx="2743200" cy="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0816" y="932681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95%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44066" y="1802921"/>
            <a:ext cx="407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5%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66079" y="2466443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50%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69622" y="3196799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95%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28955" y="577675"/>
            <a:ext cx="1219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Variable 2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6" name="TextBox 35"/>
          <p:cNvSpPr txBox="1"/>
          <p:nvPr/>
        </p:nvSpPr>
        <p:spPr>
          <a:xfrm rot="16200000">
            <a:off x="4665839" y="2374110"/>
            <a:ext cx="1219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Variable 1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24091" y="1422449"/>
            <a:ext cx="437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/>
                <a:cs typeface="Arial"/>
              </a:rPr>
              <a:t>0.19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90696" y="1439559"/>
            <a:ext cx="437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/>
                <a:cs typeface="Arial"/>
              </a:rPr>
              <a:t>0.02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401920" y="1434391"/>
            <a:ext cx="437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/>
                <a:cs typeface="Arial"/>
              </a:rPr>
              <a:t>0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067209" y="1440361"/>
            <a:ext cx="437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/>
                <a:cs typeface="Arial"/>
              </a:rPr>
              <a:t>0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24091" y="2097111"/>
            <a:ext cx="437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/>
                <a:cs typeface="Arial"/>
              </a:rPr>
              <a:t>.24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93200" y="2131192"/>
            <a:ext cx="437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/>
                <a:cs typeface="Arial"/>
              </a:rPr>
              <a:t>.17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401920" y="2799335"/>
            <a:ext cx="437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/>
                <a:cs typeface="Arial"/>
              </a:rPr>
              <a:t>0.34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067209" y="3473798"/>
            <a:ext cx="437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/>
                <a:cs typeface="Arial"/>
              </a:rPr>
              <a:t>0.31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26959" y="2800137"/>
            <a:ext cx="437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/>
                <a:cs typeface="Arial"/>
              </a:rPr>
              <a:t>0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24091" y="3473798"/>
            <a:ext cx="437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/>
                <a:cs typeface="Arial"/>
              </a:rPr>
              <a:t>0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90696" y="3473798"/>
            <a:ext cx="437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/>
                <a:cs typeface="Arial"/>
              </a:rPr>
              <a:t>0.4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379692" y="3473798"/>
            <a:ext cx="437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/>
                <a:cs typeface="Arial"/>
              </a:rPr>
              <a:t>0.25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28955" y="2827564"/>
            <a:ext cx="437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/>
                <a:cs typeface="Arial"/>
              </a:rPr>
              <a:t>0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379692" y="2131192"/>
            <a:ext cx="437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/>
                <a:cs typeface="Arial"/>
              </a:rPr>
              <a:t>0.01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067209" y="2131192"/>
            <a:ext cx="437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/>
                <a:cs typeface="Arial"/>
              </a:rPr>
              <a:t>0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067209" y="2804707"/>
            <a:ext cx="437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/>
                <a:cs typeface="Arial"/>
              </a:rPr>
              <a:t>0.52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089437" y="4105181"/>
            <a:ext cx="437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Arial"/>
                <a:cs typeface="Arial"/>
              </a:rPr>
              <a:t>0.83</a:t>
            </a:r>
            <a:endParaRPr lang="en-US" sz="1000" b="1" dirty="0">
              <a:latin typeface="Arial"/>
              <a:cs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046319" y="4105181"/>
            <a:ext cx="437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Arial"/>
                <a:cs typeface="Arial"/>
              </a:rPr>
              <a:t>0.45</a:t>
            </a:r>
            <a:endParaRPr lang="en-US" sz="1000" b="1" dirty="0"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712924" y="4105181"/>
            <a:ext cx="437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Arial"/>
                <a:cs typeface="Arial"/>
              </a:rPr>
              <a:t>0.58</a:t>
            </a:r>
            <a:endParaRPr lang="en-US" sz="1000" b="1" dirty="0">
              <a:latin typeface="Arial"/>
              <a:cs typeface="Arial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01920" y="4105181"/>
            <a:ext cx="437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Arial"/>
                <a:cs typeface="Arial"/>
              </a:rPr>
              <a:t>0.70</a:t>
            </a:r>
            <a:endParaRPr lang="en-US" sz="1000" b="1" dirty="0">
              <a:latin typeface="Arial"/>
              <a:cs typeface="Arial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693902" y="1478144"/>
            <a:ext cx="437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Arial"/>
                <a:cs typeface="Arial"/>
              </a:rPr>
              <a:t>0.21</a:t>
            </a:r>
            <a:endParaRPr lang="en-US" sz="1000" b="1" dirty="0">
              <a:latin typeface="Arial"/>
              <a:cs typeface="Arial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693902" y="3511581"/>
            <a:ext cx="437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Arial"/>
                <a:cs typeface="Arial"/>
              </a:rPr>
              <a:t>0.71</a:t>
            </a:r>
            <a:endParaRPr lang="en-US" sz="1000" b="1" dirty="0">
              <a:latin typeface="Arial"/>
              <a:cs typeface="Arial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693902" y="2168975"/>
            <a:ext cx="437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Arial"/>
                <a:cs typeface="Arial"/>
              </a:rPr>
              <a:t>0,37</a:t>
            </a:r>
            <a:endParaRPr lang="en-US" sz="1000" b="1" dirty="0">
              <a:latin typeface="Arial"/>
              <a:cs typeface="Arial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693902" y="2842490"/>
            <a:ext cx="437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Arial"/>
                <a:cs typeface="Arial"/>
              </a:rPr>
              <a:t>0.86</a:t>
            </a:r>
            <a:endParaRPr lang="en-US" sz="10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0370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110622" cy="3394472"/>
          </a:xfrm>
        </p:spPr>
        <p:txBody>
          <a:bodyPr/>
          <a:lstStyle/>
          <a:p>
            <a:r>
              <a:rPr lang="en-US" dirty="0" smtClean="0"/>
              <a:t>Iterative Proportional Fitting (IPF) vs. </a:t>
            </a:r>
            <a:r>
              <a:rPr lang="en-US" dirty="0" err="1" smtClean="0"/>
              <a:t>PARameter</a:t>
            </a:r>
            <a:r>
              <a:rPr lang="en-US" dirty="0" smtClean="0"/>
              <a:t> fitting for uncertain models (PARFUM)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Iteratively adjust weighting until quantile constraints are satisfied</a:t>
            </a:r>
          </a:p>
          <a:p>
            <a:endParaRPr lang="en-US" dirty="0"/>
          </a:p>
          <a:p>
            <a:r>
              <a:rPr lang="en-US" dirty="0" smtClean="0"/>
              <a:t>Algorithms are fast but may not converge if too many quantile cells are infeasible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7998-5674-1B4E-8DC2-A7B4D5CD769D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 descr="Screen Shot 2015-10-23 at 3.54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784" y="816124"/>
            <a:ext cx="4019126" cy="422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64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110622" cy="3394472"/>
          </a:xfrm>
        </p:spPr>
        <p:txBody>
          <a:bodyPr/>
          <a:lstStyle/>
          <a:p>
            <a:r>
              <a:rPr lang="en-US" dirty="0" smtClean="0"/>
              <a:t>Iterative Proportional Fitting (IPF) vs. </a:t>
            </a:r>
            <a:r>
              <a:rPr lang="en-US" dirty="0" err="1" smtClean="0"/>
              <a:t>PARameter</a:t>
            </a:r>
            <a:r>
              <a:rPr lang="en-US" dirty="0" smtClean="0"/>
              <a:t> fitting for uncertain models (PARFUM)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Iteratively adjust weighting until quantile constraints are satisfied</a:t>
            </a:r>
          </a:p>
          <a:p>
            <a:endParaRPr lang="en-US" dirty="0"/>
          </a:p>
          <a:p>
            <a:r>
              <a:rPr lang="en-US" dirty="0" smtClean="0"/>
              <a:t>Algorithms are fast but may not converge if too many quantile cells are infeasible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7998-5674-1B4E-8DC2-A7B4D5CD769D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 descr="Screen Shot 2015-10-23 at 3.54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784" y="816124"/>
            <a:ext cx="4019126" cy="4224983"/>
          </a:xfrm>
          <a:prstGeom prst="rect">
            <a:avLst/>
          </a:prstGeom>
        </p:spPr>
      </p:pic>
      <p:pic>
        <p:nvPicPr>
          <p:cNvPr id="6" name="Picture 5" descr="Screen Shot 2015-10-23 at 8.54.58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91"/>
          <a:stretch/>
        </p:blipFill>
        <p:spPr>
          <a:xfrm>
            <a:off x="6651195" y="1448089"/>
            <a:ext cx="2169715" cy="356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9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First model lacked important transfer mechanism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Evaluating experts’ rationale lead to model revision and better fits between distributions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Probabilistic Inversion is an effective way to map uncertainties about observable phenomena onto uncertain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7998-5674-1B4E-8DC2-A7B4D5CD769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32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effectLst/>
              </a:rPr>
              <a:t>Bedford T, Cooke R (2001) Probabilistic inversion techniques for uncertainty analysis. </a:t>
            </a:r>
            <a:r>
              <a:rPr lang="en-US" i="1" dirty="0" smtClean="0">
                <a:effectLst/>
              </a:rPr>
              <a:t>Probabilistic 	Risk Analysis</a:t>
            </a:r>
            <a:r>
              <a:rPr lang="en-US" dirty="0" smtClean="0">
                <a:effectLst/>
              </a:rPr>
              <a:t> (Cambridge University Press). Available at: http://</a:t>
            </a:r>
            <a:r>
              <a:rPr lang="en-US" dirty="0" err="1" smtClean="0">
                <a:effectLst/>
              </a:rPr>
              <a:t>dx.doi.org</a:t>
            </a:r>
            <a:r>
              <a:rPr lang="en-US" dirty="0" smtClean="0">
                <a:effectLst/>
              </a:rPr>
              <a:t>/10.1017/	CBO9780511813597.017.</a:t>
            </a:r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Cooke RM, </a:t>
            </a:r>
            <a:r>
              <a:rPr lang="en-US" dirty="0" err="1" smtClean="0">
                <a:effectLst/>
              </a:rPr>
              <a:t>Nauta</a:t>
            </a:r>
            <a:r>
              <a:rPr lang="en-US" dirty="0" smtClean="0">
                <a:effectLst/>
              </a:rPr>
              <a:t> M, </a:t>
            </a:r>
            <a:r>
              <a:rPr lang="en-US" dirty="0" err="1" smtClean="0">
                <a:effectLst/>
              </a:rPr>
              <a:t>Havelaar</a:t>
            </a:r>
            <a:r>
              <a:rPr lang="en-US" dirty="0" smtClean="0">
                <a:effectLst/>
              </a:rPr>
              <a:t> AH, van der </a:t>
            </a:r>
            <a:r>
              <a:rPr lang="en-US" dirty="0" err="1" smtClean="0">
                <a:effectLst/>
              </a:rPr>
              <a:t>Fels</a:t>
            </a:r>
            <a:r>
              <a:rPr lang="en-US" dirty="0" smtClean="0">
                <a:effectLst/>
              </a:rPr>
              <a:t> I (2006) Probabilistic inversion for chicken processing 	lines. </a:t>
            </a:r>
            <a:r>
              <a:rPr lang="en-US" i="1" dirty="0" smtClean="0">
                <a:effectLst/>
              </a:rPr>
              <a:t>Reliability Engineering &amp; System Safety</a:t>
            </a:r>
            <a:r>
              <a:rPr lang="en-US" dirty="0" smtClean="0">
                <a:effectLst/>
              </a:rPr>
              <a:t> 91(10–11):1364–1372.</a:t>
            </a:r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Du C, </a:t>
            </a:r>
            <a:r>
              <a:rPr lang="en-US" dirty="0" err="1" smtClean="0">
                <a:effectLst/>
              </a:rPr>
              <a:t>Kurowicka</a:t>
            </a:r>
            <a:r>
              <a:rPr lang="en-US" dirty="0" smtClean="0">
                <a:effectLst/>
              </a:rPr>
              <a:t> D, Cooke RM (2006) Techniques for generic probabilistic inversion. </a:t>
            </a:r>
            <a:r>
              <a:rPr lang="en-US" i="1" dirty="0" smtClean="0">
                <a:effectLst/>
              </a:rPr>
              <a:t>Computational 	Statistics &amp; Data Analysis</a:t>
            </a:r>
            <a:r>
              <a:rPr lang="en-US" dirty="0" smtClean="0">
                <a:effectLst/>
              </a:rPr>
              <a:t> 50(5):1164–1187.</a:t>
            </a:r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Kraan</a:t>
            </a:r>
            <a:r>
              <a:rPr lang="en-US" dirty="0" smtClean="0">
                <a:effectLst/>
              </a:rPr>
              <a:t> BCP, Cooke RM, TU Delft: Electrical Engineering, Mathematics and Computer Science, TU 	Delft, Delft University of Technology (2002) Probabilistic inversion in uncertainty analysis: and 	related topics. Available at: http://</a:t>
            </a:r>
            <a:r>
              <a:rPr lang="en-US" dirty="0" err="1" smtClean="0">
                <a:effectLst/>
              </a:rPr>
              <a:t>resolver.tudelft.nl</a:t>
            </a:r>
            <a:r>
              <a:rPr lang="en-US" dirty="0" smtClean="0">
                <a:effectLst/>
              </a:rPr>
              <a:t>/uuid:5b12d2ca-	c167-4038-969a-7f70078657ef.</a:t>
            </a:r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Kraan</a:t>
            </a:r>
            <a:r>
              <a:rPr lang="en-US" dirty="0" smtClean="0">
                <a:effectLst/>
              </a:rPr>
              <a:t> BCP, Cooke RM (2000) Uncertainty in compartmental models for hazardous materials — a 	case study. </a:t>
            </a:r>
            <a:r>
              <a:rPr lang="en-US" i="1" dirty="0" smtClean="0">
                <a:effectLst/>
              </a:rPr>
              <a:t>Journal of Hazardous Materials</a:t>
            </a:r>
            <a:r>
              <a:rPr lang="en-US" dirty="0" smtClean="0">
                <a:effectLst/>
              </a:rPr>
              <a:t> 71(1–3):253–268.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7998-5674-1B4E-8DC2-A7B4D5CD769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18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Inversion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7998-5674-1B4E-8DC2-A7B4D5CD769D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262380"/>
            <a:ext cx="3810000" cy="3175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1262380"/>
            <a:ext cx="4185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Mathematical concept used in uncertainty analysis</a:t>
            </a:r>
            <a:br>
              <a:rPr lang="en-US" dirty="0" smtClean="0">
                <a:latin typeface="Arial"/>
                <a:cs typeface="Arial"/>
              </a:rPr>
            </a:br>
            <a:endParaRPr lang="en-US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Few citations prior to 2000 [Web of Science]</a:t>
            </a:r>
            <a:br>
              <a:rPr lang="en-US" dirty="0" smtClean="0">
                <a:latin typeface="Arial"/>
                <a:cs typeface="Arial"/>
              </a:rPr>
            </a:br>
            <a:endParaRPr lang="en-US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Bernard </a:t>
            </a:r>
            <a:r>
              <a:rPr lang="en-US" dirty="0" err="1" smtClean="0">
                <a:latin typeface="Arial"/>
                <a:cs typeface="Arial"/>
              </a:rPr>
              <a:t>Kraan</a:t>
            </a:r>
            <a:r>
              <a:rPr lang="en-US" dirty="0" smtClean="0">
                <a:latin typeface="Arial"/>
                <a:cs typeface="Arial"/>
              </a:rPr>
              <a:t> &amp; Roger Cooke, Delft University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948990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to 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Problem:</a:t>
            </a:r>
          </a:p>
          <a:p>
            <a:pPr>
              <a:buAutoNum type="arabicParenR"/>
            </a:pPr>
            <a:r>
              <a:rPr lang="en-US" dirty="0" smtClean="0"/>
              <a:t>Uncertainty analysis often requires an understanding of the </a:t>
            </a:r>
            <a:r>
              <a:rPr lang="en-US" u="sng" dirty="0" smtClean="0"/>
              <a:t>distribution of uncertain model parameters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>
              <a:buAutoNum type="arabicParenR"/>
            </a:pPr>
            <a:r>
              <a:rPr lang="en-US" dirty="0" smtClean="0"/>
              <a:t>Some parameters are not physically observable/quantifiable but may produce observable outcomes</a:t>
            </a:r>
            <a:br>
              <a:rPr lang="en-US" dirty="0" smtClean="0"/>
            </a:br>
            <a:endParaRPr lang="en-US" dirty="0" smtClean="0"/>
          </a:p>
          <a:p>
            <a:pPr>
              <a:buFont typeface="Arial"/>
              <a:buAutoNum type="arabicParenR"/>
            </a:pPr>
            <a:r>
              <a:rPr lang="en-US" dirty="0" smtClean="0"/>
              <a:t>Expert elicitation can be used to inform uncertainties </a:t>
            </a:r>
            <a:r>
              <a:rPr lang="en-US" dirty="0"/>
              <a:t>where </a:t>
            </a:r>
            <a:r>
              <a:rPr lang="en-US" dirty="0" smtClean="0"/>
              <a:t>experimental </a:t>
            </a:r>
            <a:r>
              <a:rPr lang="en-US" dirty="0"/>
              <a:t>data on model outcomes are scarce or </a:t>
            </a:r>
            <a:r>
              <a:rPr lang="en-US" dirty="0" smtClean="0"/>
              <a:t>conflicting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7998-5674-1B4E-8DC2-A7B4D5CD76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84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Inversion, 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“…the objective of [Probabilistic Inversion] is to take a distribution representing the uncertainty on certain observables, and to translate this uncertainty to...target variables of a certain model.” –</a:t>
            </a:r>
            <a:r>
              <a:rPr lang="en-US" dirty="0" err="1" smtClean="0"/>
              <a:t>Kraan</a:t>
            </a:r>
            <a:r>
              <a:rPr lang="en-US" dirty="0" smtClean="0"/>
              <a:t> 2002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7998-5674-1B4E-8DC2-A7B4D5CD769D}" type="slidenum">
              <a:rPr lang="en-US" smtClean="0"/>
              <a:t>3</a:t>
            </a:fld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940351" y="2625137"/>
            <a:ext cx="2112737" cy="1440823"/>
          </a:xfrm>
          <a:custGeom>
            <a:avLst/>
            <a:gdLst>
              <a:gd name="connsiteX0" fmla="*/ 0 w 1831853"/>
              <a:gd name="connsiteY0" fmla="*/ 1440823 h 1440823"/>
              <a:gd name="connsiteX1" fmla="*/ 268672 w 1831853"/>
              <a:gd name="connsiteY1" fmla="*/ 1245462 h 1440823"/>
              <a:gd name="connsiteX2" fmla="*/ 537344 w 1831853"/>
              <a:gd name="connsiteY2" fmla="*/ 793688 h 1440823"/>
              <a:gd name="connsiteX3" fmla="*/ 757166 w 1831853"/>
              <a:gd name="connsiteY3" fmla="*/ 232024 h 1440823"/>
              <a:gd name="connsiteX4" fmla="*/ 952564 w 1831853"/>
              <a:gd name="connsiteY4" fmla="*/ 33 h 1440823"/>
              <a:gd name="connsiteX5" fmla="*/ 1135749 w 1831853"/>
              <a:gd name="connsiteY5" fmla="*/ 219814 h 1440823"/>
              <a:gd name="connsiteX6" fmla="*/ 1282297 w 1831853"/>
              <a:gd name="connsiteY6" fmla="*/ 793688 h 1440823"/>
              <a:gd name="connsiteX7" fmla="*/ 1416633 w 1831853"/>
              <a:gd name="connsiteY7" fmla="*/ 1233252 h 1440823"/>
              <a:gd name="connsiteX8" fmla="*/ 1831853 w 1831853"/>
              <a:gd name="connsiteY8" fmla="*/ 1379773 h 1440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1853" h="1440823">
                <a:moveTo>
                  <a:pt x="0" y="1440823"/>
                </a:moveTo>
                <a:cubicBezTo>
                  <a:pt x="89557" y="1397070"/>
                  <a:pt x="179115" y="1353318"/>
                  <a:pt x="268672" y="1245462"/>
                </a:cubicBezTo>
                <a:cubicBezTo>
                  <a:pt x="358229" y="1137606"/>
                  <a:pt x="455928" y="962594"/>
                  <a:pt x="537344" y="793688"/>
                </a:cubicBezTo>
                <a:cubicBezTo>
                  <a:pt x="618760" y="624782"/>
                  <a:pt x="687963" y="364300"/>
                  <a:pt x="757166" y="232024"/>
                </a:cubicBezTo>
                <a:cubicBezTo>
                  <a:pt x="826369" y="99748"/>
                  <a:pt x="889467" y="2068"/>
                  <a:pt x="952564" y="33"/>
                </a:cubicBezTo>
                <a:cubicBezTo>
                  <a:pt x="1015661" y="-2002"/>
                  <a:pt x="1080794" y="87538"/>
                  <a:pt x="1135749" y="219814"/>
                </a:cubicBezTo>
                <a:cubicBezTo>
                  <a:pt x="1190705" y="352090"/>
                  <a:pt x="1235483" y="624782"/>
                  <a:pt x="1282297" y="793688"/>
                </a:cubicBezTo>
                <a:cubicBezTo>
                  <a:pt x="1329111" y="962594"/>
                  <a:pt x="1325040" y="1135571"/>
                  <a:pt x="1416633" y="1233252"/>
                </a:cubicBezTo>
                <a:cubicBezTo>
                  <a:pt x="1508226" y="1330933"/>
                  <a:pt x="1670039" y="1355353"/>
                  <a:pt x="1831853" y="1379773"/>
                </a:cubicBezTo>
              </a:path>
            </a:pathLst>
          </a:cu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639281" y="3076942"/>
            <a:ext cx="1282298" cy="561665"/>
          </a:xfrm>
          <a:prstGeom prst="rightArrow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rgbClr val="000000"/>
                </a:solidFill>
              </a:ln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2716" y="4271457"/>
            <a:ext cx="2030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Observable</a:t>
            </a:r>
            <a:br>
              <a:rPr lang="en-US" dirty="0" smtClean="0">
                <a:latin typeface="Arial"/>
                <a:cs typeface="Arial"/>
              </a:rPr>
            </a:br>
            <a:r>
              <a:rPr lang="en-US" i="1" dirty="0" smtClean="0">
                <a:latin typeface="Arial"/>
                <a:cs typeface="Arial"/>
              </a:rPr>
              <a:t>elicitation variable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5544409" y="3076942"/>
            <a:ext cx="2065159" cy="905390"/>
          </a:xfrm>
          <a:custGeom>
            <a:avLst/>
            <a:gdLst>
              <a:gd name="connsiteX0" fmla="*/ 0 w 1831853"/>
              <a:gd name="connsiteY0" fmla="*/ 1440823 h 1440823"/>
              <a:gd name="connsiteX1" fmla="*/ 268672 w 1831853"/>
              <a:gd name="connsiteY1" fmla="*/ 1245462 h 1440823"/>
              <a:gd name="connsiteX2" fmla="*/ 537344 w 1831853"/>
              <a:gd name="connsiteY2" fmla="*/ 793688 h 1440823"/>
              <a:gd name="connsiteX3" fmla="*/ 757166 w 1831853"/>
              <a:gd name="connsiteY3" fmla="*/ 232024 h 1440823"/>
              <a:gd name="connsiteX4" fmla="*/ 952564 w 1831853"/>
              <a:gd name="connsiteY4" fmla="*/ 33 h 1440823"/>
              <a:gd name="connsiteX5" fmla="*/ 1135749 w 1831853"/>
              <a:gd name="connsiteY5" fmla="*/ 219814 h 1440823"/>
              <a:gd name="connsiteX6" fmla="*/ 1282297 w 1831853"/>
              <a:gd name="connsiteY6" fmla="*/ 793688 h 1440823"/>
              <a:gd name="connsiteX7" fmla="*/ 1416633 w 1831853"/>
              <a:gd name="connsiteY7" fmla="*/ 1233252 h 1440823"/>
              <a:gd name="connsiteX8" fmla="*/ 1831853 w 1831853"/>
              <a:gd name="connsiteY8" fmla="*/ 1379773 h 1440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1853" h="1440823">
                <a:moveTo>
                  <a:pt x="0" y="1440823"/>
                </a:moveTo>
                <a:cubicBezTo>
                  <a:pt x="89557" y="1397070"/>
                  <a:pt x="179115" y="1353318"/>
                  <a:pt x="268672" y="1245462"/>
                </a:cubicBezTo>
                <a:cubicBezTo>
                  <a:pt x="358229" y="1137606"/>
                  <a:pt x="455928" y="962594"/>
                  <a:pt x="537344" y="793688"/>
                </a:cubicBezTo>
                <a:cubicBezTo>
                  <a:pt x="618760" y="624782"/>
                  <a:pt x="687963" y="364300"/>
                  <a:pt x="757166" y="232024"/>
                </a:cubicBezTo>
                <a:cubicBezTo>
                  <a:pt x="826369" y="99748"/>
                  <a:pt x="889467" y="2068"/>
                  <a:pt x="952564" y="33"/>
                </a:cubicBezTo>
                <a:cubicBezTo>
                  <a:pt x="1015661" y="-2002"/>
                  <a:pt x="1080794" y="87538"/>
                  <a:pt x="1135749" y="219814"/>
                </a:cubicBezTo>
                <a:cubicBezTo>
                  <a:pt x="1190705" y="352090"/>
                  <a:pt x="1235483" y="624782"/>
                  <a:pt x="1282297" y="793688"/>
                </a:cubicBezTo>
                <a:cubicBezTo>
                  <a:pt x="1329111" y="962594"/>
                  <a:pt x="1325040" y="1135571"/>
                  <a:pt x="1416633" y="1233252"/>
                </a:cubicBezTo>
                <a:cubicBezTo>
                  <a:pt x="1508226" y="1330933"/>
                  <a:pt x="1670039" y="1355353"/>
                  <a:pt x="1831853" y="1379773"/>
                </a:cubicBezTo>
              </a:path>
            </a:pathLst>
          </a:custGeom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65226" y="4187829"/>
            <a:ext cx="1658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Unobservable</a:t>
            </a:r>
            <a:br>
              <a:rPr lang="en-US" dirty="0" smtClean="0">
                <a:latin typeface="Arial"/>
                <a:cs typeface="Arial"/>
              </a:rPr>
            </a:br>
            <a:r>
              <a:rPr lang="en-US" i="1" dirty="0" smtClean="0">
                <a:latin typeface="Arial"/>
                <a:cs typeface="Arial"/>
              </a:rPr>
              <a:t>target variable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5507772" y="2111435"/>
            <a:ext cx="2088312" cy="1869054"/>
          </a:xfrm>
          <a:custGeom>
            <a:avLst/>
            <a:gdLst>
              <a:gd name="connsiteX0" fmla="*/ 0 w 2088312"/>
              <a:gd name="connsiteY0" fmla="*/ 1869054 h 1869054"/>
              <a:gd name="connsiteX1" fmla="*/ 122123 w 2088312"/>
              <a:gd name="connsiteY1" fmla="*/ 1759163 h 1869054"/>
              <a:gd name="connsiteX2" fmla="*/ 293096 w 2088312"/>
              <a:gd name="connsiteY2" fmla="*/ 1344020 h 1869054"/>
              <a:gd name="connsiteX3" fmla="*/ 390795 w 2088312"/>
              <a:gd name="connsiteY3" fmla="*/ 818986 h 1869054"/>
              <a:gd name="connsiteX4" fmla="*/ 464069 w 2088312"/>
              <a:gd name="connsiteY4" fmla="*/ 293953 h 1869054"/>
              <a:gd name="connsiteX5" fmla="*/ 549556 w 2088312"/>
              <a:gd name="connsiteY5" fmla="*/ 25331 h 1869054"/>
              <a:gd name="connsiteX6" fmla="*/ 622830 w 2088312"/>
              <a:gd name="connsiteY6" fmla="*/ 37541 h 1869054"/>
              <a:gd name="connsiteX7" fmla="*/ 659467 w 2088312"/>
              <a:gd name="connsiteY7" fmla="*/ 257322 h 1869054"/>
              <a:gd name="connsiteX8" fmla="*/ 708316 w 2088312"/>
              <a:gd name="connsiteY8" fmla="*/ 623625 h 1869054"/>
              <a:gd name="connsiteX9" fmla="*/ 769378 w 2088312"/>
              <a:gd name="connsiteY9" fmla="*/ 977718 h 1869054"/>
              <a:gd name="connsiteX10" fmla="*/ 842652 w 2088312"/>
              <a:gd name="connsiteY10" fmla="*/ 1295180 h 1869054"/>
              <a:gd name="connsiteX11" fmla="*/ 1001413 w 2088312"/>
              <a:gd name="connsiteY11" fmla="*/ 1502751 h 1869054"/>
              <a:gd name="connsiteX12" fmla="*/ 1318934 w 2088312"/>
              <a:gd name="connsiteY12" fmla="*/ 1661483 h 1869054"/>
              <a:gd name="connsiteX13" fmla="*/ 1807428 w 2088312"/>
              <a:gd name="connsiteY13" fmla="*/ 1808004 h 1869054"/>
              <a:gd name="connsiteX14" fmla="*/ 2088312 w 2088312"/>
              <a:gd name="connsiteY14" fmla="*/ 1808004 h 186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8312" h="1869054">
                <a:moveTo>
                  <a:pt x="0" y="1869054"/>
                </a:moveTo>
                <a:cubicBezTo>
                  <a:pt x="36637" y="1857861"/>
                  <a:pt x="73274" y="1846669"/>
                  <a:pt x="122123" y="1759163"/>
                </a:cubicBezTo>
                <a:cubicBezTo>
                  <a:pt x="170972" y="1671657"/>
                  <a:pt x="248317" y="1500716"/>
                  <a:pt x="293096" y="1344020"/>
                </a:cubicBezTo>
                <a:cubicBezTo>
                  <a:pt x="337875" y="1187324"/>
                  <a:pt x="362300" y="993997"/>
                  <a:pt x="390795" y="818986"/>
                </a:cubicBezTo>
                <a:cubicBezTo>
                  <a:pt x="419290" y="643975"/>
                  <a:pt x="437609" y="426229"/>
                  <a:pt x="464069" y="293953"/>
                </a:cubicBezTo>
                <a:cubicBezTo>
                  <a:pt x="490529" y="161677"/>
                  <a:pt x="523096" y="68066"/>
                  <a:pt x="549556" y="25331"/>
                </a:cubicBezTo>
                <a:cubicBezTo>
                  <a:pt x="576016" y="-17404"/>
                  <a:pt x="604512" y="-1124"/>
                  <a:pt x="622830" y="37541"/>
                </a:cubicBezTo>
                <a:cubicBezTo>
                  <a:pt x="641149" y="76206"/>
                  <a:pt x="645219" y="159641"/>
                  <a:pt x="659467" y="257322"/>
                </a:cubicBezTo>
                <a:cubicBezTo>
                  <a:pt x="673715" y="355003"/>
                  <a:pt x="689998" y="503559"/>
                  <a:pt x="708316" y="623625"/>
                </a:cubicBezTo>
                <a:cubicBezTo>
                  <a:pt x="726635" y="743691"/>
                  <a:pt x="746989" y="865792"/>
                  <a:pt x="769378" y="977718"/>
                </a:cubicBezTo>
                <a:cubicBezTo>
                  <a:pt x="791767" y="1089644"/>
                  <a:pt x="803980" y="1207675"/>
                  <a:pt x="842652" y="1295180"/>
                </a:cubicBezTo>
                <a:cubicBezTo>
                  <a:pt x="881324" y="1382685"/>
                  <a:pt x="922033" y="1441701"/>
                  <a:pt x="1001413" y="1502751"/>
                </a:cubicBezTo>
                <a:cubicBezTo>
                  <a:pt x="1080793" y="1563801"/>
                  <a:pt x="1184598" y="1610607"/>
                  <a:pt x="1318934" y="1661483"/>
                </a:cubicBezTo>
                <a:cubicBezTo>
                  <a:pt x="1453270" y="1712358"/>
                  <a:pt x="1679198" y="1783584"/>
                  <a:pt x="1807428" y="1808004"/>
                </a:cubicBezTo>
                <a:cubicBezTo>
                  <a:pt x="1935658" y="1832424"/>
                  <a:pt x="2011985" y="1820214"/>
                  <a:pt x="2088312" y="1808004"/>
                </a:cubicBezTo>
              </a:path>
            </a:pathLst>
          </a:cu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5544409" y="2747270"/>
            <a:ext cx="2057550" cy="1208799"/>
          </a:xfrm>
          <a:custGeom>
            <a:avLst/>
            <a:gdLst>
              <a:gd name="connsiteX0" fmla="*/ 0 w 2057550"/>
              <a:gd name="connsiteY0" fmla="*/ 1013904 h 1013904"/>
              <a:gd name="connsiteX1" fmla="*/ 476281 w 2057550"/>
              <a:gd name="connsiteY1" fmla="*/ 965063 h 1013904"/>
              <a:gd name="connsiteX2" fmla="*/ 867077 w 2057550"/>
              <a:gd name="connsiteY2" fmla="*/ 745282 h 1013904"/>
              <a:gd name="connsiteX3" fmla="*/ 1062474 w 2057550"/>
              <a:gd name="connsiteY3" fmla="*/ 525500 h 1013904"/>
              <a:gd name="connsiteX4" fmla="*/ 1245660 w 2057550"/>
              <a:gd name="connsiteY4" fmla="*/ 269088 h 1013904"/>
              <a:gd name="connsiteX5" fmla="*/ 1465482 w 2057550"/>
              <a:gd name="connsiteY5" fmla="*/ 73727 h 1013904"/>
              <a:gd name="connsiteX6" fmla="*/ 1697517 w 2057550"/>
              <a:gd name="connsiteY6" fmla="*/ 466 h 1013904"/>
              <a:gd name="connsiteX7" fmla="*/ 1868490 w 2057550"/>
              <a:gd name="connsiteY7" fmla="*/ 61517 h 1013904"/>
              <a:gd name="connsiteX8" fmla="*/ 1990613 w 2057550"/>
              <a:gd name="connsiteY8" fmla="*/ 366769 h 1013904"/>
              <a:gd name="connsiteX9" fmla="*/ 2051675 w 2057550"/>
              <a:gd name="connsiteY9" fmla="*/ 757492 h 1013904"/>
              <a:gd name="connsiteX10" fmla="*/ 2051675 w 2057550"/>
              <a:gd name="connsiteY10" fmla="*/ 952853 h 1013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57550" h="1013904">
                <a:moveTo>
                  <a:pt x="0" y="1013904"/>
                </a:moveTo>
                <a:cubicBezTo>
                  <a:pt x="165884" y="1011868"/>
                  <a:pt x="331768" y="1009833"/>
                  <a:pt x="476281" y="965063"/>
                </a:cubicBezTo>
                <a:cubicBezTo>
                  <a:pt x="620794" y="920293"/>
                  <a:pt x="769378" y="818542"/>
                  <a:pt x="867077" y="745282"/>
                </a:cubicBezTo>
                <a:cubicBezTo>
                  <a:pt x="964776" y="672022"/>
                  <a:pt x="999377" y="604866"/>
                  <a:pt x="1062474" y="525500"/>
                </a:cubicBezTo>
                <a:cubicBezTo>
                  <a:pt x="1125571" y="446134"/>
                  <a:pt x="1178492" y="344383"/>
                  <a:pt x="1245660" y="269088"/>
                </a:cubicBezTo>
                <a:cubicBezTo>
                  <a:pt x="1312828" y="193792"/>
                  <a:pt x="1390173" y="118497"/>
                  <a:pt x="1465482" y="73727"/>
                </a:cubicBezTo>
                <a:cubicBezTo>
                  <a:pt x="1540791" y="28957"/>
                  <a:pt x="1630349" y="2501"/>
                  <a:pt x="1697517" y="466"/>
                </a:cubicBezTo>
                <a:cubicBezTo>
                  <a:pt x="1764685" y="-1569"/>
                  <a:pt x="1819641" y="467"/>
                  <a:pt x="1868490" y="61517"/>
                </a:cubicBezTo>
                <a:cubicBezTo>
                  <a:pt x="1917339" y="122567"/>
                  <a:pt x="1960082" y="250773"/>
                  <a:pt x="1990613" y="366769"/>
                </a:cubicBezTo>
                <a:cubicBezTo>
                  <a:pt x="2021144" y="482765"/>
                  <a:pt x="2041498" y="659811"/>
                  <a:pt x="2051675" y="757492"/>
                </a:cubicBezTo>
                <a:cubicBezTo>
                  <a:pt x="2061852" y="855173"/>
                  <a:pt x="2056763" y="904013"/>
                  <a:pt x="2051675" y="952853"/>
                </a:cubicBezTo>
              </a:path>
            </a:pathLst>
          </a:cu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468280" y="2443187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?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589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Expert Elicitation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Aggregates experts’ uncertainty of </a:t>
            </a:r>
            <a:r>
              <a:rPr lang="en-US" u="sng" dirty="0" smtClean="0"/>
              <a:t>elicitation variable</a:t>
            </a:r>
            <a:r>
              <a:rPr lang="en-US" dirty="0" smtClean="0"/>
              <a:t> into </a:t>
            </a:r>
            <a:r>
              <a:rPr lang="en-US" b="1" dirty="0" smtClean="0"/>
              <a:t>uncertainty distribution of Decision Maker (DM):</a:t>
            </a:r>
          </a:p>
          <a:p>
            <a:pPr marL="0" indent="0">
              <a:buNone/>
            </a:pP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smtClean="0"/>
              <a:t>where:</a:t>
            </a:r>
          </a:p>
          <a:p>
            <a:pPr marL="857250" lvl="2" indent="0">
              <a:buNone/>
            </a:pPr>
            <a:r>
              <a:rPr lang="en-US" dirty="0" smtClean="0"/>
              <a:t>Y = elicitation variable</a:t>
            </a:r>
          </a:p>
          <a:p>
            <a:pPr marL="857250" lvl="2" indent="0">
              <a:buNone/>
            </a:pPr>
            <a:r>
              <a:rPr lang="en-US" dirty="0" err="1" smtClean="0"/>
              <a:t>ω</a:t>
            </a:r>
            <a:r>
              <a:rPr lang="en-US" baseline="-25000" dirty="0" err="1" smtClean="0"/>
              <a:t>i</a:t>
            </a:r>
            <a:r>
              <a:rPr lang="en-US" dirty="0" smtClean="0"/>
              <a:t> = weight of expert j</a:t>
            </a:r>
          </a:p>
          <a:p>
            <a:pPr marL="857250" lvl="2" indent="0">
              <a:buNone/>
            </a:pPr>
            <a:r>
              <a:rPr lang="en-US" i="1" dirty="0" err="1"/>
              <a:t>f</a:t>
            </a:r>
            <a:r>
              <a:rPr lang="en-US" baseline="-25000" dirty="0" err="1" smtClean="0"/>
              <a:t>j</a:t>
            </a:r>
            <a:r>
              <a:rPr lang="en-US" dirty="0" err="1" smtClean="0"/>
              <a:t>,Y</a:t>
            </a:r>
            <a:r>
              <a:rPr lang="en-US" dirty="0" smtClean="0"/>
              <a:t> = density estimation for variable 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7998-5674-1B4E-8DC2-A7B4D5CD769D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Screen Shot 2015-10-23 at 1.01.13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8" r="10045"/>
          <a:stretch/>
        </p:blipFill>
        <p:spPr>
          <a:xfrm>
            <a:off x="3139440" y="2036584"/>
            <a:ext cx="2865121" cy="107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08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(More) intuitive example of PI – Later plume spread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effectLst/>
              </a:rPr>
              <a:t>The later plume spread, </a:t>
            </a:r>
            <a:r>
              <a:rPr lang="en-US" dirty="0" err="1" smtClean="0">
                <a:effectLst/>
              </a:rPr>
              <a:t>σ</a:t>
            </a:r>
            <a:r>
              <a:rPr lang="en-US" baseline="-25000" dirty="0" err="1" smtClean="0">
                <a:effectLst/>
              </a:rPr>
              <a:t>y</a:t>
            </a:r>
            <a:r>
              <a:rPr lang="en-US" dirty="0" smtClean="0">
                <a:effectLst/>
              </a:rPr>
              <a:t>,</a:t>
            </a:r>
            <a:r>
              <a:rPr lang="en-US" baseline="-25000" dirty="0" smtClean="0">
                <a:effectLst/>
              </a:rPr>
              <a:t> </a:t>
            </a:r>
            <a:r>
              <a:rPr lang="en-US" dirty="0" smtClean="0">
                <a:effectLst/>
              </a:rPr>
              <a:t>for a downwind distance, z, can be modeled by:</a:t>
            </a:r>
          </a:p>
          <a:p>
            <a:pPr marL="0" indent="0">
              <a:buNone/>
            </a:pPr>
            <a:endParaRPr lang="en-US" baseline="-25000" dirty="0"/>
          </a:p>
          <a:p>
            <a:pPr marL="0" indent="0">
              <a:buNone/>
            </a:pPr>
            <a:endParaRPr lang="en-US" baseline="-25000" dirty="0" smtClean="0">
              <a:effectLst/>
            </a:endParaRPr>
          </a:p>
          <a:p>
            <a:pPr marL="0" indent="0">
              <a:buNone/>
            </a:pPr>
            <a:endParaRPr lang="en-US" baseline="-25000" dirty="0"/>
          </a:p>
          <a:p>
            <a:pPr marL="0" indent="0">
              <a:buNone/>
            </a:pPr>
            <a:endParaRPr lang="en-US" baseline="-25000" dirty="0" smtClean="0">
              <a:effectLst/>
            </a:endParaRP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where: </a:t>
            </a:r>
            <a:br>
              <a:rPr lang="en-US" dirty="0" smtClean="0"/>
            </a:br>
            <a:r>
              <a:rPr lang="en-US" dirty="0" smtClean="0"/>
              <a:t>		A</a:t>
            </a:r>
            <a:r>
              <a:rPr lang="en-US" i="1" baseline="-25000" dirty="0" smtClean="0"/>
              <a:t>y</a:t>
            </a:r>
            <a:r>
              <a:rPr lang="en-US" dirty="0" smtClean="0"/>
              <a:t> and B</a:t>
            </a:r>
            <a:r>
              <a:rPr lang="en-US" i="1" baseline="-25000" dirty="0" smtClean="0"/>
              <a:t>y</a:t>
            </a:r>
            <a:r>
              <a:rPr lang="en-US" dirty="0" smtClean="0"/>
              <a:t> are </a:t>
            </a:r>
            <a:r>
              <a:rPr lang="en-US" b="1" dirty="0" smtClean="0"/>
              <a:t>unobservable target variables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		</a:t>
            </a:r>
            <a:r>
              <a:rPr lang="en-US" dirty="0" err="1" smtClean="0">
                <a:effectLst/>
              </a:rPr>
              <a:t>σ</a:t>
            </a:r>
            <a:r>
              <a:rPr lang="en-US" baseline="-25000" dirty="0" err="1" smtClean="0">
                <a:effectLst/>
              </a:rPr>
              <a:t>y</a:t>
            </a:r>
            <a:r>
              <a:rPr lang="en-US" baseline="-25000" dirty="0" smtClean="0">
                <a:effectLst/>
              </a:rPr>
              <a:t> </a:t>
            </a:r>
            <a:r>
              <a:rPr lang="en-US" dirty="0" smtClean="0">
                <a:effectLst/>
              </a:rPr>
              <a:t>is observable phenomenon </a:t>
            </a:r>
            <a:r>
              <a:rPr lang="en-US" dirty="0" smtClean="0">
                <a:effectLst/>
                <a:sym typeface="Wingdings"/>
              </a:rPr>
              <a:t></a:t>
            </a:r>
            <a:r>
              <a:rPr lang="en-US" dirty="0" smtClean="0">
                <a:effectLst/>
              </a:rPr>
              <a:t> becomes </a:t>
            </a:r>
            <a:r>
              <a:rPr lang="en-US" b="1" dirty="0" smtClean="0">
                <a:effectLst/>
              </a:rPr>
              <a:t>elicitation variable</a:t>
            </a:r>
            <a:r>
              <a:rPr lang="en-US" dirty="0">
                <a:effectLst/>
              </a:rPr>
              <a:t>	</a:t>
            </a:r>
            <a:r>
              <a:rPr lang="en-US" dirty="0" smtClean="0">
                <a:effectLst/>
              </a:rPr>
              <a:t>	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7998-5674-1B4E-8DC2-A7B4D5CD769D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 descr="Screen Shot 2015-10-23 at 1.43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0" y="1895112"/>
            <a:ext cx="2921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60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Probabilistic Inversion – Later plume spread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effectLst/>
              </a:rPr>
              <a:t>Expert input comes in the form of quantile estimations for plume spreads at different downwind distances: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smtClean="0"/>
              <a:t>*Important to note: expert data does not depend on </a:t>
            </a:r>
            <a:r>
              <a:rPr lang="en-US" b="1" dirty="0" smtClean="0"/>
              <a:t>any particular model</a:t>
            </a:r>
            <a:endParaRPr lang="en-US" b="1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7998-5674-1B4E-8DC2-A7B4D5CD769D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Screen Shot 2015-10-23 at 1.51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64" y="1935697"/>
            <a:ext cx="65659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21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Cooke et al. 2006 – Probabilistic Inversion for chicken processing 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7998-5674-1B4E-8DC2-A7B4D5CD769D}" type="slidenum">
              <a:rPr lang="en-US" smtClean="0"/>
              <a:t>7</a:t>
            </a:fld>
            <a:endParaRPr lang="en-US"/>
          </a:p>
        </p:txBody>
      </p:sp>
      <p:pic>
        <p:nvPicPr>
          <p:cNvPr id="10" name="Picture 9" descr="Screen Shot 2015-10-22 at 4.18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86" y="1246533"/>
            <a:ext cx="4365649" cy="3294362"/>
          </a:xfrm>
          <a:prstGeom prst="rect">
            <a:avLst/>
          </a:prstGeom>
        </p:spPr>
      </p:pic>
      <p:pic>
        <p:nvPicPr>
          <p:cNvPr id="11" name="Picture 10" descr="Screen Shot 2015-10-23 at 1.37.4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902" y="906985"/>
            <a:ext cx="4517098" cy="367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73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8510"/>
            <a:ext cx="8229600" cy="3394472"/>
          </a:xfrm>
        </p:spPr>
        <p:txBody>
          <a:bodyPr/>
          <a:lstStyle/>
          <a:p>
            <a:r>
              <a:rPr lang="en-US" dirty="0" smtClean="0"/>
              <a:t>Assume mass balance – bacteria can be transferred to/from chicken and environment or can be inactivated/removed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Assume hypothetical initial conditions:</a:t>
            </a:r>
          </a:p>
          <a:p>
            <a:pPr lvl="1"/>
            <a:r>
              <a:rPr lang="en-US" dirty="0" smtClean="0"/>
              <a:t>Number of infected campylobacters internally and externally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Experts queried about amount of bacteria on each carcass at the end of each processing stage: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7998-5674-1B4E-8DC2-A7B4D5CD769D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Screen Shot 2015-10-23 at 3.03.49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2"/>
          <a:stretch/>
        </p:blipFill>
        <p:spPr>
          <a:xfrm>
            <a:off x="3365903" y="3084714"/>
            <a:ext cx="3783791" cy="205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16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465</Words>
  <Application>Microsoft Macintosh PowerPoint</Application>
  <PresentationFormat>On-screen Show (16:9)</PresentationFormat>
  <Paragraphs>145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Probabilistic Inversion</vt:lpstr>
      <vt:lpstr>Background to PI</vt:lpstr>
      <vt:lpstr>Probabilistic Inversion, defined</vt:lpstr>
      <vt:lpstr>Expert Elicitation</vt:lpstr>
      <vt:lpstr>(More) intuitive example of PI – Later plume spread</vt:lpstr>
      <vt:lpstr>Example of Probabilistic Inversion – Later plume spread</vt:lpstr>
      <vt:lpstr>Cooke et al. 2006 – Probabilistic Inversion for chicken processing lines</vt:lpstr>
      <vt:lpstr>Problem setup</vt:lpstr>
      <vt:lpstr>PowerPoint Presentation</vt:lpstr>
      <vt:lpstr>PowerPoint Presentation</vt:lpstr>
      <vt:lpstr>How to “pull back” expert uncertainty onto target variables?</vt:lpstr>
      <vt:lpstr>Weighting methods</vt:lpstr>
      <vt:lpstr>Results</vt:lpstr>
      <vt:lpstr>Results</vt:lpstr>
      <vt:lpstr>Conclusions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Perry</dc:creator>
  <cp:lastModifiedBy>Perry</cp:lastModifiedBy>
  <cp:revision>26</cp:revision>
  <dcterms:created xsi:type="dcterms:W3CDTF">2015-10-22T19:41:24Z</dcterms:created>
  <dcterms:modified xsi:type="dcterms:W3CDTF">2015-10-23T12:57:09Z</dcterms:modified>
</cp:coreProperties>
</file>