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Fira Sans Extra Condensed Medium"/>
      <p:regular r:id="rId33"/>
      <p:bold r:id="rId34"/>
      <p:italic r:id="rId35"/>
      <p:boldItalic r:id="rId36"/>
    </p:embeddedFont>
    <p:embeddedFont>
      <p:font typeface="Roboto Condensed"/>
      <p:regular r:id="rId37"/>
      <p:bold r:id="rId38"/>
      <p:italic r:id="rId39"/>
      <p:boldItalic r:id="rId40"/>
    </p:embeddedFont>
    <p:embeddedFont>
      <p:font typeface="Squada One"/>
      <p:regular r:id="rId41"/>
    </p:embeddedFont>
    <p:embeddedFont>
      <p:font typeface="Roboto Condensed Light"/>
      <p:regular r:id="rId42"/>
      <p:bold r:id="rId43"/>
      <p:italic r:id="rId44"/>
      <p:boldItalic r:id="rId45"/>
    </p:embeddedFont>
    <p:embeddedFont>
      <p:font typeface="Exo 2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0" roundtripDataSignature="AMtx7mhFH/a4A6boNgQ+s59lpFzioWuZ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Condensed-boldItalic.fntdata"/><Relationship Id="rId42" Type="http://schemas.openxmlformats.org/officeDocument/2006/relationships/font" Target="fonts/RobotoCondensedLight-regular.fntdata"/><Relationship Id="rId41" Type="http://schemas.openxmlformats.org/officeDocument/2006/relationships/font" Target="fonts/SquadaOne-regular.fntdata"/><Relationship Id="rId44" Type="http://schemas.openxmlformats.org/officeDocument/2006/relationships/font" Target="fonts/RobotoCondensedLight-italic.fntdata"/><Relationship Id="rId43" Type="http://schemas.openxmlformats.org/officeDocument/2006/relationships/font" Target="fonts/RobotoCondensedLight-bold.fntdata"/><Relationship Id="rId46" Type="http://schemas.openxmlformats.org/officeDocument/2006/relationships/font" Target="fonts/Exo2-regular.fntdata"/><Relationship Id="rId45" Type="http://schemas.openxmlformats.org/officeDocument/2006/relationships/font" Target="fonts/RobotoCondensed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Exo2-italic.fntdata"/><Relationship Id="rId47" Type="http://schemas.openxmlformats.org/officeDocument/2006/relationships/font" Target="fonts/Exo2-bold.fntdata"/><Relationship Id="rId49" Type="http://schemas.openxmlformats.org/officeDocument/2006/relationships/font" Target="fonts/Exo2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font" Target="fonts/FiraSansExtraCondensedMedium-regular.fntdata"/><Relationship Id="rId32" Type="http://schemas.openxmlformats.org/officeDocument/2006/relationships/slide" Target="slides/slide28.xml"/><Relationship Id="rId35" Type="http://schemas.openxmlformats.org/officeDocument/2006/relationships/font" Target="fonts/FiraSansExtraCondensedMedium-italic.fntdata"/><Relationship Id="rId34" Type="http://schemas.openxmlformats.org/officeDocument/2006/relationships/font" Target="fonts/FiraSansExtraCondensedMedium-bold.fntdata"/><Relationship Id="rId37" Type="http://schemas.openxmlformats.org/officeDocument/2006/relationships/font" Target="fonts/RobotoCondensed-regular.fntdata"/><Relationship Id="rId36" Type="http://schemas.openxmlformats.org/officeDocument/2006/relationships/font" Target="fonts/FiraSansExtraCondensedMedium-boldItalic.fntdata"/><Relationship Id="rId39" Type="http://schemas.openxmlformats.org/officeDocument/2006/relationships/font" Target="fonts/RobotoCondensed-italic.fntdata"/><Relationship Id="rId38" Type="http://schemas.openxmlformats.org/officeDocument/2006/relationships/font" Target="fonts/RobotoCondensed-bold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b0b9dee90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bb0b9dee9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e106941cb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de106941c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106941c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de106941c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b0b9dee90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bb0b9dee9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e106941cb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de106941c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e106941cb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de106941c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e106941cb_1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de106941c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b0b9dee90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bb0b9dee9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e106941c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de106941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e106941cb_1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de106941cb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b0b9dee90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bb0b9dee9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e106941cb_1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de106941c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b0b9dee90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bb0b9dee9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e106941cb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de106941c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b0b9dee90_0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bb0b9dee9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e106941cb_1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de106941c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b0b9dee90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bb0b9dee9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6"/>
          <p:cNvSpPr txBox="1"/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16"/>
          <p:cNvSpPr txBox="1"/>
          <p:nvPr>
            <p:ph idx="1" type="subTitle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33"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" name="Google Shape;13;p17"/>
          <p:cNvSpPr txBox="1"/>
          <p:nvPr>
            <p:ph idx="2" type="ctrTitle"/>
          </p:nvPr>
        </p:nvSpPr>
        <p:spPr>
          <a:xfrm>
            <a:off x="390296" y="201653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" name="Google Shape;14;p17"/>
          <p:cNvSpPr txBox="1"/>
          <p:nvPr>
            <p:ph idx="1" type="subTitle"/>
          </p:nvPr>
        </p:nvSpPr>
        <p:spPr>
          <a:xfrm>
            <a:off x="690446" y="656478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" name="Google Shape;15;p17"/>
          <p:cNvSpPr txBox="1"/>
          <p:nvPr>
            <p:ph idx="3" type="title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6" name="Google Shape;16;p17"/>
          <p:cNvSpPr txBox="1"/>
          <p:nvPr>
            <p:ph idx="4" type="title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7" name="Google Shape;17;p17"/>
          <p:cNvSpPr txBox="1"/>
          <p:nvPr>
            <p:ph idx="5" type="title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6" type="title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9" name="Google Shape;19;p17"/>
          <p:cNvSpPr txBox="1"/>
          <p:nvPr>
            <p:ph idx="7" type="title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0" name="Google Shape;20;p17"/>
          <p:cNvSpPr txBox="1"/>
          <p:nvPr>
            <p:ph idx="8" type="title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1" name="Google Shape;21;p17"/>
          <p:cNvSpPr txBox="1"/>
          <p:nvPr>
            <p:ph idx="9" type="ctrTitle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" name="Google Shape;22;p17"/>
          <p:cNvSpPr txBox="1"/>
          <p:nvPr>
            <p:ph idx="13" type="subTitle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3" name="Google Shape;23;p17"/>
          <p:cNvSpPr txBox="1"/>
          <p:nvPr>
            <p:ph idx="14" type="ctrTitle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" name="Google Shape;24;p17"/>
          <p:cNvSpPr txBox="1"/>
          <p:nvPr>
            <p:ph idx="15" type="subTitle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5" name="Google Shape;25;p17"/>
          <p:cNvSpPr txBox="1"/>
          <p:nvPr>
            <p:ph idx="16" type="ctrTitle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" name="Google Shape;26;p17"/>
          <p:cNvSpPr txBox="1"/>
          <p:nvPr>
            <p:ph idx="17" type="subTitle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7" name="Google Shape;27;p17"/>
          <p:cNvSpPr txBox="1"/>
          <p:nvPr>
            <p:ph idx="18" type="ctrTitle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" name="Google Shape;28;p17"/>
          <p:cNvSpPr txBox="1"/>
          <p:nvPr>
            <p:ph idx="19" type="subTitle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17"/>
          <p:cNvSpPr txBox="1"/>
          <p:nvPr>
            <p:ph idx="20" type="ctrTitle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" name="Google Shape;30;p17"/>
          <p:cNvSpPr txBox="1"/>
          <p:nvPr>
            <p:ph idx="21" type="subTitle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18"/>
          <p:cNvSpPr txBox="1"/>
          <p:nvPr>
            <p:ph idx="2" type="title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4" name="Google Shape;34;p18"/>
          <p:cNvSpPr txBox="1"/>
          <p:nvPr>
            <p:ph idx="1" type="subTitle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/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" name="Google Shape;37;p19"/>
          <p:cNvSpPr txBox="1"/>
          <p:nvPr>
            <p:ph idx="1" type="subTitle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0" name="Google Shape;40;p20"/>
          <p:cNvSpPr txBox="1"/>
          <p:nvPr>
            <p:ph idx="2" type="title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41" name="Google Shape;41;p20"/>
          <p:cNvSpPr txBox="1"/>
          <p:nvPr>
            <p:ph idx="1" type="subTitle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" name="Google Shape;44;p21"/>
          <p:cNvSpPr txBox="1"/>
          <p:nvPr>
            <p:ph idx="2" type="title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45" name="Google Shape;45;p21"/>
          <p:cNvSpPr txBox="1"/>
          <p:nvPr>
            <p:ph idx="1" type="subTitle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4">
  <p:cSld name="CUSTOM_2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/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8" name="Google Shape;48;p22"/>
          <p:cNvSpPr txBox="1"/>
          <p:nvPr>
            <p:ph idx="2" type="title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49" name="Google Shape;49;p22"/>
          <p:cNvSpPr txBox="1"/>
          <p:nvPr>
            <p:ph idx="1" type="subTitle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5">
  <p:cSld name="CUSTOM_3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2" name="Google Shape;52;p23"/>
          <p:cNvSpPr txBox="1"/>
          <p:nvPr>
            <p:ph idx="2" type="title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3" name="Google Shape;53;p23"/>
          <p:cNvSpPr txBox="1"/>
          <p:nvPr>
            <p:ph idx="1" type="subTitle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6">
  <p:cSld name="CUSTOM_3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Google Shape;56;p24"/>
          <p:cNvSpPr txBox="1"/>
          <p:nvPr>
            <p:ph idx="2" type="title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7" name="Google Shape;57;p24"/>
          <p:cNvSpPr txBox="1"/>
          <p:nvPr>
            <p:ph idx="1" type="subTitle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i="0" sz="28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b="0" i="0" sz="2800" u="none" cap="none" strike="noStrik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b="0" i="0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3237025" y="3284500"/>
            <a:ext cx="52824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fr-FR" sz="1400">
                <a:latin typeface="Roboto Condensed"/>
                <a:ea typeface="Roboto Condensed"/>
                <a:cs typeface="Roboto Condensed"/>
                <a:sym typeface="Roboto Condensed"/>
              </a:rPr>
              <a:t>Analyse, Conception et Implémentation du site vitrine de WiaFirm.</a:t>
            </a:r>
            <a:endParaRPr/>
          </a:p>
        </p:txBody>
      </p:sp>
      <p:sp>
        <p:nvSpPr>
          <p:cNvPr id="64" name="Google Shape;64;p1"/>
          <p:cNvSpPr txBox="1"/>
          <p:nvPr>
            <p:ph type="ctrTitle"/>
          </p:nvPr>
        </p:nvSpPr>
        <p:spPr>
          <a:xfrm>
            <a:off x="1387772" y="1241298"/>
            <a:ext cx="6886800" cy="225680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fr-FR">
                <a:solidFill>
                  <a:srgbClr val="434343"/>
                </a:solidFill>
              </a:rPr>
              <a:t>Wireless </a:t>
            </a:r>
            <a:endParaRPr>
              <a:solidFill>
                <a:srgbClr val="434343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fr-FR">
                <a:solidFill>
                  <a:srgbClr val="434343"/>
                </a:solidFill>
              </a:rPr>
              <a:t>Community Network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65" name="Google Shape;65;p1"/>
          <p:cNvCxnSpPr/>
          <p:nvPr/>
        </p:nvCxnSpPr>
        <p:spPr>
          <a:xfrm>
            <a:off x="5571979" y="4001489"/>
            <a:ext cx="208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ctrTitle"/>
          </p:nvPr>
        </p:nvSpPr>
        <p:spPr>
          <a:xfrm>
            <a:off x="2047575" y="1090150"/>
            <a:ext cx="56193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Spécifications des besoins</a:t>
            </a:r>
            <a:endParaRPr sz="2800"/>
          </a:p>
        </p:txBody>
      </p:sp>
      <p:sp>
        <p:nvSpPr>
          <p:cNvPr id="141" name="Google Shape;141;p6"/>
          <p:cNvSpPr txBox="1"/>
          <p:nvPr>
            <p:ph idx="1" type="subTitle"/>
          </p:nvPr>
        </p:nvSpPr>
        <p:spPr>
          <a:xfrm>
            <a:off x="1742100" y="2121025"/>
            <a:ext cx="56598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Le but ici est de présenter les besoins fonctionnels et non fonctionnels auxquels le système devra répondre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6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6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b0b9dee90_0_8"/>
          <p:cNvSpPr txBox="1"/>
          <p:nvPr>
            <p:ph type="ctrTitle"/>
          </p:nvPr>
        </p:nvSpPr>
        <p:spPr>
          <a:xfrm>
            <a:off x="2021150" y="1355275"/>
            <a:ext cx="57492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Besoins fonctionnels</a:t>
            </a:r>
            <a:endParaRPr sz="2800"/>
          </a:p>
        </p:txBody>
      </p:sp>
      <p:sp>
        <p:nvSpPr>
          <p:cNvPr id="149" name="Google Shape;149;gbb0b9dee90_0_8"/>
          <p:cNvSpPr txBox="1"/>
          <p:nvPr>
            <p:ph idx="1" type="subTitle"/>
          </p:nvPr>
        </p:nvSpPr>
        <p:spPr>
          <a:xfrm>
            <a:off x="1287375" y="1865275"/>
            <a:ext cx="68925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•  F1. Fournir une bonne description du firmware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•  F2. </a:t>
            </a: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Décrire</a:t>
            </a: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 le processus d’acquisition et mise en opération du firmware</a:t>
            </a:r>
            <a:br>
              <a:rPr lang="fr-FR" sz="1500">
                <a:latin typeface="Calibri"/>
                <a:ea typeface="Calibri"/>
                <a:cs typeface="Calibri"/>
                <a:sym typeface="Calibri"/>
              </a:rPr>
            </a:b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	•  F3. Présenter les réseaux communautaires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• F4. Fournir une carte de localisation des communautés. En effet, le projet </a:t>
            </a:r>
            <a:r>
              <a:rPr b="1" lang="fr-FR" sz="1500">
                <a:latin typeface="Calibri"/>
                <a:ea typeface="Calibri"/>
                <a:cs typeface="Calibri"/>
                <a:sym typeface="Calibri"/>
              </a:rPr>
              <a:t>Wireless Community Network : Geolocalisation and mapping </a:t>
            </a: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permettra de géolocaliser les communautés. Il sera question pour nous ici, d’utiliser leur </a:t>
            </a: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plateforme</a:t>
            </a: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 pour afficher une carte contenant les communautés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gbb0b9dee90_0_8"/>
          <p:cNvCxnSpPr/>
          <p:nvPr/>
        </p:nvCxnSpPr>
        <p:spPr>
          <a:xfrm>
            <a:off x="4574400" y="1265900"/>
            <a:ext cx="457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gbb0b9dee90_0_8"/>
          <p:cNvCxnSpPr/>
          <p:nvPr/>
        </p:nvCxnSpPr>
        <p:spPr>
          <a:xfrm>
            <a:off x="-113450" y="4804950"/>
            <a:ext cx="457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e106941cb_0_15"/>
          <p:cNvSpPr txBox="1"/>
          <p:nvPr>
            <p:ph type="ctrTitle"/>
          </p:nvPr>
        </p:nvSpPr>
        <p:spPr>
          <a:xfrm>
            <a:off x="1898225" y="1010600"/>
            <a:ext cx="57492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Besoins fonctionnels</a:t>
            </a:r>
            <a:endParaRPr sz="2800"/>
          </a:p>
        </p:txBody>
      </p:sp>
      <p:sp>
        <p:nvSpPr>
          <p:cNvPr id="157" name="Google Shape;157;gde106941cb_0_15"/>
          <p:cNvSpPr txBox="1"/>
          <p:nvPr>
            <p:ph idx="1" type="subTitle"/>
          </p:nvPr>
        </p:nvSpPr>
        <p:spPr>
          <a:xfrm>
            <a:off x="679625" y="1452650"/>
            <a:ext cx="80178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•   </a:t>
            </a: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F5. Fournir une bonne documentation du firmware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—  F5.1 Fournir des pistes de résolution de certains problèmes </a:t>
            </a: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récurrents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— F5.2 Permettre à un utilisateur d’ouvrir un ticket pour des problèmes singuliers. Nous avons présenté le projet </a:t>
            </a:r>
            <a:r>
              <a:rPr b="1" lang="fr-FR" sz="1500">
                <a:latin typeface="Calibri"/>
                <a:ea typeface="Calibri"/>
                <a:cs typeface="Calibri"/>
                <a:sym typeface="Calibri"/>
              </a:rPr>
              <a:t>Ticketing System</a:t>
            </a: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 qui s’occupera de la gestion des tickets. Il sera question pour nous donc, de fournir un lien direct vers cette plateforme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•   F6. Présenter les contributeurs du projet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•   F7. Permettre la création de compte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•  F8. Permettre la création des communautés Le projet </a:t>
            </a:r>
            <a:r>
              <a:rPr b="1" lang="fr-FR" sz="1500">
                <a:latin typeface="Calibri"/>
                <a:ea typeface="Calibri"/>
                <a:cs typeface="Calibri"/>
                <a:sym typeface="Calibri"/>
              </a:rPr>
              <a:t>WiaGate IAM </a:t>
            </a: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permet de gérer les identités et les accès. Nous devrons donc intégrer ce dont on a besoin pour répondre aux besoins F7 et F8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•  F9. Permettre d’effectuer des dons pour soutenir le projet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gde106941cb_0_15"/>
          <p:cNvCxnSpPr/>
          <p:nvPr/>
        </p:nvCxnSpPr>
        <p:spPr>
          <a:xfrm>
            <a:off x="4569600" y="953900"/>
            <a:ext cx="457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e106941cb_0_30"/>
          <p:cNvSpPr txBox="1"/>
          <p:nvPr>
            <p:ph type="ctrTitle"/>
          </p:nvPr>
        </p:nvSpPr>
        <p:spPr>
          <a:xfrm>
            <a:off x="1898225" y="802613"/>
            <a:ext cx="57492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Besoins non fonctionnels</a:t>
            </a:r>
            <a:endParaRPr sz="2800"/>
          </a:p>
        </p:txBody>
      </p:sp>
      <p:sp>
        <p:nvSpPr>
          <p:cNvPr id="164" name="Google Shape;164;gde106941cb_0_30"/>
          <p:cNvSpPr txBox="1"/>
          <p:nvPr>
            <p:ph idx="1" type="subTitle"/>
          </p:nvPr>
        </p:nvSpPr>
        <p:spPr>
          <a:xfrm>
            <a:off x="763925" y="1312625"/>
            <a:ext cx="80178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•</a:t>
            </a:r>
            <a:r>
              <a:rPr b="1" lang="fr-FR" sz="1500">
                <a:latin typeface="Calibri"/>
                <a:ea typeface="Calibri"/>
                <a:cs typeface="Calibri"/>
                <a:sym typeface="Calibri"/>
              </a:rPr>
              <a:t>Technologies à utiliser</a:t>
            </a: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:Les technologies</a:t>
            </a: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préconisées pour l’implémentation sont les suivantes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— PostGres pour la base de données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— React JS pour la partie Frontend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—Django Rest pour le backend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b="1" lang="fr-FR" sz="1500">
                <a:latin typeface="Calibri"/>
                <a:ea typeface="Calibri"/>
                <a:cs typeface="Calibri"/>
                <a:sym typeface="Calibri"/>
              </a:rPr>
              <a:t>Grande capacité d’évolution</a:t>
            </a: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. En effet, le projet </a:t>
            </a:r>
            <a:r>
              <a:rPr b="1" lang="fr-FR" sz="1500">
                <a:latin typeface="Calibri"/>
                <a:ea typeface="Calibri"/>
                <a:cs typeface="Calibri"/>
                <a:sym typeface="Calibri"/>
              </a:rPr>
              <a:t>wiabox </a:t>
            </a: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est assez jeune ; il sera donc question de permettre de </a:t>
            </a: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façon</a:t>
            </a: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 aisée l’ajout, la modification et la suppression de contenu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b="1" lang="fr-FR" sz="1500">
                <a:latin typeface="Calibri"/>
                <a:ea typeface="Calibri"/>
                <a:cs typeface="Calibri"/>
                <a:sym typeface="Calibri"/>
              </a:rPr>
              <a:t>L’ergonomie. </a:t>
            </a: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Le site web doit être agréable d’utilisation.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b="1" lang="fr-FR" sz="1500">
                <a:latin typeface="Calibri"/>
                <a:ea typeface="Calibri"/>
                <a:cs typeface="Calibri"/>
                <a:sym typeface="Calibri"/>
              </a:rPr>
              <a:t>La sécurité. </a:t>
            </a: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Le site doit être suffisamment sécurisé pour éviter d’éventuelles fraudes notamment pour ce qui concerne les dons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b="1" lang="fr-FR" sz="1500">
                <a:latin typeface="Calibri"/>
                <a:ea typeface="Calibri"/>
                <a:cs typeface="Calibri"/>
                <a:sym typeface="Calibri"/>
              </a:rPr>
              <a:t>La responsivité. </a:t>
            </a: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Le site doit s’adapter à presque tout type d’écran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gde106941cb_0_30"/>
          <p:cNvCxnSpPr/>
          <p:nvPr/>
        </p:nvCxnSpPr>
        <p:spPr>
          <a:xfrm>
            <a:off x="4569600" y="708075"/>
            <a:ext cx="457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b0b9dee90_0_35"/>
          <p:cNvSpPr txBox="1"/>
          <p:nvPr>
            <p:ph type="ctrTitle"/>
          </p:nvPr>
        </p:nvSpPr>
        <p:spPr>
          <a:xfrm>
            <a:off x="1784750" y="47325"/>
            <a:ext cx="57492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Diagramme de contexte</a:t>
            </a:r>
            <a:endParaRPr sz="2800"/>
          </a:p>
        </p:txBody>
      </p:sp>
      <p:cxnSp>
        <p:nvCxnSpPr>
          <p:cNvPr id="171" name="Google Shape;171;gbb0b9dee90_0_35"/>
          <p:cNvCxnSpPr/>
          <p:nvPr/>
        </p:nvCxnSpPr>
        <p:spPr>
          <a:xfrm>
            <a:off x="4574400" y="1265900"/>
            <a:ext cx="457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gbb0b9dee90_0_35"/>
          <p:cNvCxnSpPr/>
          <p:nvPr/>
        </p:nvCxnSpPr>
        <p:spPr>
          <a:xfrm>
            <a:off x="0" y="3831075"/>
            <a:ext cx="457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3" name="Google Shape;173;gbb0b9dee90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413" y="761475"/>
            <a:ext cx="6353175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e106941cb_0_49"/>
          <p:cNvSpPr txBox="1"/>
          <p:nvPr>
            <p:ph type="ctrTitle"/>
          </p:nvPr>
        </p:nvSpPr>
        <p:spPr>
          <a:xfrm>
            <a:off x="1784750" y="47325"/>
            <a:ext cx="57492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Diagramme des cas d'utilisation</a:t>
            </a:r>
            <a:endParaRPr sz="2800"/>
          </a:p>
        </p:txBody>
      </p:sp>
      <p:cxnSp>
        <p:nvCxnSpPr>
          <p:cNvPr id="179" name="Google Shape;179;gde106941cb_0_49"/>
          <p:cNvCxnSpPr/>
          <p:nvPr/>
        </p:nvCxnSpPr>
        <p:spPr>
          <a:xfrm>
            <a:off x="4574400" y="1265900"/>
            <a:ext cx="457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gde106941cb_0_49"/>
          <p:cNvCxnSpPr/>
          <p:nvPr/>
        </p:nvCxnSpPr>
        <p:spPr>
          <a:xfrm>
            <a:off x="0" y="3831075"/>
            <a:ext cx="457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1" name="Google Shape;181;gde106941cb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313" y="618525"/>
            <a:ext cx="6238074" cy="46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e106941cb_0_57"/>
          <p:cNvSpPr txBox="1"/>
          <p:nvPr>
            <p:ph type="ctrTitle"/>
          </p:nvPr>
        </p:nvSpPr>
        <p:spPr>
          <a:xfrm>
            <a:off x="1784750" y="47325"/>
            <a:ext cx="57492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Diagramme de classe métier</a:t>
            </a:r>
            <a:endParaRPr sz="2800"/>
          </a:p>
        </p:txBody>
      </p:sp>
      <p:cxnSp>
        <p:nvCxnSpPr>
          <p:cNvPr id="187" name="Google Shape;187;gde106941cb_0_57"/>
          <p:cNvCxnSpPr/>
          <p:nvPr/>
        </p:nvCxnSpPr>
        <p:spPr>
          <a:xfrm>
            <a:off x="4574400" y="1265900"/>
            <a:ext cx="457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gde106941cb_0_57"/>
          <p:cNvCxnSpPr/>
          <p:nvPr/>
        </p:nvCxnSpPr>
        <p:spPr>
          <a:xfrm>
            <a:off x="0" y="3831075"/>
            <a:ext cx="457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9" name="Google Shape;189;gde106941cb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275" y="738875"/>
            <a:ext cx="6775675" cy="38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"/>
          <p:cNvSpPr txBox="1"/>
          <p:nvPr>
            <p:ph type="ctrTitle"/>
          </p:nvPr>
        </p:nvSpPr>
        <p:spPr>
          <a:xfrm flipH="1">
            <a:off x="921768" y="2131425"/>
            <a:ext cx="51957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</a:pPr>
            <a:r>
              <a:rPr lang="fr-FR"/>
              <a:t>Conception</a:t>
            </a:r>
            <a:endParaRPr/>
          </a:p>
        </p:txBody>
      </p:sp>
      <p:sp>
        <p:nvSpPr>
          <p:cNvPr id="195" name="Google Shape;195;p9"/>
          <p:cNvSpPr txBox="1"/>
          <p:nvPr>
            <p:ph idx="2" type="title"/>
          </p:nvPr>
        </p:nvSpPr>
        <p:spPr>
          <a:xfrm flipH="1">
            <a:off x="1029483" y="102196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fr-FR"/>
              <a:t>04</a:t>
            </a:r>
            <a:endParaRPr/>
          </a:p>
        </p:txBody>
      </p:sp>
      <p:cxnSp>
        <p:nvCxnSpPr>
          <p:cNvPr id="196" name="Google Shape;196;p9"/>
          <p:cNvCxnSpPr/>
          <p:nvPr/>
        </p:nvCxnSpPr>
        <p:spPr>
          <a:xfrm>
            <a:off x="0" y="3029498"/>
            <a:ext cx="1676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p9"/>
          <p:cNvSpPr txBox="1"/>
          <p:nvPr>
            <p:ph idx="1" type="subTitle"/>
          </p:nvPr>
        </p:nvSpPr>
        <p:spPr>
          <a:xfrm>
            <a:off x="921775" y="3103800"/>
            <a:ext cx="35685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</a:pPr>
            <a:r>
              <a:rPr lang="fr-FR" sz="1400"/>
              <a:t>Design</a:t>
            </a:r>
            <a:r>
              <a:rPr lang="fr-FR" sz="1400"/>
              <a:t> de Wiafirm</a:t>
            </a:r>
            <a:endParaRPr sz="19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e106941cb_1_31"/>
          <p:cNvSpPr txBox="1"/>
          <p:nvPr>
            <p:ph type="ctrTitle"/>
          </p:nvPr>
        </p:nvSpPr>
        <p:spPr>
          <a:xfrm>
            <a:off x="1995500" y="2043988"/>
            <a:ext cx="56193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</a:pPr>
            <a:r>
              <a:rPr lang="fr-FR"/>
              <a:t>Diagramme de classe technique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cxnSp>
        <p:nvCxnSpPr>
          <p:cNvPr id="203" name="Google Shape;203;gde106941cb_1_31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gde106941cb_1_31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09;gbb0b9dee90_0_44"/>
          <p:cNvCxnSpPr/>
          <p:nvPr/>
        </p:nvCxnSpPr>
        <p:spPr>
          <a:xfrm>
            <a:off x="4574400" y="1265900"/>
            <a:ext cx="457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gbb0b9dee90_0_44"/>
          <p:cNvCxnSpPr/>
          <p:nvPr/>
        </p:nvCxnSpPr>
        <p:spPr>
          <a:xfrm>
            <a:off x="0" y="3831075"/>
            <a:ext cx="457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1" name="Google Shape;211;gbb0b9dee90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975" y="1358300"/>
            <a:ext cx="6544875" cy="37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e106941cb_0_0"/>
          <p:cNvSpPr txBox="1"/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/>
              <a:t>Introduction</a:t>
            </a:r>
            <a:endParaRPr/>
          </a:p>
        </p:txBody>
      </p:sp>
      <p:cxnSp>
        <p:nvCxnSpPr>
          <p:cNvPr id="71" name="Google Shape;71;gde106941cb_0_0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e106941cb_1_40"/>
          <p:cNvSpPr txBox="1"/>
          <p:nvPr>
            <p:ph type="ctrTitle"/>
          </p:nvPr>
        </p:nvSpPr>
        <p:spPr>
          <a:xfrm>
            <a:off x="1995500" y="2043988"/>
            <a:ext cx="56193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Diagrammes de séquence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cxnSp>
        <p:nvCxnSpPr>
          <p:cNvPr id="217" name="Google Shape;217;gde106941cb_1_40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8" name="Google Shape;218;gde106941cb_1_40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Google Shape;223;gbb0b9dee90_0_52"/>
          <p:cNvCxnSpPr/>
          <p:nvPr/>
        </p:nvCxnSpPr>
        <p:spPr>
          <a:xfrm>
            <a:off x="4621675" y="552250"/>
            <a:ext cx="457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gbb0b9dee90_0_52"/>
          <p:cNvCxnSpPr/>
          <p:nvPr/>
        </p:nvCxnSpPr>
        <p:spPr>
          <a:xfrm>
            <a:off x="0" y="4048250"/>
            <a:ext cx="457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gbb0b9dee90_0_52"/>
          <p:cNvSpPr txBox="1"/>
          <p:nvPr/>
        </p:nvSpPr>
        <p:spPr>
          <a:xfrm>
            <a:off x="5047850" y="121150"/>
            <a:ext cx="385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</a:rPr>
              <a:t>Diagramme de </a:t>
            </a:r>
            <a:r>
              <a:rPr lang="fr-FR" sz="1600">
                <a:solidFill>
                  <a:schemeClr val="dk1"/>
                </a:solidFill>
              </a:rPr>
              <a:t>séquence</a:t>
            </a:r>
            <a:r>
              <a:rPr lang="fr-FR" sz="1600">
                <a:solidFill>
                  <a:schemeClr val="dk1"/>
                </a:solidFill>
              </a:rPr>
              <a:t> : Faire un don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26" name="Google Shape;226;gbb0b9dee90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50" y="552250"/>
            <a:ext cx="6584949" cy="470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oogle Shape;231;gde106941cb_1_23"/>
          <p:cNvCxnSpPr/>
          <p:nvPr/>
        </p:nvCxnSpPr>
        <p:spPr>
          <a:xfrm>
            <a:off x="4574400" y="925525"/>
            <a:ext cx="457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" name="Google Shape;232;gde106941cb_1_23"/>
          <p:cNvCxnSpPr/>
          <p:nvPr/>
        </p:nvCxnSpPr>
        <p:spPr>
          <a:xfrm>
            <a:off x="0" y="4048250"/>
            <a:ext cx="457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" name="Google Shape;233;gde106941cb_1_23"/>
          <p:cNvSpPr txBox="1"/>
          <p:nvPr/>
        </p:nvSpPr>
        <p:spPr>
          <a:xfrm>
            <a:off x="2777675" y="353925"/>
            <a:ext cx="412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</a:rPr>
              <a:t>Diagramme de </a:t>
            </a:r>
            <a:r>
              <a:rPr lang="fr-FR" sz="1600">
                <a:solidFill>
                  <a:schemeClr val="dk1"/>
                </a:solidFill>
              </a:rPr>
              <a:t>séquence</a:t>
            </a:r>
            <a:r>
              <a:rPr lang="fr-FR" sz="1600">
                <a:solidFill>
                  <a:schemeClr val="dk1"/>
                </a:solidFill>
              </a:rPr>
              <a:t> : Ouvrir un ticket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34" name="Google Shape;234;gde106941cb_1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4925"/>
            <a:ext cx="8839201" cy="3404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 txBox="1"/>
          <p:nvPr>
            <p:ph type="ctrTitle"/>
          </p:nvPr>
        </p:nvSpPr>
        <p:spPr>
          <a:xfrm flipH="1">
            <a:off x="2339842" y="2909422"/>
            <a:ext cx="5195700" cy="6819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</a:pPr>
            <a:r>
              <a:rPr lang="fr-FR"/>
              <a:t>Implémentation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</a:pPr>
            <a:r>
              <a:rPr lang="fr-FR"/>
              <a:t>et Simulation</a:t>
            </a:r>
            <a:br>
              <a:rPr lang="fr-FR"/>
            </a:br>
            <a:endParaRPr/>
          </a:p>
        </p:txBody>
      </p:sp>
      <p:sp>
        <p:nvSpPr>
          <p:cNvPr id="240" name="Google Shape;240;p12"/>
          <p:cNvSpPr txBox="1"/>
          <p:nvPr>
            <p:ph idx="2" type="title"/>
          </p:nvPr>
        </p:nvSpPr>
        <p:spPr>
          <a:xfrm flipH="1">
            <a:off x="2260329" y="1431406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fr-FR"/>
              <a:t>05</a:t>
            </a:r>
            <a:endParaRPr/>
          </a:p>
        </p:txBody>
      </p:sp>
      <p:cxnSp>
        <p:nvCxnSpPr>
          <p:cNvPr id="241" name="Google Shape;241;p12"/>
          <p:cNvCxnSpPr/>
          <p:nvPr/>
        </p:nvCxnSpPr>
        <p:spPr>
          <a:xfrm>
            <a:off x="2162075" y="-35700"/>
            <a:ext cx="0" cy="238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" name="Google Shape;242;p12"/>
          <p:cNvSpPr txBox="1"/>
          <p:nvPr>
            <p:ph idx="1" type="subTitle"/>
          </p:nvPr>
        </p:nvSpPr>
        <p:spPr>
          <a:xfrm>
            <a:off x="2339842" y="3544956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-FR" sz="1500"/>
              <a:t>Présentation du travail </a:t>
            </a:r>
            <a:r>
              <a:rPr lang="fr-FR" sz="1500"/>
              <a:t>effectué</a:t>
            </a:r>
            <a:r>
              <a:rPr lang="fr-FR" sz="1500"/>
              <a:t>.</a:t>
            </a:r>
            <a:endParaRPr sz="1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b0b9dee90_0_72"/>
          <p:cNvSpPr txBox="1"/>
          <p:nvPr>
            <p:ph type="ctrTitle"/>
          </p:nvPr>
        </p:nvSpPr>
        <p:spPr>
          <a:xfrm>
            <a:off x="2011675" y="973925"/>
            <a:ext cx="57492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Langages utilisés</a:t>
            </a:r>
            <a:endParaRPr sz="2800"/>
          </a:p>
        </p:txBody>
      </p:sp>
      <p:sp>
        <p:nvSpPr>
          <p:cNvPr id="248" name="Google Shape;248;gbb0b9dee90_0_72"/>
          <p:cNvSpPr txBox="1"/>
          <p:nvPr>
            <p:ph idx="1" type="subTitle"/>
          </p:nvPr>
        </p:nvSpPr>
        <p:spPr>
          <a:xfrm>
            <a:off x="2239725" y="2239250"/>
            <a:ext cx="58701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—	PostGres pour la base de données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—	React JS pour la partie Frontend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—	Django Rest pour le backend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9" name="Google Shape;249;gbb0b9dee90_0_72"/>
          <p:cNvCxnSpPr/>
          <p:nvPr/>
        </p:nvCxnSpPr>
        <p:spPr>
          <a:xfrm>
            <a:off x="4574400" y="1265900"/>
            <a:ext cx="457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gbb0b9dee90_0_72"/>
          <p:cNvCxnSpPr/>
          <p:nvPr/>
        </p:nvCxnSpPr>
        <p:spPr>
          <a:xfrm>
            <a:off x="0" y="4048250"/>
            <a:ext cx="457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e106941cb_0_76"/>
          <p:cNvSpPr txBox="1"/>
          <p:nvPr>
            <p:ph type="ctrTitle"/>
          </p:nvPr>
        </p:nvSpPr>
        <p:spPr>
          <a:xfrm>
            <a:off x="2011675" y="1417200"/>
            <a:ext cx="57492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Langages utilisés</a:t>
            </a:r>
            <a:endParaRPr sz="2800"/>
          </a:p>
        </p:txBody>
      </p:sp>
      <p:sp>
        <p:nvSpPr>
          <p:cNvPr id="256" name="Google Shape;256;gde106941cb_0_76"/>
          <p:cNvSpPr txBox="1"/>
          <p:nvPr>
            <p:ph idx="1" type="subTitle"/>
          </p:nvPr>
        </p:nvSpPr>
        <p:spPr>
          <a:xfrm>
            <a:off x="2220825" y="1885625"/>
            <a:ext cx="58701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—	PostGres pour la base de données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—	React JS pour la partie Frontend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—	Django Rest pour le backend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" name="Google Shape;257;gde106941cb_0_76"/>
          <p:cNvCxnSpPr/>
          <p:nvPr/>
        </p:nvCxnSpPr>
        <p:spPr>
          <a:xfrm>
            <a:off x="4574400" y="1265900"/>
            <a:ext cx="457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gde106941cb_0_76"/>
          <p:cNvCxnSpPr/>
          <p:nvPr/>
        </p:nvCxnSpPr>
        <p:spPr>
          <a:xfrm>
            <a:off x="0" y="4048250"/>
            <a:ext cx="457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bb0b9dee90_0_91"/>
          <p:cNvSpPr txBox="1"/>
          <p:nvPr/>
        </p:nvSpPr>
        <p:spPr>
          <a:xfrm flipH="1">
            <a:off x="1331768" y="1206450"/>
            <a:ext cx="6480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Exo 2"/>
              <a:buNone/>
            </a:pPr>
            <a:r>
              <a:rPr b="1" lang="fr-FR" sz="36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Simulation</a:t>
            </a:r>
            <a:endParaRPr b="1" i="0" sz="3600" u="none" cap="none" strike="noStrike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264" name="Google Shape;264;gbb0b9dee90_0_91"/>
          <p:cNvCxnSpPr/>
          <p:nvPr/>
        </p:nvCxnSpPr>
        <p:spPr>
          <a:xfrm>
            <a:off x="4069075" y="2511750"/>
            <a:ext cx="925800" cy="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/>
          <p:nvPr>
            <p:ph type="ctrTitle"/>
          </p:nvPr>
        </p:nvSpPr>
        <p:spPr>
          <a:xfrm flipH="1">
            <a:off x="1698072" y="180122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/>
              <a:t>Déploiement</a:t>
            </a:r>
            <a:endParaRPr/>
          </a:p>
        </p:txBody>
      </p:sp>
      <p:sp>
        <p:nvSpPr>
          <p:cNvPr id="270" name="Google Shape;270;p13"/>
          <p:cNvSpPr txBox="1"/>
          <p:nvPr>
            <p:ph idx="2" type="title"/>
          </p:nvPr>
        </p:nvSpPr>
        <p:spPr>
          <a:xfrm flipH="1">
            <a:off x="3914472" y="1423975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fr-FR"/>
              <a:t>06</a:t>
            </a:r>
            <a:endParaRPr/>
          </a:p>
        </p:txBody>
      </p:sp>
      <p:cxnSp>
        <p:nvCxnSpPr>
          <p:cNvPr id="271" name="Google Shape;271;p13"/>
          <p:cNvCxnSpPr/>
          <p:nvPr/>
        </p:nvCxnSpPr>
        <p:spPr>
          <a:xfrm>
            <a:off x="7015900" y="-35700"/>
            <a:ext cx="0" cy="238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2" name="Google Shape;272;p13"/>
          <p:cNvSpPr txBox="1"/>
          <p:nvPr>
            <p:ph idx="1" type="subTitle"/>
          </p:nvPr>
        </p:nvSpPr>
        <p:spPr>
          <a:xfrm>
            <a:off x="2668872" y="3071863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-FR"/>
              <a:t>Présentation des travaux de déploiement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"/>
          <p:cNvSpPr txBox="1"/>
          <p:nvPr/>
        </p:nvSpPr>
        <p:spPr>
          <a:xfrm flipH="1">
            <a:off x="1331631" y="1206450"/>
            <a:ext cx="6480737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Exo 2"/>
              <a:buNone/>
            </a:pPr>
            <a:r>
              <a:rPr b="1" i="0" lang="fr-FR" sz="36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MERCI DE VOTRE ATTENTION</a:t>
            </a:r>
            <a:endParaRPr b="1" i="0" sz="3600" u="none" cap="none" strike="noStrike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78" name="Google Shape;278;p14"/>
          <p:cNvSpPr txBox="1"/>
          <p:nvPr>
            <p:ph idx="1" type="subTitle"/>
          </p:nvPr>
        </p:nvSpPr>
        <p:spPr>
          <a:xfrm>
            <a:off x="2006726" y="2618295"/>
            <a:ext cx="4839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Des Questions 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/>
              <a:t>Plan de l’exposé</a:t>
            </a:r>
            <a:endParaRPr/>
          </a:p>
        </p:txBody>
      </p:sp>
      <p:sp>
        <p:nvSpPr>
          <p:cNvPr id="77" name="Google Shape;77;p2"/>
          <p:cNvSpPr txBox="1"/>
          <p:nvPr>
            <p:ph idx="2" type="ctrTitle"/>
          </p:nvPr>
        </p:nvSpPr>
        <p:spPr>
          <a:xfrm>
            <a:off x="417297" y="273722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Présentation du projet global</a:t>
            </a:r>
            <a:endParaRPr/>
          </a:p>
        </p:txBody>
      </p:sp>
      <p:sp>
        <p:nvSpPr>
          <p:cNvPr id="78" name="Google Shape;78;p2"/>
          <p:cNvSpPr txBox="1"/>
          <p:nvPr>
            <p:ph idx="1" type="subTitle"/>
          </p:nvPr>
        </p:nvSpPr>
        <p:spPr>
          <a:xfrm>
            <a:off x="643650" y="716925"/>
            <a:ext cx="1747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fr-FR" sz="900">
                <a:solidFill>
                  <a:schemeClr val="dk2"/>
                </a:solidFill>
              </a:rPr>
              <a:t>Brève description d</a:t>
            </a:r>
            <a:r>
              <a:rPr lang="fr-FR">
                <a:solidFill>
                  <a:schemeClr val="dk2"/>
                </a:solidFill>
              </a:rPr>
              <a:t>u projet global</a:t>
            </a:r>
            <a:endParaRPr/>
          </a:p>
        </p:txBody>
      </p:sp>
      <p:sp>
        <p:nvSpPr>
          <p:cNvPr id="79" name="Google Shape;79;p2"/>
          <p:cNvSpPr txBox="1"/>
          <p:nvPr>
            <p:ph idx="9" type="ctrTitle"/>
          </p:nvPr>
        </p:nvSpPr>
        <p:spPr>
          <a:xfrm>
            <a:off x="781400" y="1561750"/>
            <a:ext cx="161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Présentation de notre projet</a:t>
            </a:r>
            <a:endParaRPr/>
          </a:p>
        </p:txBody>
      </p:sp>
      <p:sp>
        <p:nvSpPr>
          <p:cNvPr id="80" name="Google Shape;80;p2"/>
          <p:cNvSpPr txBox="1"/>
          <p:nvPr>
            <p:ph idx="13" type="subTitle"/>
          </p:nvPr>
        </p:nvSpPr>
        <p:spPr>
          <a:xfrm>
            <a:off x="750187" y="2098038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fr-FR">
                <a:solidFill>
                  <a:schemeClr val="dk2"/>
                </a:solidFill>
              </a:rPr>
              <a:t>Objectif du projet et son apport sur le projet global</a:t>
            </a:r>
            <a:endParaRPr/>
          </a:p>
        </p:txBody>
      </p:sp>
      <p:sp>
        <p:nvSpPr>
          <p:cNvPr id="81" name="Google Shape;81;p2"/>
          <p:cNvSpPr txBox="1"/>
          <p:nvPr>
            <p:ph idx="3" type="title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-FR"/>
              <a:t>01</a:t>
            </a:r>
            <a:endParaRPr/>
          </a:p>
        </p:txBody>
      </p:sp>
      <p:sp>
        <p:nvSpPr>
          <p:cNvPr id="82" name="Google Shape;82;p2"/>
          <p:cNvSpPr txBox="1"/>
          <p:nvPr>
            <p:ph idx="4" type="title"/>
          </p:nvPr>
        </p:nvSpPr>
        <p:spPr>
          <a:xfrm>
            <a:off x="2132335" y="1763217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-FR"/>
              <a:t>02</a:t>
            </a:r>
            <a:endParaRPr/>
          </a:p>
        </p:txBody>
      </p:sp>
      <p:cxnSp>
        <p:nvCxnSpPr>
          <p:cNvPr id="83" name="Google Shape;83;p2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2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2"/>
          <p:cNvSpPr txBox="1"/>
          <p:nvPr>
            <p:ph idx="6" type="title"/>
          </p:nvPr>
        </p:nvSpPr>
        <p:spPr>
          <a:xfrm>
            <a:off x="2527209" y="2971738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-FR"/>
              <a:t>03</a:t>
            </a:r>
            <a:endParaRPr/>
          </a:p>
        </p:txBody>
      </p:sp>
      <p:sp>
        <p:nvSpPr>
          <p:cNvPr id="86" name="Google Shape;86;p2"/>
          <p:cNvSpPr txBox="1"/>
          <p:nvPr>
            <p:ph idx="7" type="title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-FR"/>
              <a:t>05</a:t>
            </a:r>
            <a:endParaRPr/>
          </a:p>
        </p:txBody>
      </p:sp>
      <p:sp>
        <p:nvSpPr>
          <p:cNvPr id="87" name="Google Shape;87;p2"/>
          <p:cNvSpPr txBox="1"/>
          <p:nvPr>
            <p:ph idx="8" type="title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-FR"/>
              <a:t>06</a:t>
            </a:r>
            <a:endParaRPr/>
          </a:p>
        </p:txBody>
      </p:sp>
      <p:sp>
        <p:nvSpPr>
          <p:cNvPr id="88" name="Google Shape;88;p2"/>
          <p:cNvSpPr txBox="1"/>
          <p:nvPr>
            <p:ph idx="16" type="ctrTitle"/>
          </p:nvPr>
        </p:nvSpPr>
        <p:spPr>
          <a:xfrm>
            <a:off x="486776" y="2876719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Analyse</a:t>
            </a:r>
            <a:endParaRPr/>
          </a:p>
        </p:txBody>
      </p:sp>
      <p:sp>
        <p:nvSpPr>
          <p:cNvPr id="89" name="Google Shape;89;p2"/>
          <p:cNvSpPr txBox="1"/>
          <p:nvPr>
            <p:ph idx="17" type="subTitle"/>
          </p:nvPr>
        </p:nvSpPr>
        <p:spPr>
          <a:xfrm>
            <a:off x="781408" y="3374600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fr-FR"/>
              <a:t>Description de l’approche que nous avons choisi.</a:t>
            </a:r>
            <a:endParaRPr/>
          </a:p>
        </p:txBody>
      </p:sp>
      <p:sp>
        <p:nvSpPr>
          <p:cNvPr id="90" name="Google Shape;90;p2"/>
          <p:cNvSpPr txBox="1"/>
          <p:nvPr>
            <p:ph idx="18" type="ctrTitle"/>
          </p:nvPr>
        </p:nvSpPr>
        <p:spPr>
          <a:xfrm>
            <a:off x="6811558" y="2971738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Implémentation et Simulation</a:t>
            </a:r>
            <a:endParaRPr/>
          </a:p>
        </p:txBody>
      </p:sp>
      <p:sp>
        <p:nvSpPr>
          <p:cNvPr id="91" name="Google Shape;91;p2"/>
          <p:cNvSpPr txBox="1"/>
          <p:nvPr>
            <p:ph idx="19" type="subTitle"/>
          </p:nvPr>
        </p:nvSpPr>
        <p:spPr>
          <a:xfrm>
            <a:off x="6811558" y="3403936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fr-FR"/>
              <a:t>Présentation du travail effectué</a:t>
            </a:r>
            <a:endParaRPr/>
          </a:p>
        </p:txBody>
      </p:sp>
      <p:sp>
        <p:nvSpPr>
          <p:cNvPr id="92" name="Google Shape;92;p2"/>
          <p:cNvSpPr txBox="1"/>
          <p:nvPr>
            <p:ph idx="20" type="ctrTitle"/>
          </p:nvPr>
        </p:nvSpPr>
        <p:spPr>
          <a:xfrm>
            <a:off x="6777228" y="3977273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Déploiement</a:t>
            </a:r>
            <a:endParaRPr/>
          </a:p>
        </p:txBody>
      </p:sp>
      <p:sp>
        <p:nvSpPr>
          <p:cNvPr id="93" name="Google Shape;93;p2"/>
          <p:cNvSpPr txBox="1"/>
          <p:nvPr>
            <p:ph idx="21" type="subTitle"/>
          </p:nvPr>
        </p:nvSpPr>
        <p:spPr>
          <a:xfrm>
            <a:off x="6811558" y="4418233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fr-FR"/>
              <a:t>Présentation des travaux de conception</a:t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5861950" y="1993950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xo 2"/>
              <a:buNone/>
            </a:pPr>
            <a:r>
              <a:rPr b="1" i="0" lang="fr-FR" sz="36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04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6777228" y="1839190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</a:pPr>
            <a:r>
              <a:rPr b="1" lang="fr-FR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Conception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6811558" y="2303754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 Light"/>
              <a:buNone/>
            </a:pPr>
            <a:r>
              <a:rPr lang="fr-FR" sz="9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Présentation des travaux de conception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ctrTitle"/>
          </p:nvPr>
        </p:nvSpPr>
        <p:spPr>
          <a:xfrm flipH="1">
            <a:off x="1147650" y="2932750"/>
            <a:ext cx="50055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/>
              <a:t>Présentation</a:t>
            </a:r>
            <a:r>
              <a:rPr lang="fr-FR"/>
              <a:t> du Projet Global</a:t>
            </a:r>
            <a:endParaRPr/>
          </a:p>
        </p:txBody>
      </p:sp>
      <p:sp>
        <p:nvSpPr>
          <p:cNvPr id="102" name="Google Shape;102;p3"/>
          <p:cNvSpPr txBox="1"/>
          <p:nvPr>
            <p:ph idx="2" type="title"/>
          </p:nvPr>
        </p:nvSpPr>
        <p:spPr>
          <a:xfrm flipH="1">
            <a:off x="1147579" y="20190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fr-FR"/>
              <a:t>01</a:t>
            </a:r>
            <a:endParaRPr/>
          </a:p>
        </p:txBody>
      </p:sp>
      <p:cxnSp>
        <p:nvCxnSpPr>
          <p:cNvPr id="103" name="Google Shape;103;p3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3"/>
          <p:cNvSpPr txBox="1"/>
          <p:nvPr>
            <p:ph idx="1" type="subTitle"/>
          </p:nvPr>
        </p:nvSpPr>
        <p:spPr>
          <a:xfrm>
            <a:off x="1147579" y="3962698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-FR" sz="1100">
                <a:solidFill>
                  <a:schemeClr val="dk2"/>
                </a:solidFill>
              </a:rPr>
              <a:t>Brèv</a:t>
            </a:r>
            <a:r>
              <a:rPr lang="fr-FR" sz="1100">
                <a:solidFill>
                  <a:schemeClr val="dk2"/>
                </a:solidFill>
              </a:rPr>
              <a:t>e description de réseaux communautaires sans fil</a:t>
            </a:r>
            <a:r>
              <a:rPr lang="fr-FR">
                <a:solidFill>
                  <a:schemeClr val="dk2"/>
                </a:solidFill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idx="1" type="subTitle"/>
          </p:nvPr>
        </p:nvSpPr>
        <p:spPr>
          <a:xfrm>
            <a:off x="661475" y="669524"/>
            <a:ext cx="7177200" cy="3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</a:pPr>
            <a:r>
              <a:rPr lang="fr-FR" sz="1600">
                <a:latin typeface="Calibri"/>
                <a:ea typeface="Calibri"/>
                <a:cs typeface="Calibri"/>
                <a:sym typeface="Calibri"/>
              </a:rPr>
              <a:t>Selon  une  étude  récente,  60%  de  la  population  mondiale  est  non  connectée.  Soit  70-80%  en Afrique, +85% en Afrique Sub </a:t>
            </a:r>
            <a:r>
              <a:rPr lang="fr-FR" sz="1600">
                <a:latin typeface="Calibri"/>
                <a:ea typeface="Calibri"/>
                <a:cs typeface="Calibri"/>
                <a:sym typeface="Calibri"/>
              </a:rPr>
              <a:t>Saharienne</a:t>
            </a:r>
            <a:r>
              <a:rPr lang="fr-FR" sz="1600">
                <a:latin typeface="Calibri"/>
                <a:ea typeface="Calibri"/>
                <a:cs typeface="Calibri"/>
                <a:sym typeface="Calibri"/>
              </a:rPr>
              <a:t> et 70% au Cameroun selon [1]. Il convient donc </a:t>
            </a:r>
            <a:r>
              <a:rPr lang="fr-FR" sz="1600">
                <a:latin typeface="Calibri"/>
                <a:ea typeface="Calibri"/>
                <a:cs typeface="Calibri"/>
                <a:sym typeface="Calibri"/>
              </a:rPr>
              <a:t>d'adapter les</a:t>
            </a:r>
            <a:r>
              <a:rPr lang="fr-FR" sz="1600">
                <a:latin typeface="Calibri"/>
                <a:ea typeface="Calibri"/>
                <a:cs typeface="Calibri"/>
                <a:sym typeface="Calibri"/>
              </a:rPr>
              <a:t> technologies actuelles à notre contexte pour toucher un maximum de personne. C’est ainsi que le projet WiCoNAS : Wireless Community Networks As a Service a été </a:t>
            </a:r>
            <a:r>
              <a:rPr lang="fr-FR" sz="1600">
                <a:latin typeface="Calibri"/>
                <a:ea typeface="Calibri"/>
                <a:cs typeface="Calibri"/>
                <a:sym typeface="Calibri"/>
              </a:rPr>
              <a:t>mise</a:t>
            </a:r>
            <a:r>
              <a:rPr lang="fr-FR" sz="1600">
                <a:latin typeface="Calibri"/>
                <a:ea typeface="Calibri"/>
                <a:cs typeface="Calibri"/>
                <a:sym typeface="Calibri"/>
              </a:rPr>
              <a:t> sur pieds. L’objectif ici est d’utiliser une approche communautaire pour la fourniture des services. Les principales composantes de ce projet sont 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fr-FR" sz="1600">
                <a:latin typeface="Calibri"/>
                <a:ea typeface="Calibri"/>
                <a:cs typeface="Calibri"/>
                <a:sym typeface="Calibri"/>
              </a:rPr>
              <a:t>Wiabox: pour l’IaaS (Infrastructure as a service). Il va fournir le support infrastructurel pour le déploiement des services.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fr-FR" sz="1600">
                <a:latin typeface="Calibri"/>
                <a:ea typeface="Calibri"/>
                <a:cs typeface="Calibri"/>
                <a:sym typeface="Calibri"/>
              </a:rPr>
              <a:t>Yowyob , YowYob BM: pour le Saas ( Software as a Service). Ce sont des outils qui vont nous permettre de gérer les services à travers le réseau communautaire.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e106941cb_1_4"/>
          <p:cNvSpPr txBox="1"/>
          <p:nvPr>
            <p:ph idx="1" type="subTitle"/>
          </p:nvPr>
        </p:nvSpPr>
        <p:spPr>
          <a:xfrm>
            <a:off x="661475" y="669524"/>
            <a:ext cx="7177200" cy="3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-FR" sz="1600"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lang="fr-FR" sz="1600">
                <a:latin typeface="Calibri"/>
                <a:ea typeface="Calibri"/>
                <a:cs typeface="Calibri"/>
                <a:sym typeface="Calibri"/>
              </a:rPr>
              <a:t>élément</a:t>
            </a:r>
            <a:r>
              <a:rPr lang="fr-FR" sz="1600">
                <a:latin typeface="Calibri"/>
                <a:ea typeface="Calibri"/>
                <a:cs typeface="Calibri"/>
                <a:sym typeface="Calibri"/>
              </a:rPr>
              <a:t> important de Wiabox est Wiafirm le firmware qui sera installé sur les équipements. Il va nous permettre de déployer le réseau communautaire. Le projet Wiabox a été subdivisé en plusieurs composantes dont quelque unes sont 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b="1" lang="fr-FR" sz="1600">
                <a:latin typeface="Calibri"/>
                <a:ea typeface="Calibri"/>
                <a:cs typeface="Calibri"/>
                <a:sym typeface="Calibri"/>
              </a:rPr>
              <a:t>WiAFirm based on Freifunk Gluon</a:t>
            </a:r>
            <a:r>
              <a:rPr lang="fr-FR" sz="1600">
                <a:latin typeface="Calibri"/>
                <a:ea typeface="Calibri"/>
                <a:cs typeface="Calibri"/>
                <a:sym typeface="Calibri"/>
              </a:rPr>
              <a:t>: Réaliser le firmware.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b="1" lang="fr-FR" sz="1600">
                <a:latin typeface="Calibri"/>
                <a:ea typeface="Calibri"/>
                <a:cs typeface="Calibri"/>
                <a:sym typeface="Calibri"/>
              </a:rPr>
              <a:t>Wireless Community Network</a:t>
            </a:r>
            <a:r>
              <a:rPr lang="fr-FR" sz="1600"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b="1" lang="fr-FR" sz="1600">
                <a:latin typeface="Calibri"/>
                <a:ea typeface="Calibri"/>
                <a:cs typeface="Calibri"/>
                <a:sym typeface="Calibri"/>
              </a:rPr>
              <a:t>Geolocalisation and mapping</a:t>
            </a:r>
            <a:r>
              <a:rPr lang="fr-FR" sz="1600">
                <a:latin typeface="Calibri"/>
                <a:ea typeface="Calibri"/>
                <a:cs typeface="Calibri"/>
                <a:sym typeface="Calibri"/>
              </a:rPr>
              <a:t>: Gérer la localisation.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b="1" lang="fr-FR" sz="1600">
                <a:latin typeface="Calibri"/>
                <a:ea typeface="Calibri"/>
                <a:cs typeface="Calibri"/>
                <a:sym typeface="Calibri"/>
              </a:rPr>
              <a:t>WiAGate Captive Portal</a:t>
            </a:r>
            <a:r>
              <a:rPr lang="fr-FR" sz="1600">
                <a:latin typeface="Calibri"/>
                <a:ea typeface="Calibri"/>
                <a:cs typeface="Calibri"/>
                <a:sym typeface="Calibri"/>
              </a:rPr>
              <a:t>: le portail captif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b="1" lang="fr-FR" sz="1600">
                <a:latin typeface="Calibri"/>
                <a:ea typeface="Calibri"/>
                <a:cs typeface="Calibri"/>
                <a:sym typeface="Calibri"/>
              </a:rPr>
              <a:t>WiAGate IAM</a:t>
            </a:r>
            <a:r>
              <a:rPr lang="fr-FR" sz="1600">
                <a:latin typeface="Calibri"/>
                <a:ea typeface="Calibri"/>
                <a:cs typeface="Calibri"/>
                <a:sym typeface="Calibri"/>
              </a:rPr>
              <a:t>: Fournir une plateforme centrale de gestion des identités et des droits d’accès.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b="1" lang="fr-FR" sz="1600">
                <a:latin typeface="Calibri"/>
                <a:ea typeface="Calibri"/>
                <a:cs typeface="Calibri"/>
                <a:sym typeface="Calibri"/>
              </a:rPr>
              <a:t>Ticketing system</a:t>
            </a:r>
            <a:r>
              <a:rPr lang="fr-FR" sz="1600">
                <a:latin typeface="Calibri"/>
                <a:ea typeface="Calibri"/>
                <a:cs typeface="Calibri"/>
                <a:sym typeface="Calibri"/>
              </a:rPr>
              <a:t>: Une plateforme de gestion des tickets.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b="1" lang="fr-FR" sz="1600">
                <a:latin typeface="Calibri"/>
                <a:ea typeface="Calibri"/>
                <a:cs typeface="Calibri"/>
                <a:sym typeface="Calibri"/>
              </a:rPr>
              <a:t>Wireless Community Network</a:t>
            </a:r>
            <a:r>
              <a:rPr lang="fr-FR" sz="1600"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b="1" lang="fr-FR" sz="1600">
                <a:latin typeface="Calibri"/>
                <a:ea typeface="Calibri"/>
                <a:cs typeface="Calibri"/>
                <a:sym typeface="Calibri"/>
              </a:rPr>
              <a:t>design and implementation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ctrTitle"/>
          </p:nvPr>
        </p:nvSpPr>
        <p:spPr>
          <a:xfrm flipH="1">
            <a:off x="3873376" y="2443525"/>
            <a:ext cx="40701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/>
              <a:t>Présentation de notre projet</a:t>
            </a:r>
            <a:endParaRPr/>
          </a:p>
        </p:txBody>
      </p:sp>
      <p:sp>
        <p:nvSpPr>
          <p:cNvPr id="120" name="Google Shape;120;p5"/>
          <p:cNvSpPr txBox="1"/>
          <p:nvPr>
            <p:ph idx="2" type="title"/>
          </p:nvPr>
        </p:nvSpPr>
        <p:spPr>
          <a:xfrm flipH="1">
            <a:off x="4964179" y="1931792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fr-FR"/>
              <a:t>02</a:t>
            </a:r>
            <a:endParaRPr/>
          </a:p>
        </p:txBody>
      </p:sp>
      <p:cxnSp>
        <p:nvCxnSpPr>
          <p:cNvPr id="121" name="Google Shape;121;p5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5"/>
          <p:cNvSpPr txBox="1"/>
          <p:nvPr>
            <p:ph idx="1" type="subTitle"/>
          </p:nvPr>
        </p:nvSpPr>
        <p:spPr>
          <a:xfrm>
            <a:off x="5380383" y="4030481"/>
            <a:ext cx="2563095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fr-FR" sz="900">
                <a:solidFill>
                  <a:schemeClr val="dk2"/>
                </a:solidFill>
              </a:rPr>
              <a:t>Objectif du projet et son apport sur le projet global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b0b9dee90_0_1"/>
          <p:cNvSpPr txBox="1"/>
          <p:nvPr>
            <p:ph idx="1" type="subTitle"/>
          </p:nvPr>
        </p:nvSpPr>
        <p:spPr>
          <a:xfrm>
            <a:off x="830653" y="1049632"/>
            <a:ext cx="71772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</a:pP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Notre projet consiste à la mise sur pied d’un site web qui fera office de vitrine au firmware et aux communautés qui seront créées avec ce firmware. A travers cette plateforme, il sera question pour nous de faire le lien entre un internaute quelconque et le projet. Nous nous occuperons dans une certaine </a:t>
            </a: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mesure</a:t>
            </a: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 de la partie </a:t>
            </a: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émergée</a:t>
            </a: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 de l’iceberg tandis que les autres projets sont plus fonctionnels. Dans la suite , nous ferons un travail d’ingénierie des besoins, puis s’en suivra une analyse. Ensuite, nous présenterons les travaux de conception et nous </a:t>
            </a: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clôturerons</a:t>
            </a: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 par l’aspect </a:t>
            </a: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implémentation</a:t>
            </a:r>
            <a:r>
              <a:rPr lang="fr-FR" sz="15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ctrTitle"/>
          </p:nvPr>
        </p:nvSpPr>
        <p:spPr>
          <a:xfrm flipH="1">
            <a:off x="3948989" y="1682262"/>
            <a:ext cx="4001254" cy="1681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Analyse</a:t>
            </a:r>
            <a:endParaRPr/>
          </a:p>
        </p:txBody>
      </p:sp>
      <p:sp>
        <p:nvSpPr>
          <p:cNvPr id="133" name="Google Shape;133;p8"/>
          <p:cNvSpPr txBox="1"/>
          <p:nvPr>
            <p:ph idx="2" type="title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fr-FR"/>
              <a:t>03</a:t>
            </a:r>
            <a:endParaRPr/>
          </a:p>
        </p:txBody>
      </p:sp>
      <p:cxnSp>
        <p:nvCxnSpPr>
          <p:cNvPr id="134" name="Google Shape;134;p8"/>
          <p:cNvCxnSpPr/>
          <p:nvPr/>
        </p:nvCxnSpPr>
        <p:spPr>
          <a:xfrm>
            <a:off x="7583400" y="3129013"/>
            <a:ext cx="156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8"/>
          <p:cNvSpPr txBox="1"/>
          <p:nvPr>
            <p:ph idx="1" type="subTitle"/>
          </p:nvPr>
        </p:nvSpPr>
        <p:spPr>
          <a:xfrm>
            <a:off x="3725343" y="3094995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-FR" sz="1600"/>
              <a:t>Présentation des travaux d'analyse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