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78" r:id="rId1"/>
  </p:sldMasterIdLst>
  <p:sldIdLst>
    <p:sldId id="256" r:id="rId2"/>
    <p:sldId id="261" r:id="rId3"/>
    <p:sldId id="257" r:id="rId4"/>
    <p:sldId id="258" r:id="rId5"/>
    <p:sldId id="259" r:id="rId6"/>
    <p:sldId id="260" r:id="rId7"/>
    <p:sldId id="262" r:id="rId8"/>
    <p:sldId id="263" r:id="rId9"/>
    <p:sldId id="264" r:id="rId10"/>
    <p:sldId id="265" r:id="rId11"/>
    <p:sldId id="266" r:id="rId12"/>
    <p:sldId id="267" r:id="rId1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000" autoAdjust="0"/>
    <p:restoredTop sz="94660"/>
  </p:normalViewPr>
  <p:slideViewPr>
    <p:cSldViewPr snapToGrid="0">
      <p:cViewPr varScale="1">
        <p:scale>
          <a:sx n="70" d="100"/>
          <a:sy n="70" d="100"/>
        </p:scale>
        <p:origin x="738" y="6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154955" y="1447800"/>
            <a:ext cx="8825658" cy="3329581"/>
          </a:xfrm>
        </p:spPr>
        <p:txBody>
          <a:bodyPr anchor="b"/>
          <a:lstStyle>
            <a:lvl1pPr>
              <a:defRPr sz="7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154955" y="4777380"/>
            <a:ext cx="8825658" cy="861420"/>
          </a:xfrm>
        </p:spPr>
        <p:txBody>
          <a:bodyPr anchor="t"/>
          <a:lstStyle>
            <a:lvl1pPr marL="0" indent="0" algn="l">
              <a:buNone/>
              <a:defRPr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82111675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Imagen panorámic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4800587"/>
            <a:ext cx="8825657" cy="566738"/>
          </a:xfrm>
        </p:spPr>
        <p:txBody>
          <a:bodyPr anchor="b">
            <a:normAutofit/>
          </a:bodyPr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54955" y="685800"/>
            <a:ext cx="8825658" cy="3640666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6" y="5367325"/>
            <a:ext cx="8825656" cy="493712"/>
          </a:xfrm>
        </p:spPr>
        <p:txBody>
          <a:bodyPr>
            <a:normAutofit/>
          </a:bodyPr>
          <a:lstStyle>
            <a:lvl1pPr marL="0" indent="0">
              <a:buNone/>
              <a:defRPr sz="12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50531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ítulo y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1447800"/>
            <a:ext cx="8825659" cy="1981200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8825659" cy="23622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991732686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ita con descrip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74801" y="1447800"/>
            <a:ext cx="7999315" cy="2323374"/>
          </a:xfrm>
        </p:spPr>
        <p:txBody>
          <a:bodyPr/>
          <a:lstStyle>
            <a:lvl1pPr>
              <a:defRPr sz="48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11" name="Text Placeholder 3"/>
          <p:cNvSpPr>
            <a:spLocks noGrp="1"/>
          </p:cNvSpPr>
          <p:nvPr>
            <p:ph type="body" sz="half" idx="14"/>
          </p:nvPr>
        </p:nvSpPr>
        <p:spPr>
          <a:xfrm>
            <a:off x="1930400" y="3771174"/>
            <a:ext cx="7279649" cy="342174"/>
          </a:xfrm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buNone/>
              <a:defRPr lang="en-US" sz="1400" b="0" i="0" kern="1200" cap="small" dirty="0">
                <a:solidFill>
                  <a:schemeClr val="bg2">
                    <a:lumMod val="40000"/>
                    <a:lumOff val="60000"/>
                  </a:schemeClr>
                </a:solidFill>
                <a:latin typeface="+mj-lt"/>
                <a:ea typeface="+mj-ea"/>
                <a:cs typeface="+mj-cs"/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marL="0" lvl="0" indent="0">
              <a:buNone/>
            </a:pPr>
            <a:r>
              <a:rPr lang="es-ES"/>
              <a:t>Haga clic para modificar los estilos de texto del patrón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4350657"/>
            <a:ext cx="8825659" cy="1676400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  <p:sp>
        <p:nvSpPr>
          <p:cNvPr id="12" name="TextBox 11"/>
          <p:cNvSpPr txBox="1"/>
          <p:nvPr/>
        </p:nvSpPr>
        <p:spPr>
          <a:xfrm>
            <a:off x="898295" y="971253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“</a:t>
            </a:r>
          </a:p>
        </p:txBody>
      </p:sp>
      <p:sp>
        <p:nvSpPr>
          <p:cNvPr id="15" name="TextBox 14"/>
          <p:cNvSpPr txBox="1"/>
          <p:nvPr/>
        </p:nvSpPr>
        <p:spPr>
          <a:xfrm>
            <a:off x="9330490" y="2613787"/>
            <a:ext cx="801912" cy="196977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>
            <a:defPPr>
              <a:defRPr lang="en-US"/>
            </a:defPPr>
            <a:lvl1pPr algn="r">
              <a:defRPr sz="12200" b="0" i="0">
                <a:solidFill>
                  <a:schemeClr val="bg2">
                    <a:lumMod val="40000"/>
                    <a:lumOff val="60000"/>
                  </a:schemeClr>
                </a:solidFill>
                <a:latin typeface="Arial"/>
                <a:ea typeface="+mj-ea"/>
                <a:cs typeface="+mj-cs"/>
              </a:defRPr>
            </a:lvl1pPr>
          </a:lstStyle>
          <a:p>
            <a:pPr lvl="0"/>
            <a:r>
              <a:rPr lang="en-US" dirty="0"/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3570245201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arjeta de nomb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4" y="3124201"/>
            <a:ext cx="8825660" cy="1653180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4" y="4777381"/>
            <a:ext cx="8825659" cy="860400"/>
          </a:xfrm>
        </p:spPr>
        <p:txBody>
          <a:bodyPr anchor="t"/>
          <a:lstStyle>
            <a:lvl1pPr marL="0" indent="0" algn="l">
              <a:buNone/>
              <a:defRPr sz="2000" cap="none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441349832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32947" y="1981200"/>
            <a:ext cx="2946866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6" name="Text Placeholder 3"/>
          <p:cNvSpPr>
            <a:spLocks noGrp="1"/>
          </p:cNvSpPr>
          <p:nvPr>
            <p:ph type="body" sz="half" idx="15"/>
          </p:nvPr>
        </p:nvSpPr>
        <p:spPr>
          <a:xfrm>
            <a:off x="652463" y="2667000"/>
            <a:ext cx="2927350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3659" y="1981200"/>
            <a:ext cx="2936241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9" name="Text Placeholder 3"/>
          <p:cNvSpPr>
            <a:spLocks noGrp="1"/>
          </p:cNvSpPr>
          <p:nvPr>
            <p:ph type="body" sz="half" idx="16"/>
          </p:nvPr>
        </p:nvSpPr>
        <p:spPr>
          <a:xfrm>
            <a:off x="3873106" y="2667000"/>
            <a:ext cx="2946794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1981200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0" name="Text Placeholder 3"/>
          <p:cNvSpPr>
            <a:spLocks noGrp="1"/>
          </p:cNvSpPr>
          <p:nvPr>
            <p:ph type="body" sz="half" idx="17"/>
          </p:nvPr>
        </p:nvSpPr>
        <p:spPr>
          <a:xfrm>
            <a:off x="7124700" y="2667000"/>
            <a:ext cx="2932113" cy="358933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7" name="Straight Connector 16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8" name="Straight Connector 17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48429271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lumna de imagen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sz="420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52463" y="4250949"/>
            <a:ext cx="2940050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29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652463" y="2209800"/>
            <a:ext cx="2940050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2" name="Text Placeholder 3"/>
          <p:cNvSpPr>
            <a:spLocks noGrp="1"/>
          </p:cNvSpPr>
          <p:nvPr>
            <p:ph type="body" sz="half" idx="18"/>
          </p:nvPr>
        </p:nvSpPr>
        <p:spPr>
          <a:xfrm>
            <a:off x="652463" y="4827211"/>
            <a:ext cx="2940050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889375" y="4250949"/>
            <a:ext cx="2930525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0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3889374" y="2209800"/>
            <a:ext cx="2930525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3" name="Text Placeholder 3"/>
          <p:cNvSpPr>
            <a:spLocks noGrp="1"/>
          </p:cNvSpPr>
          <p:nvPr>
            <p:ph type="body" sz="half" idx="19"/>
          </p:nvPr>
        </p:nvSpPr>
        <p:spPr>
          <a:xfrm>
            <a:off x="3888022" y="4827210"/>
            <a:ext cx="2934406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14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124700" y="4250949"/>
            <a:ext cx="2932113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31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124699" y="2209800"/>
            <a:ext cx="2932113" cy="1524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20"/>
          </p:nvPr>
        </p:nvSpPr>
        <p:spPr>
          <a:xfrm>
            <a:off x="7124575" y="4827208"/>
            <a:ext cx="2935997" cy="659189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cxnSp>
        <p:nvCxnSpPr>
          <p:cNvPr id="19" name="Straight Connector 18"/>
          <p:cNvCxnSpPr/>
          <p:nvPr/>
        </p:nvCxnSpPr>
        <p:spPr>
          <a:xfrm>
            <a:off x="3726142" y="2133600"/>
            <a:ext cx="0" cy="3962400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0" name="Straight Connector 19"/>
          <p:cNvCxnSpPr/>
          <p:nvPr/>
        </p:nvCxnSpPr>
        <p:spPr>
          <a:xfrm>
            <a:off x="6962227" y="2133600"/>
            <a:ext cx="0" cy="3966882"/>
          </a:xfrm>
          <a:prstGeom prst="line">
            <a:avLst/>
          </a:prstGeom>
          <a:ln w="12700" cmpd="sng">
            <a:solidFill>
              <a:schemeClr val="bg2">
                <a:lumMod val="40000"/>
                <a:lumOff val="60000"/>
                <a:alpha val="40000"/>
              </a:schemeClr>
            </a:solidFill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4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313056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 anchorCtr="0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331306143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304212" y="430213"/>
            <a:ext cx="1752601" cy="5826125"/>
          </a:xfrm>
        </p:spPr>
        <p:txBody>
          <a:bodyPr vert="eaVert" anchor="b" anchorCtr="0"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52463" y="887414"/>
            <a:ext cx="7423149" cy="5368924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0759513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40884145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6" y="2861733"/>
            <a:ext cx="8825657" cy="1915647"/>
          </a:xfrm>
        </p:spPr>
        <p:txBody>
          <a:bodyPr anchor="b"/>
          <a:lstStyle>
            <a:lvl1pPr algn="l">
              <a:defRPr sz="4000" b="0" cap="none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54955" y="4777381"/>
            <a:ext cx="8825658" cy="860400"/>
          </a:xfrm>
        </p:spPr>
        <p:txBody>
          <a:bodyPr anchor="t"/>
          <a:lstStyle>
            <a:lvl1pPr marL="0" indent="0" algn="l">
              <a:buNone/>
              <a:defRPr sz="2000" cap="all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4020723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03312" y="2060575"/>
            <a:ext cx="4396339" cy="4195763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654493" y="2056092"/>
            <a:ext cx="4396341" cy="4200245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51932273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3" y="1905000"/>
            <a:ext cx="4396338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03312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654495" y="1905000"/>
            <a:ext cx="4396339" cy="576262"/>
          </a:xfrm>
        </p:spPr>
        <p:txBody>
          <a:bodyPr anchor="b">
            <a:noAutofit/>
          </a:bodyPr>
          <a:lstStyle>
            <a:lvl1pPr marL="0" indent="0">
              <a:buNone/>
              <a:defRPr sz="2400" b="0">
                <a:solidFill>
                  <a:schemeClr val="bg2">
                    <a:lumMod val="40000"/>
                    <a:lumOff val="60000"/>
                  </a:schemeClr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654495" y="2514600"/>
            <a:ext cx="4396339" cy="3741738"/>
          </a:xfrm>
        </p:spPr>
        <p:txBody>
          <a:bodyPr>
            <a:normAutofit/>
          </a:bodyPr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96507605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7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5289522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529665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4953" y="1447800"/>
            <a:ext cx="3401064" cy="1447800"/>
          </a:xfrm>
        </p:spPr>
        <p:txBody>
          <a:bodyPr anchor="b"/>
          <a:lstStyle>
            <a:lvl1pPr algn="l">
              <a:defRPr sz="24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84616" y="1447800"/>
            <a:ext cx="5195997" cy="4572000"/>
          </a:xfrm>
        </p:spPr>
        <p:txBody>
          <a:bodyPr anchor="ctr">
            <a:normAutofit/>
          </a:bodyPr>
          <a:lstStyle>
            <a:lvl1pPr>
              <a:defRPr sz="2000"/>
            </a:lvl1pPr>
            <a:lvl2pPr>
              <a:defRPr sz="1800"/>
            </a:lvl2pPr>
            <a:lvl3pPr>
              <a:defRPr sz="16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3" y="3129280"/>
            <a:ext cx="3401063" cy="289559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7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6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65071842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53907" y="1854192"/>
            <a:ext cx="5092906" cy="1574808"/>
          </a:xfrm>
        </p:spPr>
        <p:txBody>
          <a:bodyPr anchor="b">
            <a:normAutofit/>
          </a:bodyPr>
          <a:lstStyle>
            <a:lvl1pPr algn="l">
              <a:defRPr sz="3600" b="0"/>
            </a:lvl1pPr>
          </a:lstStyle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949546" y="1143000"/>
            <a:ext cx="3200400" cy="4572000"/>
          </a:xfrm>
          <a:prstGeom prst="roundRect">
            <a:avLst>
              <a:gd name="adj" fmla="val 1858"/>
            </a:avLst>
          </a:prstGeom>
          <a:effectLst>
            <a:outerShdw blurRad="50800" dist="50800" dir="5400000" algn="tl" rotWithShape="0">
              <a:srgbClr val="000000">
                <a:alpha val="43000"/>
              </a:srgbClr>
            </a:outerShdw>
          </a:effectLst>
        </p:spPr>
        <p:txBody>
          <a:bodyPr anchor="t">
            <a:normAutofit/>
          </a:bodyPr>
          <a:lstStyle>
            <a:lvl1pPr marL="0" indent="0" algn="ctr">
              <a:buNone/>
              <a:defRPr sz="1600"/>
            </a:lvl1pPr>
            <a:lvl2pPr marL="457200" indent="0">
              <a:buNone/>
              <a:defRPr sz="1600"/>
            </a:lvl2pPr>
            <a:lvl3pPr marL="914400" indent="0">
              <a:buNone/>
              <a:defRPr sz="16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r>
              <a:rPr lang="es-ES"/>
              <a:t>Haga clic en el icono para agregar una imagen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54954" y="3657600"/>
            <a:ext cx="5084979" cy="1371600"/>
          </a:xfrm>
        </p:spPr>
        <p:txBody>
          <a:bodyPr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PE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80844823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21" Type="http://schemas.openxmlformats.org/officeDocument/2006/relationships/image" Target="../media/image4.png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20" Type="http://schemas.openxmlformats.org/officeDocument/2006/relationships/image" Target="../media/image3.png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Relationship Id="rId22" Type="http://schemas.openxmlformats.org/officeDocument/2006/relationships/image" Target="../media/image5.png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 rotWithShape="1">
          <a:blip r:embed="rId1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613"/>
          <a:stretch/>
        </p:blipFill>
        <p:spPr>
          <a:xfrm>
            <a:off x="0" y="2669685"/>
            <a:ext cx="4037012" cy="4188315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2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35640"/>
          <a:stretch/>
        </p:blipFill>
        <p:spPr>
          <a:xfrm>
            <a:off x="0" y="2892347"/>
            <a:ext cx="1522412" cy="2365453"/>
          </a:xfrm>
          <a:prstGeom prst="rect">
            <a:avLst/>
          </a:prstGeom>
        </p:spPr>
      </p:pic>
      <p:sp>
        <p:nvSpPr>
          <p:cNvPr id="16" name="Oval 15"/>
          <p:cNvSpPr/>
          <p:nvPr/>
        </p:nvSpPr>
        <p:spPr>
          <a:xfrm>
            <a:off x="8609012" y="1676400"/>
            <a:ext cx="2819400" cy="2819400"/>
          </a:xfrm>
          <a:prstGeom prst="ellipse">
            <a:avLst/>
          </a:prstGeom>
          <a:gradFill flip="none" rotWithShape="1">
            <a:gsLst>
              <a:gs pos="0">
                <a:schemeClr val="bg2">
                  <a:lumMod val="60000"/>
                  <a:lumOff val="40000"/>
                  <a:alpha val="7000"/>
                </a:schemeClr>
              </a:gs>
              <a:gs pos="69000">
                <a:schemeClr val="bg2">
                  <a:lumMod val="60000"/>
                  <a:lumOff val="40000"/>
                  <a:alpha val="0"/>
                </a:schemeClr>
              </a:gs>
              <a:gs pos="36000">
                <a:schemeClr val="bg2">
                  <a:lumMod val="60000"/>
                  <a:lumOff val="40000"/>
                  <a:alpha val="6000"/>
                </a:schemeClr>
              </a:gs>
            </a:gsLst>
            <a:path path="circle">
              <a:fillToRect l="50000" t="50000" r="50000" b="50000"/>
            </a:path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pic>
        <p:nvPicPr>
          <p:cNvPr id="9" name="Picture 8"/>
          <p:cNvPicPr>
            <a:picLocks noChangeAspect="1"/>
          </p:cNvPicPr>
          <p:nvPr/>
        </p:nvPicPr>
        <p:blipFill rotWithShape="1">
          <a:blip r:embed="rId2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813"/>
          <a:stretch/>
        </p:blipFill>
        <p:spPr>
          <a:xfrm>
            <a:off x="7999412" y="0"/>
            <a:ext cx="1603387" cy="1141407"/>
          </a:xfrm>
          <a:prstGeom prst="rect">
            <a:avLst/>
          </a:prstGeom>
        </p:spPr>
      </p:pic>
      <p:pic>
        <p:nvPicPr>
          <p:cNvPr id="10" name="Picture 9"/>
          <p:cNvPicPr>
            <a:picLocks noChangeAspect="1"/>
          </p:cNvPicPr>
          <p:nvPr/>
        </p:nvPicPr>
        <p:blipFill rotWithShape="1">
          <a:blip r:embed="rId2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b="23320"/>
          <a:stretch/>
        </p:blipFill>
        <p:spPr>
          <a:xfrm>
            <a:off x="8605878" y="6096000"/>
            <a:ext cx="993734" cy="762000"/>
          </a:xfrm>
          <a:prstGeom prst="rect">
            <a:avLst/>
          </a:prstGeom>
        </p:spPr>
      </p:pic>
      <p:sp>
        <p:nvSpPr>
          <p:cNvPr id="14" name="Rectangle 13"/>
          <p:cNvSpPr/>
          <p:nvPr/>
        </p:nvSpPr>
        <p:spPr>
          <a:xfrm>
            <a:off x="10437812" y="0"/>
            <a:ext cx="685800" cy="1143000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46111" y="452718"/>
            <a:ext cx="9404723" cy="1400530"/>
          </a:xfrm>
          <a:prstGeom prst="rect">
            <a:avLst/>
          </a:prstGeom>
        </p:spPr>
        <p:txBody>
          <a:bodyPr vert="horz" lIns="91440" tIns="45720" rIns="91440" bIns="45720" rtlCol="0" anchor="t">
            <a:noAutofit/>
          </a:bodyPr>
          <a:lstStyle/>
          <a:p>
            <a:r>
              <a:rPr lang="es-ES"/>
              <a:t>Haga clic para modificar el estilo de título del patrón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03312" y="2052918"/>
            <a:ext cx="8946541" cy="4195481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 rot="5400000">
            <a:off x="10155639" y="1790701"/>
            <a:ext cx="990599" cy="304799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fld id="{E598FD33-1F5A-459F-B80F-D735F6FC9A4B}" type="datetimeFigureOut">
              <a:rPr lang="es-PE" smtClean="0"/>
              <a:t>30/06/2025</a:t>
            </a:fld>
            <a:endParaRPr lang="es-PE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 rot="5400000">
            <a:off x="8951573" y="3225297"/>
            <a:ext cx="3859795" cy="304801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100" b="0" i="0">
                <a:solidFill>
                  <a:schemeClr val="tx1">
                    <a:tint val="75000"/>
                    <a:alpha val="60000"/>
                  </a:schemeClr>
                </a:solidFill>
              </a:defRPr>
            </a:lvl1pPr>
          </a:lstStyle>
          <a:p>
            <a:endParaRPr lang="es-PE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 bwMode="gray">
          <a:xfrm>
            <a:off x="10352540" y="295729"/>
            <a:ext cx="838199" cy="7676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2800" b="0" i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680894-AE08-44DA-B2BA-3BAE7B2A7B98}" type="slidenum">
              <a:rPr lang="es-PE" smtClean="0"/>
              <a:t>‹Nº›</a:t>
            </a:fld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314218905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79" r:id="rId1"/>
    <p:sldLayoutId id="2147483680" r:id="rId2"/>
    <p:sldLayoutId id="2147483681" r:id="rId3"/>
    <p:sldLayoutId id="2147483682" r:id="rId4"/>
    <p:sldLayoutId id="2147483683" r:id="rId5"/>
    <p:sldLayoutId id="2147483684" r:id="rId6"/>
    <p:sldLayoutId id="2147483685" r:id="rId7"/>
    <p:sldLayoutId id="2147483686" r:id="rId8"/>
    <p:sldLayoutId id="2147483687" r:id="rId9"/>
    <p:sldLayoutId id="2147483688" r:id="rId10"/>
    <p:sldLayoutId id="2147483689" r:id="rId11"/>
    <p:sldLayoutId id="2147483690" r:id="rId12"/>
    <p:sldLayoutId id="2147483691" r:id="rId13"/>
    <p:sldLayoutId id="2147483692" r:id="rId14"/>
    <p:sldLayoutId id="2147483693" r:id="rId15"/>
    <p:sldLayoutId id="2147483694" r:id="rId16"/>
    <p:sldLayoutId id="2147483695" r:id="rId17"/>
  </p:sldLayoutIdLst>
  <p:txStyles>
    <p:titleStyle>
      <a:lvl1pPr algn="l" defTabSz="457200" rtl="0" eaLnBrk="1" latinLnBrk="0" hangingPunct="1">
        <a:spcBef>
          <a:spcPct val="0"/>
        </a:spcBef>
        <a:buNone/>
        <a:defRPr sz="4200" b="0" i="0" kern="1200">
          <a:solidFill>
            <a:schemeClr val="tx2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3429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2000" b="0" i="0" kern="1200">
          <a:solidFill>
            <a:schemeClr val="tx1"/>
          </a:solidFill>
          <a:latin typeface="+mj-lt"/>
          <a:ea typeface="+mj-ea"/>
          <a:cs typeface="+mj-cs"/>
        </a:defRPr>
      </a:lvl1pPr>
      <a:lvl2pPr marL="742950" indent="-28575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800" b="0" i="0" kern="1200">
          <a:solidFill>
            <a:schemeClr val="tx1"/>
          </a:solidFill>
          <a:latin typeface="+mj-lt"/>
          <a:ea typeface="+mj-ea"/>
          <a:cs typeface="+mj-cs"/>
        </a:defRPr>
      </a:lvl2pPr>
      <a:lvl3pPr marL="1143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600" b="0" i="0" kern="1200">
          <a:solidFill>
            <a:schemeClr val="tx1"/>
          </a:solidFill>
          <a:latin typeface="+mj-lt"/>
          <a:ea typeface="+mj-ea"/>
          <a:cs typeface="+mj-cs"/>
        </a:defRPr>
      </a:lvl3pPr>
      <a:lvl4pPr marL="1600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4pPr>
      <a:lvl5pPr marL="20574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5pPr>
      <a:lvl6pPr marL="2506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6pPr>
      <a:lvl7pPr marL="29718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7pPr>
      <a:lvl8pPr marL="34290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8pPr>
      <a:lvl9pPr marL="3886200" indent="-228600" algn="l" defTabSz="457200" rtl="0" eaLnBrk="1" latinLnBrk="0" hangingPunct="1">
        <a:spcBef>
          <a:spcPts val="1000"/>
        </a:spcBef>
        <a:spcAft>
          <a:spcPts val="0"/>
        </a:spcAft>
        <a:buClr>
          <a:schemeClr val="bg2">
            <a:lumMod val="40000"/>
            <a:lumOff val="60000"/>
          </a:schemeClr>
        </a:buClr>
        <a:buSzPct val="80000"/>
        <a:buFont typeface="Wingdings 3" charset="2"/>
        <a:buChar char=""/>
        <a:defRPr sz="1400" b="0" i="0" kern="1200">
          <a:solidFill>
            <a:schemeClr val="tx1"/>
          </a:solidFill>
          <a:latin typeface="+mj-lt"/>
          <a:ea typeface="+mj-ea"/>
          <a:cs typeface="+mj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9.png"/><Relationship Id="rId7" Type="http://schemas.openxmlformats.org/officeDocument/2006/relationships/image" Target="../media/image44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3.png"/><Relationship Id="rId5" Type="http://schemas.openxmlformats.org/officeDocument/2006/relationships/image" Target="../media/image42.png"/><Relationship Id="rId4" Type="http://schemas.openxmlformats.org/officeDocument/2006/relationships/image" Target="../media/image41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2.png"/><Relationship Id="rId3" Type="http://schemas.openxmlformats.org/officeDocument/2006/relationships/image" Target="../media/image47.png"/><Relationship Id="rId7" Type="http://schemas.openxmlformats.org/officeDocument/2006/relationships/image" Target="../media/image51.png"/><Relationship Id="rId2" Type="http://schemas.openxmlformats.org/officeDocument/2006/relationships/image" Target="../media/image45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50.png"/><Relationship Id="rId5" Type="http://schemas.openxmlformats.org/officeDocument/2006/relationships/image" Target="../media/image49.png"/><Relationship Id="rId4" Type="http://schemas.openxmlformats.org/officeDocument/2006/relationships/image" Target="../media/image46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54.png"/><Relationship Id="rId2" Type="http://schemas.openxmlformats.org/officeDocument/2006/relationships/image" Target="../media/image48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1.jpe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5.png"/><Relationship Id="rId3" Type="http://schemas.openxmlformats.org/officeDocument/2006/relationships/image" Target="../media/image13.png"/><Relationship Id="rId7" Type="http://schemas.openxmlformats.org/officeDocument/2006/relationships/image" Target="../media/image14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1.png"/><Relationship Id="rId5" Type="http://schemas.openxmlformats.org/officeDocument/2006/relationships/image" Target="../media/image20.png"/><Relationship Id="rId4" Type="http://schemas.openxmlformats.org/officeDocument/2006/relationships/image" Target="../media/image17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5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3.png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7" Type="http://schemas.openxmlformats.org/officeDocument/2006/relationships/image" Target="../media/image33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0.png"/><Relationship Id="rId5" Type="http://schemas.openxmlformats.org/officeDocument/2006/relationships/image" Target="../media/image32.png"/><Relationship Id="rId4" Type="http://schemas.openxmlformats.org/officeDocument/2006/relationships/image" Target="../media/image3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6.png"/><Relationship Id="rId7" Type="http://schemas.openxmlformats.org/officeDocument/2006/relationships/image" Target="../media/image38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37.png"/><Relationship Id="rId5" Type="http://schemas.openxmlformats.org/officeDocument/2006/relationships/image" Target="../media/image35.png"/><Relationship Id="rId4" Type="http://schemas.openxmlformats.org/officeDocument/2006/relationships/image" Target="../media/image3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A87511E4-0EB1-2D94-7D7C-48446390A5AB}"/>
              </a:ext>
            </a:extLst>
          </p:cNvPr>
          <p:cNvSpPr/>
          <p:nvPr/>
        </p:nvSpPr>
        <p:spPr>
          <a:xfrm>
            <a:off x="2294569" y="1123544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TEMA 11: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8FD8EA49-095E-4D0A-32B5-9B81B45A1F36}"/>
              </a:ext>
            </a:extLst>
          </p:cNvPr>
          <p:cNvSpPr/>
          <p:nvPr/>
        </p:nvSpPr>
        <p:spPr>
          <a:xfrm>
            <a:off x="1587207" y="2307768"/>
            <a:ext cx="9647193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CIRCUNFERENCIA I : </a:t>
            </a:r>
          </a:p>
          <a:p>
            <a:pPr algn="ctr"/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Propiedades fundamentales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910BE63-4B48-3E91-E98A-4861ACE6A875}"/>
              </a:ext>
            </a:extLst>
          </p:cNvPr>
          <p:cNvSpPr txBox="1"/>
          <p:nvPr/>
        </p:nvSpPr>
        <p:spPr>
          <a:xfrm>
            <a:off x="689548" y="5381469"/>
            <a:ext cx="8544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NOTA: Debe escribir en su cuaderno.</a:t>
            </a:r>
            <a:endParaRPr lang="es-P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40638839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B81FA42-4E0A-4771-30FB-736F9009D0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9676A3F-89BF-BB8A-6802-2635D8467767}"/>
              </a:ext>
            </a:extLst>
          </p:cNvPr>
          <p:cNvSpPr/>
          <p:nvPr/>
        </p:nvSpPr>
        <p:spPr>
          <a:xfrm>
            <a:off x="254833" y="494675"/>
            <a:ext cx="4197246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5)Ángulo exterior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AB8E8CED-F217-8255-20D5-00214972C4B4}"/>
              </a:ext>
            </a:extLst>
          </p:cNvPr>
          <p:cNvSpPr txBox="1"/>
          <p:nvPr/>
        </p:nvSpPr>
        <p:spPr>
          <a:xfrm>
            <a:off x="374754" y="1244184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Se forma con 2 rectas secantes que se intersecan en un punto “P” , exterior a la circunferencia.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EEB20F7-F128-A663-019A-B8A2A6FB7D4A}"/>
                  </a:ext>
                </a:extLst>
              </p:cNvPr>
              <p:cNvSpPr txBox="1"/>
              <p:nvPr/>
            </p:nvSpPr>
            <p:spPr>
              <a:xfrm>
                <a:off x="963800" y="2330661"/>
                <a:ext cx="4118115" cy="994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𝒏𝒈𝒖𝒍𝒐</m:t>
                            </m:r>
                            <m: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E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𝒆𝒙𝒕𝒆𝒓𝒊𝒐𝒓</m:t>
                            </m:r>
                          </m:e>
                        </m:mr>
                      </m:m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𝒓𝒄𝒐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𝒎𝒂𝒚𝒐𝒓</m:t>
                                </m:r>
                              </m:e>
                            </m:mr>
                          </m:m>
                          <m:r>
                            <m:rPr>
                              <m:brk m:alnAt="7"/>
                            </m:r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𝒓𝒄𝒐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𝒎𝒆𝒏𝒐𝒓</m:t>
                                </m:r>
                              </m:e>
                            </m:mr>
                          </m:m>
                        </m:num>
                        <m:den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PE" sz="2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AEEB20F7-F128-A663-019A-B8A2A6FB7D4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63800" y="2330661"/>
                <a:ext cx="4118115" cy="99437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3" name="Imagen 2">
            <a:extLst>
              <a:ext uri="{FF2B5EF4-FFF2-40B4-BE49-F238E27FC236}">
                <a16:creationId xmlns:a16="http://schemas.microsoft.com/office/drawing/2014/main" id="{1F1E7646-81F8-6375-C774-A347CAD87F7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63801" y="4072961"/>
            <a:ext cx="4591691" cy="2581635"/>
          </a:xfrm>
          <a:prstGeom prst="rect">
            <a:avLst/>
          </a:prstGeom>
        </p:spPr>
      </p:pic>
      <p:pic>
        <p:nvPicPr>
          <p:cNvPr id="8" name="Imagen 7">
            <a:extLst>
              <a:ext uri="{FF2B5EF4-FFF2-40B4-BE49-F238E27FC236}">
                <a16:creationId xmlns:a16="http://schemas.microsoft.com/office/drawing/2014/main" id="{82BFAFEE-1EA9-ED62-98C6-C70B41F5939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70444" y="5745210"/>
            <a:ext cx="1390844" cy="828791"/>
          </a:xfrm>
          <a:prstGeom prst="rect">
            <a:avLst/>
          </a:prstGeom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B32E202D-AF15-BB51-CDA0-E763073366CC}"/>
              </a:ext>
            </a:extLst>
          </p:cNvPr>
          <p:cNvSpPr txBox="1"/>
          <p:nvPr/>
        </p:nvSpPr>
        <p:spPr>
          <a:xfrm>
            <a:off x="4521171" y="4779187"/>
            <a:ext cx="103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Ángulo </a:t>
            </a:r>
          </a:p>
          <a:p>
            <a:r>
              <a:rPr lang="es-ES" sz="1600" b="1" dirty="0">
                <a:solidFill>
                  <a:schemeClr val="bg1"/>
                </a:solidFill>
              </a:rPr>
              <a:t>exterior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8843216A-CD88-2F20-41A2-0BAB881B7243}"/>
              </a:ext>
            </a:extLst>
          </p:cNvPr>
          <p:cNvSpPr txBox="1"/>
          <p:nvPr/>
        </p:nvSpPr>
        <p:spPr>
          <a:xfrm>
            <a:off x="2414412" y="4779003"/>
            <a:ext cx="103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Arco</a:t>
            </a:r>
          </a:p>
          <a:p>
            <a:r>
              <a:rPr lang="es-ES" sz="1600" b="1" dirty="0">
                <a:solidFill>
                  <a:schemeClr val="bg1"/>
                </a:solidFill>
              </a:rPr>
              <a:t>menor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FA1EF5BC-4869-CD4C-A2E3-900966F7E03E}"/>
              </a:ext>
            </a:extLst>
          </p:cNvPr>
          <p:cNvSpPr txBox="1"/>
          <p:nvPr/>
        </p:nvSpPr>
        <p:spPr>
          <a:xfrm>
            <a:off x="269538" y="5160435"/>
            <a:ext cx="103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Arco</a:t>
            </a:r>
          </a:p>
          <a:p>
            <a:r>
              <a:rPr lang="es-ES" sz="1600" b="1" dirty="0">
                <a:solidFill>
                  <a:srgbClr val="FF0000"/>
                </a:solidFill>
              </a:rPr>
              <a:t>mayor</a:t>
            </a:r>
            <a:endParaRPr lang="es-PE" sz="1600" b="1" dirty="0">
              <a:solidFill>
                <a:srgbClr val="FF0000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8A9176C-5512-EFDA-3759-248D350732EC}"/>
              </a:ext>
            </a:extLst>
          </p:cNvPr>
          <p:cNvSpPr txBox="1"/>
          <p:nvPr/>
        </p:nvSpPr>
        <p:spPr>
          <a:xfrm>
            <a:off x="6915713" y="1268105"/>
            <a:ext cx="4841823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Se forma con 1 recta tangente </a:t>
            </a:r>
          </a:p>
          <a:p>
            <a:r>
              <a:rPr lang="es-ES" dirty="0"/>
              <a:t>                y  con 1 recta secante a la circunferencia que se intersecan en un punto “P”, exterior a la circunferencia.</a:t>
            </a:r>
            <a:endParaRPr lang="es-PE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32D3A4C-1D75-5508-D48D-9DB9B5E2A614}"/>
                  </a:ext>
                </a:extLst>
              </p:cNvPr>
              <p:cNvSpPr txBox="1"/>
              <p:nvPr/>
            </p:nvSpPr>
            <p:spPr>
              <a:xfrm>
                <a:off x="7110084" y="2608688"/>
                <a:ext cx="4118115" cy="994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𝒏𝒈𝒖𝒍𝒐</m:t>
                            </m:r>
                            <m: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E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𝒆𝒙𝒕𝒆𝒓𝒊𝒐𝒓</m:t>
                            </m:r>
                          </m:e>
                        </m:mr>
                      </m:m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𝒓𝒄𝒐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𝒎𝒂𝒚𝒐𝒓</m:t>
                                </m:r>
                              </m:e>
                            </m:mr>
                          </m:m>
                          <m:r>
                            <m:rPr>
                              <m:brk m:alnAt="7"/>
                            </m:r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𝒓𝒄𝒐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𝒎𝒆𝒏𝒐𝒓</m:t>
                                </m:r>
                              </m:e>
                            </m:mr>
                          </m:m>
                        </m:num>
                        <m:den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PE" sz="24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32D3A4C-1D75-5508-D48D-9DB9B5E2A61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110084" y="2608688"/>
                <a:ext cx="4118115" cy="994375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6" name="Imagen 15">
            <a:extLst>
              <a:ext uri="{FF2B5EF4-FFF2-40B4-BE49-F238E27FC236}">
                <a16:creationId xmlns:a16="http://schemas.microsoft.com/office/drawing/2014/main" id="{6929F434-8BC0-A088-E17A-1C72FF81F5E4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705340" y="4012555"/>
            <a:ext cx="3747712" cy="229576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0597EB6C-3994-5BF4-6746-59C787A0717C}"/>
              </a:ext>
            </a:extLst>
          </p:cNvPr>
          <p:cNvSpPr txBox="1"/>
          <p:nvPr/>
        </p:nvSpPr>
        <p:spPr>
          <a:xfrm>
            <a:off x="6915713" y="5297507"/>
            <a:ext cx="103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Arco</a:t>
            </a:r>
          </a:p>
          <a:p>
            <a:r>
              <a:rPr lang="es-ES" sz="1600" b="1" dirty="0">
                <a:solidFill>
                  <a:srgbClr val="FF0000"/>
                </a:solidFill>
              </a:rPr>
              <a:t>mayor</a:t>
            </a:r>
            <a:endParaRPr lang="es-PE" sz="1600" b="1" dirty="0">
              <a:solidFill>
                <a:srgbClr val="FF0000"/>
              </a:solidFill>
            </a:endParaRPr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2BE319FB-2AF5-5477-8059-DA27B8195E13}"/>
              </a:ext>
            </a:extLst>
          </p:cNvPr>
          <p:cNvSpPr txBox="1"/>
          <p:nvPr/>
        </p:nvSpPr>
        <p:spPr>
          <a:xfrm>
            <a:off x="8819463" y="4498904"/>
            <a:ext cx="103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Arco</a:t>
            </a:r>
          </a:p>
          <a:p>
            <a:r>
              <a:rPr lang="es-ES" sz="1600" b="1" dirty="0">
                <a:solidFill>
                  <a:schemeClr val="bg1"/>
                </a:solidFill>
              </a:rPr>
              <a:t>menor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FFF6F0F3-99E9-5EDC-7242-278B308F2AB0}"/>
              </a:ext>
            </a:extLst>
          </p:cNvPr>
          <p:cNvSpPr txBox="1"/>
          <p:nvPr/>
        </p:nvSpPr>
        <p:spPr>
          <a:xfrm>
            <a:off x="10967908" y="4498904"/>
            <a:ext cx="103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Ángulo </a:t>
            </a:r>
          </a:p>
          <a:p>
            <a:r>
              <a:rPr lang="es-ES" sz="1600" b="1" dirty="0">
                <a:solidFill>
                  <a:schemeClr val="bg1"/>
                </a:solidFill>
              </a:rPr>
              <a:t>exterior</a:t>
            </a:r>
            <a:endParaRPr lang="es-PE" sz="1600" b="1" dirty="0">
              <a:solidFill>
                <a:schemeClr val="bg1"/>
              </a:solidFill>
            </a:endParaRPr>
          </a:p>
        </p:txBody>
      </p:sp>
      <p:pic>
        <p:nvPicPr>
          <p:cNvPr id="22" name="Imagen 21">
            <a:extLst>
              <a:ext uri="{FF2B5EF4-FFF2-40B4-BE49-F238E27FC236}">
                <a16:creationId xmlns:a16="http://schemas.microsoft.com/office/drawing/2014/main" id="{3AF12C6D-A986-4A7A-F609-FAB0B2FE982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0099882" y="5452822"/>
            <a:ext cx="1333686" cy="771633"/>
          </a:xfrm>
          <a:prstGeom prst="rect">
            <a:avLst/>
          </a:prstGeom>
        </p:spPr>
      </p:pic>
      <p:sp>
        <p:nvSpPr>
          <p:cNvPr id="24" name="Cara sonriente 23">
            <a:extLst>
              <a:ext uri="{FF2B5EF4-FFF2-40B4-BE49-F238E27FC236}">
                <a16:creationId xmlns:a16="http://schemas.microsoft.com/office/drawing/2014/main" id="{D22B7F0D-DFB0-271B-C610-D7CF252F37C5}"/>
              </a:ext>
            </a:extLst>
          </p:cNvPr>
          <p:cNvSpPr/>
          <p:nvPr/>
        </p:nvSpPr>
        <p:spPr>
          <a:xfrm>
            <a:off x="6246431" y="2880675"/>
            <a:ext cx="728990" cy="58477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5" name="Cara sonriente 24">
            <a:extLst>
              <a:ext uri="{FF2B5EF4-FFF2-40B4-BE49-F238E27FC236}">
                <a16:creationId xmlns:a16="http://schemas.microsoft.com/office/drawing/2014/main" id="{65DCDED3-7A5C-BD53-1ACD-000DCC22E041}"/>
              </a:ext>
            </a:extLst>
          </p:cNvPr>
          <p:cNvSpPr/>
          <p:nvPr/>
        </p:nvSpPr>
        <p:spPr>
          <a:xfrm>
            <a:off x="100149" y="2535462"/>
            <a:ext cx="728990" cy="58477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6" name="Rectángulo 25">
            <a:extLst>
              <a:ext uri="{FF2B5EF4-FFF2-40B4-BE49-F238E27FC236}">
                <a16:creationId xmlns:a16="http://schemas.microsoft.com/office/drawing/2014/main" id="{458708CA-64F7-ED72-33C6-0B472D5E69BA}"/>
              </a:ext>
            </a:extLst>
          </p:cNvPr>
          <p:cNvSpPr/>
          <p:nvPr/>
        </p:nvSpPr>
        <p:spPr>
          <a:xfrm>
            <a:off x="963802" y="2231759"/>
            <a:ext cx="4252776" cy="1197242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7" name="Rectángulo 26">
            <a:extLst>
              <a:ext uri="{FF2B5EF4-FFF2-40B4-BE49-F238E27FC236}">
                <a16:creationId xmlns:a16="http://schemas.microsoft.com/office/drawing/2014/main" id="{6424BE4C-5004-56B9-93EE-257733D3F3D3}"/>
              </a:ext>
            </a:extLst>
          </p:cNvPr>
          <p:cNvSpPr/>
          <p:nvPr/>
        </p:nvSpPr>
        <p:spPr>
          <a:xfrm>
            <a:off x="7110084" y="2534225"/>
            <a:ext cx="4252776" cy="1277677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656021868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D29EC9-5628-9A65-AB63-2A8A547ABA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83CF44E8-A5B0-5E67-2A3E-6631A25144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8432" y="3511834"/>
            <a:ext cx="4715533" cy="3143689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83768F4F-8597-DA0D-548C-562A299B116A}"/>
              </a:ext>
            </a:extLst>
          </p:cNvPr>
          <p:cNvSpPr/>
          <p:nvPr/>
        </p:nvSpPr>
        <p:spPr>
          <a:xfrm>
            <a:off x="254833" y="494675"/>
            <a:ext cx="4197246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5)Ángulo exterior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45300BD2-950C-B16B-4B4F-D1A9D29B67BD}"/>
              </a:ext>
            </a:extLst>
          </p:cNvPr>
          <p:cNvSpPr txBox="1"/>
          <p:nvPr/>
        </p:nvSpPr>
        <p:spPr>
          <a:xfrm>
            <a:off x="374754" y="1244184"/>
            <a:ext cx="484182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Se forma con 2 rectas tangentes.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7E978EC-0001-7AA7-F108-212C2278FE65}"/>
                  </a:ext>
                </a:extLst>
              </p:cNvPr>
              <p:cNvSpPr txBox="1"/>
              <p:nvPr/>
            </p:nvSpPr>
            <p:spPr>
              <a:xfrm>
                <a:off x="736607" y="1787146"/>
                <a:ext cx="4118115" cy="99437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𝒏𝒈𝒖𝒍𝒐</m:t>
                            </m:r>
                            <m: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E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𝒆𝒙𝒕𝒆𝒓𝒊𝒐𝒓</m:t>
                            </m:r>
                          </m:e>
                        </m:mr>
                      </m:m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𝒓𝒄𝒐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𝒎𝒂𝒚𝒐𝒓</m:t>
                                </m:r>
                              </m:e>
                            </m:mr>
                          </m:m>
                          <m:r>
                            <m:rPr>
                              <m:brk m:alnAt="7"/>
                            </m:r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−</m:t>
                          </m:r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ES" sz="2400" b="1" i="1" smtClean="0">
                                  <a:solidFill>
                                    <a:schemeClr val="tx1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𝒂</m:t>
                                </m:r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𝒓𝒄𝒐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1" i="1" smtClean="0">
                                    <a:solidFill>
                                      <a:schemeClr val="tx1"/>
                                    </a:solidFill>
                                    <a:latin typeface="Cambria Math" panose="02040503050406030204" pitchFamily="18" charset="0"/>
                                  </a:rPr>
                                  <m:t>𝒎𝒆𝒏𝒐𝒓</m:t>
                                </m:r>
                              </m:e>
                            </m:mr>
                          </m:m>
                        </m:num>
                        <m:den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PE" sz="2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77E978EC-0001-7AA7-F108-212C2278FE6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36607" y="1787146"/>
                <a:ext cx="4118115" cy="994375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9" name="CuadroTexto 8">
            <a:extLst>
              <a:ext uri="{FF2B5EF4-FFF2-40B4-BE49-F238E27FC236}">
                <a16:creationId xmlns:a16="http://schemas.microsoft.com/office/drawing/2014/main" id="{BE4490D1-EBA8-C2AC-42AD-F0BDDA0257EC}"/>
              </a:ext>
            </a:extLst>
          </p:cNvPr>
          <p:cNvSpPr txBox="1"/>
          <p:nvPr/>
        </p:nvSpPr>
        <p:spPr>
          <a:xfrm>
            <a:off x="4693626" y="4215943"/>
            <a:ext cx="103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Ángulo </a:t>
            </a:r>
          </a:p>
          <a:p>
            <a:r>
              <a:rPr lang="es-ES" sz="1600" b="1" dirty="0">
                <a:solidFill>
                  <a:schemeClr val="bg1"/>
                </a:solidFill>
              </a:rPr>
              <a:t>exterior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D2BD9D0C-6BFD-8940-6155-06CA2D77592E}"/>
              </a:ext>
            </a:extLst>
          </p:cNvPr>
          <p:cNvSpPr txBox="1"/>
          <p:nvPr/>
        </p:nvSpPr>
        <p:spPr>
          <a:xfrm>
            <a:off x="2562262" y="4498903"/>
            <a:ext cx="103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chemeClr val="bg1"/>
                </a:solidFill>
              </a:rPr>
              <a:t>Arco</a:t>
            </a:r>
          </a:p>
          <a:p>
            <a:r>
              <a:rPr lang="es-ES" sz="1600" b="1" dirty="0">
                <a:solidFill>
                  <a:schemeClr val="bg1"/>
                </a:solidFill>
              </a:rPr>
              <a:t>menor</a:t>
            </a:r>
            <a:endParaRPr lang="es-PE" sz="1600" b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EFE118D9-3354-F9C6-927F-9D483EC77F14}"/>
              </a:ext>
            </a:extLst>
          </p:cNvPr>
          <p:cNvSpPr txBox="1"/>
          <p:nvPr/>
        </p:nvSpPr>
        <p:spPr>
          <a:xfrm>
            <a:off x="269538" y="5160435"/>
            <a:ext cx="103432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1600" b="1" dirty="0">
                <a:solidFill>
                  <a:srgbClr val="FF0000"/>
                </a:solidFill>
              </a:rPr>
              <a:t>Arco</a:t>
            </a:r>
          </a:p>
          <a:p>
            <a:r>
              <a:rPr lang="es-ES" sz="1600" b="1" dirty="0">
                <a:solidFill>
                  <a:srgbClr val="FF0000"/>
                </a:solidFill>
              </a:rPr>
              <a:t>mayor</a:t>
            </a:r>
            <a:endParaRPr lang="es-PE" sz="1600" b="1" dirty="0">
              <a:solidFill>
                <a:srgbClr val="FF0000"/>
              </a:solidFill>
            </a:endParaRPr>
          </a:p>
        </p:txBody>
      </p:sp>
      <p:pic>
        <p:nvPicPr>
          <p:cNvPr id="14" name="Imagen 13">
            <a:extLst>
              <a:ext uri="{FF2B5EF4-FFF2-40B4-BE49-F238E27FC236}">
                <a16:creationId xmlns:a16="http://schemas.microsoft.com/office/drawing/2014/main" id="{10614136-74A1-EECB-6018-2B0A3C3C02F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031546" y="5419479"/>
            <a:ext cx="1324160" cy="838318"/>
          </a:xfrm>
          <a:prstGeom prst="rect">
            <a:avLst/>
          </a:prstGeom>
        </p:spPr>
      </p:pic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6A23BCB5-9A97-98C3-C840-919B9FE04EE5}"/>
              </a:ext>
            </a:extLst>
          </p:cNvPr>
          <p:cNvSpPr/>
          <p:nvPr/>
        </p:nvSpPr>
        <p:spPr>
          <a:xfrm>
            <a:off x="6460761" y="2020271"/>
            <a:ext cx="3927422" cy="994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CASO ESPECIAL</a:t>
            </a:r>
            <a:endParaRPr lang="es-P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428D221-B3F6-9170-A88F-C4A46CB9A85B}"/>
                  </a:ext>
                </a:extLst>
              </p:cNvPr>
              <p:cNvSpPr txBox="1"/>
              <p:nvPr/>
            </p:nvSpPr>
            <p:spPr>
              <a:xfrm>
                <a:off x="6460495" y="3157519"/>
                <a:ext cx="5081666" cy="73084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2400" b="1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ES" sz="24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𝒓𝒄𝒐</m:t>
                            </m:r>
                          </m:e>
                        </m:mr>
                        <m:mr>
                          <m:e>
                            <m:r>
                              <a:rPr lang="es-ES" sz="24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𝒎𝒆𝒏𝒐𝒓</m:t>
                            </m:r>
                          </m:e>
                        </m:mr>
                      </m:m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2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s-ES" sz="2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𝒏𝒈𝒖𝒍𝒐</m:t>
                            </m:r>
                          </m:e>
                        </m:mr>
                        <m:mr>
                          <m:e>
                            <m:r>
                              <a:rPr lang="es-ES" sz="2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𝒆𝒙𝒕𝒆𝒓𝒊𝒐𝒓</m:t>
                            </m:r>
                          </m:e>
                        </m:mr>
                      </m:m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21" name="CuadroTexto 20">
                <a:extLst>
                  <a:ext uri="{FF2B5EF4-FFF2-40B4-BE49-F238E27FC236}">
                    <a16:creationId xmlns:a16="http://schemas.microsoft.com/office/drawing/2014/main" id="{4428D221-B3F6-9170-A88F-C4A46CB9A85B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95" y="3157519"/>
                <a:ext cx="5081666" cy="730841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5" name="Cara sonriente 24">
            <a:extLst>
              <a:ext uri="{FF2B5EF4-FFF2-40B4-BE49-F238E27FC236}">
                <a16:creationId xmlns:a16="http://schemas.microsoft.com/office/drawing/2014/main" id="{5C968B11-DFAD-1CF0-9528-C4D8E6608837}"/>
              </a:ext>
            </a:extLst>
          </p:cNvPr>
          <p:cNvSpPr/>
          <p:nvPr/>
        </p:nvSpPr>
        <p:spPr>
          <a:xfrm>
            <a:off x="6042676" y="3180278"/>
            <a:ext cx="728990" cy="58477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D085054-E8F2-9632-B5F6-BF2A5BC39DAA}"/>
                  </a:ext>
                </a:extLst>
              </p:cNvPr>
              <p:cNvSpPr txBox="1"/>
              <p:nvPr/>
            </p:nvSpPr>
            <p:spPr>
              <a:xfrm>
                <a:off x="6718037" y="3940159"/>
                <a:ext cx="50816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40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</m:t>
                      </m:r>
                      <m:r>
                        <a:rPr lang="es-ES" sz="4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𝒁</m:t>
                      </m:r>
                      <m:r>
                        <a:rPr lang="es-ES" sz="4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=  </m:t>
                      </m:r>
                      <m:r>
                        <a:rPr lang="es-ES" sz="4000" b="1" i="1" dirty="0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s-ES" sz="4000" b="1" i="1" dirty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sz="4000" b="1" dirty="0"/>
              </a:p>
            </p:txBody>
          </p:sp>
        </mc:Choice>
        <mc:Fallback xmlns="">
          <p:sp>
            <p:nvSpPr>
              <p:cNvPr id="26" name="CuadroTexto 25">
                <a:extLst>
                  <a:ext uri="{FF2B5EF4-FFF2-40B4-BE49-F238E27FC236}">
                    <a16:creationId xmlns:a16="http://schemas.microsoft.com/office/drawing/2014/main" id="{5D085054-E8F2-9632-B5F6-BF2A5BC39DA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718037" y="3940159"/>
                <a:ext cx="5081666" cy="707886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7" name="Cara sonriente 26">
            <a:extLst>
              <a:ext uri="{FF2B5EF4-FFF2-40B4-BE49-F238E27FC236}">
                <a16:creationId xmlns:a16="http://schemas.microsoft.com/office/drawing/2014/main" id="{7126F8EC-2F4B-3E0D-943C-46D7A5B4BEF6}"/>
              </a:ext>
            </a:extLst>
          </p:cNvPr>
          <p:cNvSpPr/>
          <p:nvPr/>
        </p:nvSpPr>
        <p:spPr>
          <a:xfrm>
            <a:off x="-538" y="2173098"/>
            <a:ext cx="728990" cy="58477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29" name="Cara sonriente 28">
            <a:extLst>
              <a:ext uri="{FF2B5EF4-FFF2-40B4-BE49-F238E27FC236}">
                <a16:creationId xmlns:a16="http://schemas.microsoft.com/office/drawing/2014/main" id="{9C4583B2-977D-CCCB-2840-2CFD0192B3A5}"/>
              </a:ext>
            </a:extLst>
          </p:cNvPr>
          <p:cNvSpPr/>
          <p:nvPr/>
        </p:nvSpPr>
        <p:spPr>
          <a:xfrm>
            <a:off x="6075429" y="4964113"/>
            <a:ext cx="728990" cy="58477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D1840C8-F299-3DE1-298C-42AB52BC897A}"/>
                  </a:ext>
                </a:extLst>
              </p:cNvPr>
              <p:cNvSpPr txBox="1"/>
              <p:nvPr/>
            </p:nvSpPr>
            <p:spPr>
              <a:xfrm>
                <a:off x="6460495" y="4865476"/>
                <a:ext cx="5081666" cy="715389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2400" b="1" i="1" dirty="0" smtClean="0">
                              <a:solidFill>
                                <a:srgbClr val="92D05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ES" sz="24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𝒓𝒄𝒐</m:t>
                            </m:r>
                          </m:e>
                        </m:mr>
                        <m:mr>
                          <m:e>
                            <m:r>
                              <a:rPr lang="es-ES" sz="2400" b="1" i="1" dirty="0" smtClean="0">
                                <a:solidFill>
                                  <a:srgbClr val="92D050"/>
                                </a:solidFill>
                                <a:latin typeface="Cambria Math" panose="02040503050406030204" pitchFamily="18" charset="0"/>
                              </a:rPr>
                              <m:t>𝒎𝒆𝒏𝒐𝒓</m:t>
                            </m:r>
                          </m:e>
                        </m:mr>
                      </m:m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+</m:t>
                      </m:r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ES" sz="2400" b="1" i="1" dirty="0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𝒂</m:t>
                            </m:r>
                            <m:r>
                              <a:rPr lang="es-ES" sz="2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𝒓𝒄𝒐</m:t>
                            </m:r>
                          </m:e>
                        </m:mr>
                        <m:mr>
                          <m:e>
                            <m:r>
                              <a:rPr lang="es-ES" sz="2400" b="1" i="1" dirty="0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𝒎𝒂𝒚𝒐𝒓</m:t>
                            </m:r>
                          </m:e>
                        </m:mr>
                      </m:m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s-ES" sz="2400" b="1" i="1" dirty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sz="2400" b="1" dirty="0"/>
              </a:p>
            </p:txBody>
          </p:sp>
        </mc:Choice>
        <mc:Fallback xmlns="">
          <p:sp>
            <p:nvSpPr>
              <p:cNvPr id="31" name="CuadroTexto 30">
                <a:extLst>
                  <a:ext uri="{FF2B5EF4-FFF2-40B4-BE49-F238E27FC236}">
                    <a16:creationId xmlns:a16="http://schemas.microsoft.com/office/drawing/2014/main" id="{ED1840C8-F299-3DE1-298C-42AB52BC897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60495" y="4865476"/>
                <a:ext cx="5081666" cy="715389"/>
              </a:xfrm>
              <a:prstGeom prst="rect">
                <a:avLst/>
              </a:prstGeom>
              <a:blipFill>
                <a:blip r:embed="rId7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67B6BEA-D803-E4C0-E1EC-034D51C8A5E9}"/>
                  </a:ext>
                </a:extLst>
              </p:cNvPr>
              <p:cNvSpPr txBox="1"/>
              <p:nvPr/>
            </p:nvSpPr>
            <p:spPr>
              <a:xfrm>
                <a:off x="6614274" y="5723798"/>
                <a:ext cx="5081666" cy="70788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𝜷</m:t>
                      </m:r>
                      <m:r>
                        <a:rPr lang="es-ES" sz="40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  + </m:t>
                      </m:r>
                      <m:r>
                        <a:rPr lang="es-ES" sz="4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𝜙</m:t>
                      </m:r>
                      <m:r>
                        <a:rPr lang="es-ES" sz="4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=  </m:t>
                      </m:r>
                      <m:r>
                        <a:rPr lang="es-ES" sz="4000" b="1" i="1" dirty="0" smtClean="0">
                          <a:latin typeface="Cambria Math" panose="02040503050406030204" pitchFamily="18" charset="0"/>
                        </a:rPr>
                        <m:t>𝟑𝟔𝟎</m:t>
                      </m:r>
                      <m:r>
                        <a:rPr lang="es-ES" sz="4000" b="1" i="1" dirty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sz="4000" b="1" dirty="0"/>
              </a:p>
            </p:txBody>
          </p:sp>
        </mc:Choice>
        <mc:Fallback xmlns="">
          <p:sp>
            <p:nvSpPr>
              <p:cNvPr id="33" name="CuadroTexto 32">
                <a:extLst>
                  <a:ext uri="{FF2B5EF4-FFF2-40B4-BE49-F238E27FC236}">
                    <a16:creationId xmlns:a16="http://schemas.microsoft.com/office/drawing/2014/main" id="{667B6BEA-D803-E4C0-E1EC-034D51C8A5E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614274" y="5723798"/>
                <a:ext cx="5081666" cy="707886"/>
              </a:xfrm>
              <a:prstGeom prst="rect">
                <a:avLst/>
              </a:prstGeom>
              <a:blipFill>
                <a:blip r:embed="rId8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34" name="Rectángulo 33">
            <a:extLst>
              <a:ext uri="{FF2B5EF4-FFF2-40B4-BE49-F238E27FC236}">
                <a16:creationId xmlns:a16="http://schemas.microsoft.com/office/drawing/2014/main" id="{33F937AF-E80E-070D-C72E-EF533B7EC6B8}"/>
              </a:ext>
            </a:extLst>
          </p:cNvPr>
          <p:cNvSpPr/>
          <p:nvPr/>
        </p:nvSpPr>
        <p:spPr>
          <a:xfrm>
            <a:off x="6935502" y="3014646"/>
            <a:ext cx="4439211" cy="168519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5" name="Rectángulo 34">
            <a:extLst>
              <a:ext uri="{FF2B5EF4-FFF2-40B4-BE49-F238E27FC236}">
                <a16:creationId xmlns:a16="http://schemas.microsoft.com/office/drawing/2014/main" id="{AEDF8910-1C26-58C0-5F6A-FB406A8328D6}"/>
              </a:ext>
            </a:extLst>
          </p:cNvPr>
          <p:cNvSpPr/>
          <p:nvPr/>
        </p:nvSpPr>
        <p:spPr>
          <a:xfrm>
            <a:off x="6935502" y="4881199"/>
            <a:ext cx="4439211" cy="1685198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6" name="Rectángulo 35">
            <a:extLst>
              <a:ext uri="{FF2B5EF4-FFF2-40B4-BE49-F238E27FC236}">
                <a16:creationId xmlns:a16="http://schemas.microsoft.com/office/drawing/2014/main" id="{9B337FA8-A9B9-8628-DE08-F58502911761}"/>
              </a:ext>
            </a:extLst>
          </p:cNvPr>
          <p:cNvSpPr/>
          <p:nvPr/>
        </p:nvSpPr>
        <p:spPr>
          <a:xfrm>
            <a:off x="758432" y="1706445"/>
            <a:ext cx="4439211" cy="130820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623420223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588D7E2-6F46-43F9-5153-02673493D09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9" name="Imagen 18">
            <a:extLst>
              <a:ext uri="{FF2B5EF4-FFF2-40B4-BE49-F238E27FC236}">
                <a16:creationId xmlns:a16="http://schemas.microsoft.com/office/drawing/2014/main" id="{9BCA745D-75B3-126E-882A-4A99250A3C6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44423" y="2802721"/>
            <a:ext cx="4934639" cy="3705742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2322FF56-F2E8-0888-2F1B-1224986CDCC8}"/>
              </a:ext>
            </a:extLst>
          </p:cNvPr>
          <p:cNvSpPr/>
          <p:nvPr/>
        </p:nvSpPr>
        <p:spPr>
          <a:xfrm>
            <a:off x="254833" y="494675"/>
            <a:ext cx="4197246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6)Cuadrilátero inscrito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27" name="Cara sonriente 26">
            <a:extLst>
              <a:ext uri="{FF2B5EF4-FFF2-40B4-BE49-F238E27FC236}">
                <a16:creationId xmlns:a16="http://schemas.microsoft.com/office/drawing/2014/main" id="{7191EFC8-672C-E213-CDC0-5EDA839903E4}"/>
              </a:ext>
            </a:extLst>
          </p:cNvPr>
          <p:cNvSpPr/>
          <p:nvPr/>
        </p:nvSpPr>
        <p:spPr>
          <a:xfrm>
            <a:off x="9470000" y="3866016"/>
            <a:ext cx="728990" cy="584775"/>
          </a:xfrm>
          <a:prstGeom prst="smileyFace">
            <a:avLst>
              <a:gd name="adj" fmla="val 4653"/>
            </a:avLst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9A1EFFBA-46C3-99AC-5051-EBA1E2F804AC}"/>
              </a:ext>
            </a:extLst>
          </p:cNvPr>
          <p:cNvSpPr txBox="1"/>
          <p:nvPr/>
        </p:nvSpPr>
        <p:spPr>
          <a:xfrm>
            <a:off x="837239" y="1450143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Es aquel cuadrilátero en el que sus vértices pertenecen a una misma circunferencia.</a:t>
            </a:r>
            <a:endParaRPr lang="es-PE" dirty="0"/>
          </a:p>
        </p:txBody>
      </p:sp>
      <p:sp>
        <p:nvSpPr>
          <p:cNvPr id="20" name="Flecha: a la derecha 19">
            <a:extLst>
              <a:ext uri="{FF2B5EF4-FFF2-40B4-BE49-F238E27FC236}">
                <a16:creationId xmlns:a16="http://schemas.microsoft.com/office/drawing/2014/main" id="{0AA2E6B1-9B09-F09E-0781-8762103C7007}"/>
              </a:ext>
            </a:extLst>
          </p:cNvPr>
          <p:cNvSpPr/>
          <p:nvPr/>
        </p:nvSpPr>
        <p:spPr>
          <a:xfrm>
            <a:off x="5321509" y="3661217"/>
            <a:ext cx="3927422" cy="994375"/>
          </a:xfrm>
          <a:prstGeom prst="rightArrow">
            <a:avLst/>
          </a:prstGeom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3200" b="1" dirty="0"/>
              <a:t>CASO ESPECIAL</a:t>
            </a:r>
            <a:endParaRPr lang="es-PE" sz="3200" b="1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8516D1-882F-810D-0E6F-FA2DE26F0EB4}"/>
                  </a:ext>
                </a:extLst>
              </p:cNvPr>
              <p:cNvSpPr txBox="1"/>
              <p:nvPr/>
            </p:nvSpPr>
            <p:spPr>
              <a:xfrm>
                <a:off x="6158655" y="4960866"/>
                <a:ext cx="4109607" cy="707886"/>
              </a:xfrm>
              <a:prstGeom prst="rect">
                <a:avLst/>
              </a:prstGeom>
              <a:noFill/>
              <a:ln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4000" b="1" i="1" dirty="0" smtClean="0">
                          <a:solidFill>
                            <a:srgbClr val="92D05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𝜶</m:t>
                      </m:r>
                      <m:r>
                        <a:rPr lang="es-ES" sz="4000" b="1" i="1" dirty="0" smtClean="0">
                          <a:latin typeface="Cambria Math" panose="02040503050406030204" pitchFamily="18" charset="0"/>
                        </a:rPr>
                        <m:t>+ </m:t>
                      </m:r>
                      <m:r>
                        <a:rPr lang="es-ES" sz="4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𝜽</m:t>
                      </m:r>
                      <m:r>
                        <a:rPr lang="es-ES" sz="4000" b="1" i="1" dirty="0" smtClean="0">
                          <a:solidFill>
                            <a:srgbClr val="00B0F0"/>
                          </a:solidFill>
                          <a:latin typeface="Cambria Math" panose="02040503050406030204" pitchFamily="18" charset="0"/>
                        </a:rPr>
                        <m:t>   </m:t>
                      </m:r>
                      <m:r>
                        <a:rPr lang="es-ES" sz="4000" b="1" i="1" dirty="0" smtClean="0">
                          <a:latin typeface="Cambria Math" panose="02040503050406030204" pitchFamily="18" charset="0"/>
                        </a:rPr>
                        <m:t>=  </m:t>
                      </m:r>
                      <m:r>
                        <a:rPr lang="es-ES" sz="4000" b="1" i="1" dirty="0" smtClean="0">
                          <a:latin typeface="Cambria Math" panose="02040503050406030204" pitchFamily="18" charset="0"/>
                        </a:rPr>
                        <m:t>𝟏𝟖𝟎</m:t>
                      </m:r>
                      <m:r>
                        <a:rPr lang="es-ES" sz="4000" b="1" i="1" dirty="0" smtClean="0">
                          <a:latin typeface="Cambria Math" panose="02040503050406030204" pitchFamily="18" charset="0"/>
                        </a:rPr>
                        <m:t>°</m:t>
                      </m:r>
                    </m:oMath>
                  </m:oMathPara>
                </a14:m>
                <a:endParaRPr lang="es-PE" sz="4000" b="1" dirty="0"/>
              </a:p>
            </p:txBody>
          </p:sp>
        </mc:Choice>
        <mc:Fallback xmlns="">
          <p:sp>
            <p:nvSpPr>
              <p:cNvPr id="16" name="CuadroTexto 15">
                <a:extLst>
                  <a:ext uri="{FF2B5EF4-FFF2-40B4-BE49-F238E27FC236}">
                    <a16:creationId xmlns:a16="http://schemas.microsoft.com/office/drawing/2014/main" id="{7C8516D1-882F-810D-0E6F-FA2DE26F0E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158655" y="4960866"/>
                <a:ext cx="4109607" cy="70788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  <a:ln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cxnSp>
        <p:nvCxnSpPr>
          <p:cNvPr id="3" name="Conector recto de flecha 2">
            <a:extLst>
              <a:ext uri="{FF2B5EF4-FFF2-40B4-BE49-F238E27FC236}">
                <a16:creationId xmlns:a16="http://schemas.microsoft.com/office/drawing/2014/main" id="{9E5ABE15-3A18-90B4-0346-E37DBC76D84B}"/>
              </a:ext>
            </a:extLst>
          </p:cNvPr>
          <p:cNvCxnSpPr/>
          <p:nvPr/>
        </p:nvCxnSpPr>
        <p:spPr>
          <a:xfrm>
            <a:off x="1528997" y="5081666"/>
            <a:ext cx="824459" cy="359764"/>
          </a:xfrm>
          <a:prstGeom prst="straightConnector1">
            <a:avLst/>
          </a:prstGeom>
          <a:ln w="38100">
            <a:solidFill>
              <a:srgbClr val="FF000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5943093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D418A59-D259-F4AE-8038-5F478A5FCDB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7768109E-89FC-9BB7-4C12-F77EEC457295}"/>
              </a:ext>
            </a:extLst>
          </p:cNvPr>
          <p:cNvSpPr/>
          <p:nvPr/>
        </p:nvSpPr>
        <p:spPr>
          <a:xfrm>
            <a:off x="25483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1RA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53CB5025-A322-13C3-EF40-431BE8D944F6}"/>
              </a:ext>
            </a:extLst>
          </p:cNvPr>
          <p:cNvSpPr/>
          <p:nvPr/>
        </p:nvSpPr>
        <p:spPr>
          <a:xfrm>
            <a:off x="676556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2DA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FA4384-0973-A1E9-EA14-D437BBB39A2C}"/>
                  </a:ext>
                </a:extLst>
              </p:cNvPr>
              <p:cNvSpPr txBox="1"/>
              <p:nvPr/>
            </p:nvSpPr>
            <p:spPr>
              <a:xfrm>
                <a:off x="374754" y="1244184"/>
                <a:ext cx="4841823" cy="1754326"/>
              </a:xfrm>
              <a:prstGeom prst="rect">
                <a:avLst/>
              </a:prstGeom>
              <a:noFill/>
              <a:ln w="38100">
                <a:solidFill>
                  <a:srgbClr val="FF000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s-ES" dirty="0"/>
                  <a:t>El Diámetro se calcula como el doble del radio.   </a:t>
                </a:r>
                <a14:m>
                  <m:oMath xmlns:m="http://schemas.openxmlformats.org/officeDocument/2006/math">
                    <m:r>
                      <a:rPr lang="es-ES" b="0" i="1" smtClean="0">
                        <a:latin typeface="Cambria Math" panose="02040503050406030204" pitchFamily="18" charset="0"/>
                      </a:rPr>
                      <m:t>𝐷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=2</m:t>
                    </m:r>
                    <m:r>
                      <a:rPr lang="es-ES" b="0" i="1" smtClean="0">
                        <a:latin typeface="Cambria Math" panose="02040503050406030204" pitchFamily="18" charset="0"/>
                      </a:rPr>
                      <m:t>𝑅</m:t>
                    </m:r>
                  </m:oMath>
                </a14:m>
                <a:endParaRPr lang="es-ES" dirty="0"/>
              </a:p>
              <a:p>
                <a:r>
                  <a:rPr lang="es-ES" dirty="0"/>
                  <a:t>La longitud de la circunferencia se calcula con:</a:t>
                </a:r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𝐷</m:t>
                      </m:r>
                    </m:oMath>
                  </m:oMathPara>
                </a14:m>
                <a:endParaRPr lang="es-PE" dirty="0"/>
              </a:p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s-PE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𝐿</m:t>
                          </m:r>
                        </m:e>
                        <m:sub>
                          <m:r>
                            <a:rPr lang="es-ES" b="0" i="1" smtClean="0">
                              <a:latin typeface="Cambria Math" panose="02040503050406030204" pitchFamily="18" charset="0"/>
                            </a:rPr>
                            <m:t>𝑐</m:t>
                          </m:r>
                        </m:sub>
                      </m:sSub>
                      <m:r>
                        <a:rPr lang="es-ES" b="0" i="1" smtClean="0">
                          <a:latin typeface="Cambria Math" panose="02040503050406030204" pitchFamily="18" charset="0"/>
                        </a:rPr>
                        <m:t>=2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𝜋</m:t>
                      </m:r>
                      <m:r>
                        <a:rPr lang="es-ES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𝑅</m:t>
                      </m:r>
                    </m:oMath>
                  </m:oMathPara>
                </a14:m>
                <a:endParaRPr lang="es-PE" dirty="0"/>
              </a:p>
            </p:txBody>
          </p:sp>
        </mc:Choice>
        <mc:Fallback xmlns="">
          <p:sp>
            <p:nvSpPr>
              <p:cNvPr id="6" name="CuadroTexto 5">
                <a:extLst>
                  <a:ext uri="{FF2B5EF4-FFF2-40B4-BE49-F238E27FC236}">
                    <a16:creationId xmlns:a16="http://schemas.microsoft.com/office/drawing/2014/main" id="{CCFA4384-0973-A1E9-EA14-D437BBB39A2C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74754" y="1244184"/>
                <a:ext cx="4841823" cy="1754326"/>
              </a:xfrm>
              <a:prstGeom prst="rect">
                <a:avLst/>
              </a:prstGeom>
              <a:blipFill>
                <a:blip r:embed="rId2"/>
                <a:stretch>
                  <a:fillRect l="-624" t="-680" r="-375"/>
                </a:stretch>
              </a:blipFill>
              <a:ln w="38100">
                <a:solidFill>
                  <a:srgbClr val="FF000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3" name="Imagen 12">
            <a:extLst>
              <a:ext uri="{FF2B5EF4-FFF2-40B4-BE49-F238E27FC236}">
                <a16:creationId xmlns:a16="http://schemas.microsoft.com/office/drawing/2014/main" id="{23B14734-2EF1-4724-39BF-77AD940AD34D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251676" y="3347161"/>
            <a:ext cx="3087978" cy="3016164"/>
          </a:xfrm>
          <a:prstGeom prst="rect">
            <a:avLst/>
          </a:prstGeom>
        </p:spPr>
      </p:pic>
      <p:sp>
        <p:nvSpPr>
          <p:cNvPr id="14" name="CuadroTexto 13">
            <a:extLst>
              <a:ext uri="{FF2B5EF4-FFF2-40B4-BE49-F238E27FC236}">
                <a16:creationId xmlns:a16="http://schemas.microsoft.com/office/drawing/2014/main" id="{1FAE01E3-7005-1AB4-2333-59761F173DE7}"/>
              </a:ext>
            </a:extLst>
          </p:cNvPr>
          <p:cNvSpPr txBox="1"/>
          <p:nvPr/>
        </p:nvSpPr>
        <p:spPr>
          <a:xfrm>
            <a:off x="6765563" y="1244184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toda circunferencia, unir centro con punto de tangencia , formaría ángulo de 90°</a:t>
            </a:r>
            <a:endParaRPr lang="es-PE" dirty="0"/>
          </a:p>
        </p:txBody>
      </p:sp>
      <p:pic>
        <p:nvPicPr>
          <p:cNvPr id="16" name="Imagen 15">
            <a:extLst>
              <a:ext uri="{FF2B5EF4-FFF2-40B4-BE49-F238E27FC236}">
                <a16:creationId xmlns:a16="http://schemas.microsoft.com/office/drawing/2014/main" id="{140B64C9-03FC-4FED-6B87-75D9B0568193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65563" y="3175065"/>
            <a:ext cx="4925112" cy="2476846"/>
          </a:xfrm>
          <a:prstGeom prst="rect">
            <a:avLst/>
          </a:prstGeom>
        </p:spPr>
      </p:pic>
      <p:sp>
        <p:nvSpPr>
          <p:cNvPr id="2" name="CuadroTexto 1">
            <a:extLst>
              <a:ext uri="{FF2B5EF4-FFF2-40B4-BE49-F238E27FC236}">
                <a16:creationId xmlns:a16="http://schemas.microsoft.com/office/drawing/2014/main" id="{B11306DD-3512-9323-3B04-56A59C9CB8F7}"/>
              </a:ext>
            </a:extLst>
          </p:cNvPr>
          <p:cNvSpPr txBox="1"/>
          <p:nvPr/>
        </p:nvSpPr>
        <p:spPr>
          <a:xfrm>
            <a:off x="7066277" y="5666282"/>
            <a:ext cx="373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T: punto de tangencia</a:t>
            </a:r>
            <a:endParaRPr lang="es-PE" sz="2000" b="1" dirty="0">
              <a:solidFill>
                <a:schemeClr val="bg1"/>
              </a:solidFill>
            </a:endParaRPr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3D3C0D90-A59F-EA61-B745-DB35EB7091FC}"/>
              </a:ext>
            </a:extLst>
          </p:cNvPr>
          <p:cNvSpPr txBox="1"/>
          <p:nvPr/>
        </p:nvSpPr>
        <p:spPr>
          <a:xfrm>
            <a:off x="2574560" y="4855243"/>
            <a:ext cx="44221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O</a:t>
            </a:r>
            <a:endParaRPr lang="es-PE" sz="28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0447772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2B69E0-B14D-06AD-6F5B-4E9827466C7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9A8937B3-DACE-CDE3-60B4-16FDCDEBD8F7}"/>
              </a:ext>
            </a:extLst>
          </p:cNvPr>
          <p:cNvSpPr/>
          <p:nvPr/>
        </p:nvSpPr>
        <p:spPr>
          <a:xfrm>
            <a:off x="25483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3RA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8B097637-0148-0B1C-6C2F-0079520B61FC}"/>
              </a:ext>
            </a:extLst>
          </p:cNvPr>
          <p:cNvSpPr/>
          <p:nvPr/>
        </p:nvSpPr>
        <p:spPr>
          <a:xfrm>
            <a:off x="676556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4TA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C8FCE1A-7B73-A16F-F42F-00DBFAB751A9}"/>
              </a:ext>
            </a:extLst>
          </p:cNvPr>
          <p:cNvSpPr txBox="1"/>
          <p:nvPr/>
        </p:nvSpPr>
        <p:spPr>
          <a:xfrm>
            <a:off x="374754" y="1244184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toda circunferencia, los segmentos tangentes trazados desde un punto exterior “P” , tienen la misma longitud.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85766A8-C5D0-6DF9-15CB-50034A409A21}"/>
              </a:ext>
            </a:extLst>
          </p:cNvPr>
          <p:cNvSpPr txBox="1"/>
          <p:nvPr/>
        </p:nvSpPr>
        <p:spPr>
          <a:xfrm>
            <a:off x="6765563" y="1244184"/>
            <a:ext cx="4841823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toda circunferencia, los segmentos tangentes trazados desde un punto exterior “P” , y los puntos de tangencia formarán un triángulo isósceles.</a:t>
            </a:r>
            <a:endParaRPr lang="es-PE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C2C34CFC-3EB0-F95B-DE49-CA4ACFFBF2B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49309" y="2444513"/>
            <a:ext cx="3492712" cy="314114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27D52EA-2EEB-1A96-6890-18C90C937A70}"/>
                  </a:ext>
                </a:extLst>
              </p:cNvPr>
              <p:cNvSpPr txBox="1"/>
              <p:nvPr/>
            </p:nvSpPr>
            <p:spPr>
              <a:xfrm>
                <a:off x="7695992" y="5940261"/>
                <a:ext cx="2604752" cy="430887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280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∆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𝐴𝑃𝐵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: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𝑖𝑠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ó</m:t>
                      </m:r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𝑠𝑐𝑒𝑙𝑒𝑠</m:t>
                      </m:r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527D52EA-2EEB-1A96-6890-18C90C937A7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695992" y="5940261"/>
                <a:ext cx="2604752" cy="430887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Imagen 6">
            <a:extLst>
              <a:ext uri="{FF2B5EF4-FFF2-40B4-BE49-F238E27FC236}">
                <a16:creationId xmlns:a16="http://schemas.microsoft.com/office/drawing/2014/main" id="{C97FE1EF-F568-406D-20D8-A6A42436237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997839" y="2668174"/>
            <a:ext cx="4001058" cy="3048425"/>
          </a:xfrm>
          <a:prstGeom prst="rect">
            <a:avLst/>
          </a:prstGeom>
        </p:spPr>
      </p:pic>
      <p:pic>
        <p:nvPicPr>
          <p:cNvPr id="1026" name="Picture 2" descr="Cómo aprender a comer con palillos chinos - La Tercera">
            <a:extLst>
              <a:ext uri="{FF2B5EF4-FFF2-40B4-BE49-F238E27FC236}">
                <a16:creationId xmlns:a16="http://schemas.microsoft.com/office/drawing/2014/main" id="{14404C08-B259-2A2A-7933-E571C925D22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097" t="7213" r="8130" b="55549"/>
          <a:stretch>
            <a:fillRect/>
          </a:stretch>
        </p:blipFill>
        <p:spPr bwMode="auto">
          <a:xfrm>
            <a:off x="2498722" y="5895619"/>
            <a:ext cx="2407696" cy="696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CuadroTexto 8">
            <a:extLst>
              <a:ext uri="{FF2B5EF4-FFF2-40B4-BE49-F238E27FC236}">
                <a16:creationId xmlns:a16="http://schemas.microsoft.com/office/drawing/2014/main" id="{695379E0-249D-42CE-9EC7-125C8490B790}"/>
              </a:ext>
            </a:extLst>
          </p:cNvPr>
          <p:cNvSpPr txBox="1"/>
          <p:nvPr/>
        </p:nvSpPr>
        <p:spPr>
          <a:xfrm>
            <a:off x="513081" y="5761113"/>
            <a:ext cx="1891468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Ejemplo:</a:t>
            </a:r>
            <a:endParaRPr lang="es-PE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16439881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DEB25C8-A7F1-C2E9-C692-1988BE4F146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00321B67-D597-ADB1-5859-084C2E55A245}"/>
              </a:ext>
            </a:extLst>
          </p:cNvPr>
          <p:cNvSpPr/>
          <p:nvPr/>
        </p:nvSpPr>
        <p:spPr>
          <a:xfrm>
            <a:off x="25483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5TA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4680B9F7-E405-4804-D44E-3CE6D32C0CB2}"/>
              </a:ext>
            </a:extLst>
          </p:cNvPr>
          <p:cNvSpPr/>
          <p:nvPr/>
        </p:nvSpPr>
        <p:spPr>
          <a:xfrm>
            <a:off x="676556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6TA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31CECFC-6F14-7675-DF91-8C62EE91D2B0}"/>
              </a:ext>
            </a:extLst>
          </p:cNvPr>
          <p:cNvSpPr txBox="1"/>
          <p:nvPr/>
        </p:nvSpPr>
        <p:spPr>
          <a:xfrm>
            <a:off x="374754" y="1244184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Al trazar 2 rectas tangentes desde el punto exterior “P” y unir el punto “P” con el centro “O” se formarán una bisectriz.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188ED17E-4314-807F-06E3-D74D9FE5E0D2}"/>
              </a:ext>
            </a:extLst>
          </p:cNvPr>
          <p:cNvSpPr txBox="1"/>
          <p:nvPr/>
        </p:nvSpPr>
        <p:spPr>
          <a:xfrm>
            <a:off x="6765563" y="1244184"/>
            <a:ext cx="4841823" cy="1200329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toda circunferencia, el radio que es  perpendicular a toda cuerda, la biseca.</a:t>
            </a:r>
          </a:p>
          <a:p>
            <a:r>
              <a:rPr lang="es-ES" dirty="0"/>
              <a:t>Y también biseca al arco que define la cuerda sobre la circunferencia.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98D0823-96B5-EE68-F6A0-A42202D81D48}"/>
                  </a:ext>
                </a:extLst>
              </p:cNvPr>
              <p:cNvSpPr txBox="1"/>
              <p:nvPr/>
            </p:nvSpPr>
            <p:spPr>
              <a:xfrm>
                <a:off x="9466332" y="5717795"/>
                <a:ext cx="1493935" cy="444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P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𝐴𝑃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𝑃𝐵</m:t>
                          </m:r>
                        </m:e>
                      </m:acc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298D0823-96B5-EE68-F6A0-A42202D81D48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32" y="5717795"/>
                <a:ext cx="1493935" cy="444930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D22C0EB-282A-510C-B930-4FE2FE788BE0}"/>
                  </a:ext>
                </a:extLst>
              </p:cNvPr>
              <p:cNvSpPr txBox="1"/>
              <p:nvPr/>
            </p:nvSpPr>
            <p:spPr>
              <a:xfrm>
                <a:off x="1231733" y="5806634"/>
                <a:ext cx="2833276" cy="492443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PE" sz="3200" i="1" smtClean="0">
                          <a:latin typeface="Cambria Math" panose="02040503050406030204" pitchFamily="18" charset="0"/>
                        </a:rPr>
                        <m:t>∡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𝐴𝑃𝑂</m:t>
                      </m:r>
                      <m:r>
                        <a:rPr lang="es-ES" sz="3200" b="0" i="1" smtClean="0">
                          <a:latin typeface="Cambria Math" panose="02040503050406030204" pitchFamily="18" charset="0"/>
                        </a:rPr>
                        <m:t>= </m:t>
                      </m:r>
                      <m:r>
                        <a:rPr lang="es-PE" sz="3200" dirty="0" smtClean="0">
                          <a:latin typeface="Cambria Math" panose="02040503050406030204" pitchFamily="18" charset="0"/>
                        </a:rPr>
                        <m:t>∡</m:t>
                      </m:r>
                      <m:r>
                        <m:rPr>
                          <m:sty m:val="p"/>
                        </m:rPr>
                        <a:rPr lang="es-ES" sz="3200" b="0" i="0" dirty="0" smtClean="0">
                          <a:latin typeface="Cambria Math" panose="02040503050406030204" pitchFamily="18" charset="0"/>
                        </a:rPr>
                        <m:t>BPO</m:t>
                      </m:r>
                    </m:oMath>
                  </m:oMathPara>
                </a14:m>
                <a:endParaRPr lang="es-PE" sz="3200" dirty="0"/>
              </a:p>
            </p:txBody>
          </p:sp>
        </mc:Choice>
        <mc:Fallback xmlns="">
          <p:sp>
            <p:nvSpPr>
              <p:cNvPr id="8" name="CuadroTexto 7">
                <a:extLst>
                  <a:ext uri="{FF2B5EF4-FFF2-40B4-BE49-F238E27FC236}">
                    <a16:creationId xmlns:a16="http://schemas.microsoft.com/office/drawing/2014/main" id="{1D22C0EB-282A-510C-B930-4FE2FE788BE0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231733" y="5806634"/>
                <a:ext cx="2833276" cy="492443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4B3051-BA57-71F1-6F10-857059094594}"/>
                  </a:ext>
                </a:extLst>
              </p:cNvPr>
              <p:cNvSpPr txBox="1"/>
              <p:nvPr/>
            </p:nvSpPr>
            <p:spPr>
              <a:xfrm>
                <a:off x="9466331" y="6140860"/>
                <a:ext cx="1534138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𝐴𝑄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𝑄𝐵</m:t>
                          </m:r>
                        </m:e>
                      </m:acc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FE4B3051-BA57-71F1-6F10-85705909459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466331" y="6140860"/>
                <a:ext cx="1534138" cy="431785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7D1FCD20-5AF4-4E2B-784D-D94FA50DDB9B}"/>
              </a:ext>
            </a:extLst>
          </p:cNvPr>
          <p:cNvSpPr txBox="1"/>
          <p:nvPr/>
        </p:nvSpPr>
        <p:spPr>
          <a:xfrm>
            <a:off x="6900474" y="5766926"/>
            <a:ext cx="190947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Arcos iguales:</a:t>
            </a:r>
            <a:endParaRPr lang="es-PE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A82B10D1-1125-5575-71B0-48013190EF72}"/>
              </a:ext>
            </a:extLst>
          </p:cNvPr>
          <p:cNvSpPr txBox="1"/>
          <p:nvPr/>
        </p:nvSpPr>
        <p:spPr>
          <a:xfrm>
            <a:off x="6765563" y="6165537"/>
            <a:ext cx="283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Biseca a la cuerda:</a:t>
            </a:r>
            <a:endParaRPr lang="es-PE" sz="2000" dirty="0"/>
          </a:p>
        </p:txBody>
      </p:sp>
      <p:pic>
        <p:nvPicPr>
          <p:cNvPr id="3" name="Imagen 2">
            <a:extLst>
              <a:ext uri="{FF2B5EF4-FFF2-40B4-BE49-F238E27FC236}">
                <a16:creationId xmlns:a16="http://schemas.microsoft.com/office/drawing/2014/main" id="{60D2F442-180E-1EF9-071B-6D05ADADC2FA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661767" y="2606072"/>
            <a:ext cx="4267796" cy="3048425"/>
          </a:xfrm>
          <a:prstGeom prst="rect">
            <a:avLst/>
          </a:prstGeom>
        </p:spPr>
      </p:pic>
      <p:pic>
        <p:nvPicPr>
          <p:cNvPr id="17" name="Imagen 16">
            <a:extLst>
              <a:ext uri="{FF2B5EF4-FFF2-40B4-BE49-F238E27FC236}">
                <a16:creationId xmlns:a16="http://schemas.microsoft.com/office/drawing/2014/main" id="{878F66B5-5575-F44E-3C8C-DC2F96A47F74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7607301" y="2567967"/>
            <a:ext cx="2981741" cy="31246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03883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A45DF2-1E50-D590-B0EA-A4212F50027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1D20C8C-A575-AF80-32C4-9BB7FA6F25D0}"/>
              </a:ext>
            </a:extLst>
          </p:cNvPr>
          <p:cNvSpPr/>
          <p:nvPr/>
        </p:nvSpPr>
        <p:spPr>
          <a:xfrm>
            <a:off x="25483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7MA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4FD50BB3-015F-595F-79DA-8181BAF45EFA}"/>
              </a:ext>
            </a:extLst>
          </p:cNvPr>
          <p:cNvSpPr/>
          <p:nvPr/>
        </p:nvSpPr>
        <p:spPr>
          <a:xfrm>
            <a:off x="676556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8VA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C8EB96B6-1E67-4F2A-B07F-D3473A822F0C}"/>
              </a:ext>
            </a:extLst>
          </p:cNvPr>
          <p:cNvSpPr txBox="1"/>
          <p:nvPr/>
        </p:nvSpPr>
        <p:spPr>
          <a:xfrm>
            <a:off x="374754" y="1244184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una circunferencia, en la que se han trazado 2 cuerdas de la misma longitud, estas determinan arcos de igual medida.</a:t>
            </a:r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C220D1B6-937D-DE08-8989-067D2DA41A01}"/>
              </a:ext>
            </a:extLst>
          </p:cNvPr>
          <p:cNvSpPr txBox="1"/>
          <p:nvPr/>
        </p:nvSpPr>
        <p:spPr>
          <a:xfrm>
            <a:off x="6765563" y="1244184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toda circunferencia, las cuerdas paralelas determinan arcos de igual medida entre las paralelas.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9FB9ACA-2A0E-4012-69ED-960BFAD199D4}"/>
                  </a:ext>
                </a:extLst>
              </p:cNvPr>
              <p:cNvSpPr txBox="1"/>
              <p:nvPr/>
            </p:nvSpPr>
            <p:spPr>
              <a:xfrm>
                <a:off x="3415164" y="5541770"/>
                <a:ext cx="1513298" cy="431785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̅"/>
                          <m:ctrlPr>
                            <a:rPr lang="es-PE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̅"/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𝐶𝐷</m:t>
                          </m:r>
                        </m:e>
                      </m:acc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1" name="CuadroTexto 10">
                <a:extLst>
                  <a:ext uri="{FF2B5EF4-FFF2-40B4-BE49-F238E27FC236}">
                    <a16:creationId xmlns:a16="http://schemas.microsoft.com/office/drawing/2014/main" id="{09FB9ACA-2A0E-4012-69ED-960BFAD199D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164" y="5541770"/>
                <a:ext cx="1513298" cy="431785"/>
              </a:xfrm>
              <a:prstGeom prst="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3B2F9CC-E433-9977-EC23-7EF419C816F9}"/>
                  </a:ext>
                </a:extLst>
              </p:cNvPr>
              <p:cNvSpPr txBox="1"/>
              <p:nvPr/>
            </p:nvSpPr>
            <p:spPr>
              <a:xfrm>
                <a:off x="3415163" y="5964835"/>
                <a:ext cx="1513299" cy="444930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acc>
                        <m:accPr>
                          <m:chr m:val="̂"/>
                          <m:ctrlPr>
                            <a:rPr lang="es-ES" sz="280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𝐴𝐵</m:t>
                          </m:r>
                        </m:e>
                      </m:acc>
                      <m:r>
                        <a:rPr lang="es-ES" sz="2800" b="0" i="1" smtClean="0"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</m:t>
                      </m:r>
                      <m:acc>
                        <m:accPr>
                          <m:chr m:val="̂"/>
                          <m:ctrlP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accPr>
                        <m:e>
                          <m:r>
                            <a:rPr lang="es-ES" sz="2800" b="0" i="1" smtClean="0"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𝐶𝐷</m:t>
                          </m:r>
                        </m:e>
                      </m:acc>
                    </m:oMath>
                  </m:oMathPara>
                </a14:m>
                <a:endParaRPr lang="es-PE" sz="2800" dirty="0"/>
              </a:p>
            </p:txBody>
          </p:sp>
        </mc:Choice>
        <mc:Fallback xmlns="">
          <p:sp>
            <p:nvSpPr>
              <p:cNvPr id="13" name="CuadroTexto 12">
                <a:extLst>
                  <a:ext uri="{FF2B5EF4-FFF2-40B4-BE49-F238E27FC236}">
                    <a16:creationId xmlns:a16="http://schemas.microsoft.com/office/drawing/2014/main" id="{03B2F9CC-E433-9977-EC23-7EF419C816F9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3415163" y="5964835"/>
                <a:ext cx="1513299" cy="444930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5" name="CuadroTexto 14">
            <a:extLst>
              <a:ext uri="{FF2B5EF4-FFF2-40B4-BE49-F238E27FC236}">
                <a16:creationId xmlns:a16="http://schemas.microsoft.com/office/drawing/2014/main" id="{34D80024-AE2C-E4A3-61AB-C8EC8475F1A0}"/>
              </a:ext>
            </a:extLst>
          </p:cNvPr>
          <p:cNvSpPr txBox="1"/>
          <p:nvPr/>
        </p:nvSpPr>
        <p:spPr>
          <a:xfrm>
            <a:off x="499534" y="5590901"/>
            <a:ext cx="2259250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cuerdas iguales:</a:t>
            </a:r>
            <a:endParaRPr lang="es-PE" sz="2000" dirty="0"/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1D4D682E-2BE2-35AB-07AC-188DC56921DA}"/>
              </a:ext>
            </a:extLst>
          </p:cNvPr>
          <p:cNvSpPr txBox="1"/>
          <p:nvPr/>
        </p:nvSpPr>
        <p:spPr>
          <a:xfrm>
            <a:off x="714395" y="5989512"/>
            <a:ext cx="283327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dirty="0"/>
              <a:t> Arcos iguales:</a:t>
            </a:r>
            <a:endParaRPr lang="es-PE" sz="2000" dirty="0"/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E38AAA89-F0DC-3F80-0530-4FCB66F293C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776880" y="5757662"/>
            <a:ext cx="4915586" cy="581106"/>
          </a:xfrm>
          <a:prstGeom prst="rect">
            <a:avLst/>
          </a:prstGeom>
        </p:spPr>
      </p:pic>
      <p:pic>
        <p:nvPicPr>
          <p:cNvPr id="24" name="Imagen 23">
            <a:extLst>
              <a:ext uri="{FF2B5EF4-FFF2-40B4-BE49-F238E27FC236}">
                <a16:creationId xmlns:a16="http://schemas.microsoft.com/office/drawing/2014/main" id="{0952AE21-D649-FB66-9420-65F9EED0A8FE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101202" y="2435219"/>
            <a:ext cx="3315163" cy="2838846"/>
          </a:xfrm>
          <a:prstGeom prst="rect">
            <a:avLst/>
          </a:prstGeom>
        </p:spPr>
      </p:pic>
      <p:pic>
        <p:nvPicPr>
          <p:cNvPr id="26" name="Imagen 25">
            <a:extLst>
              <a:ext uri="{FF2B5EF4-FFF2-40B4-BE49-F238E27FC236}">
                <a16:creationId xmlns:a16="http://schemas.microsoft.com/office/drawing/2014/main" id="{71CBCB4B-50B5-3173-A729-E47839EFD3FE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699425" y="2422399"/>
            <a:ext cx="3391373" cy="27721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6737022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64CA956-52C6-8402-DDBA-BB5AC57514C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0" name="Imagen 39">
            <a:extLst>
              <a:ext uri="{FF2B5EF4-FFF2-40B4-BE49-F238E27FC236}">
                <a16:creationId xmlns:a16="http://schemas.microsoft.com/office/drawing/2014/main" id="{B9D64F57-4197-7FB7-0F25-47480D658F6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98643" y="4083175"/>
            <a:ext cx="2962688" cy="2600688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8EF656B2-20CE-D32D-C9D0-F1A6DD34E463}"/>
              </a:ext>
            </a:extLst>
          </p:cNvPr>
          <p:cNvSpPr/>
          <p:nvPr/>
        </p:nvSpPr>
        <p:spPr>
          <a:xfrm>
            <a:off x="25483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9NA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A6D97E27-AB56-0E37-5157-C20EFCAE348B}"/>
              </a:ext>
            </a:extLst>
          </p:cNvPr>
          <p:cNvSpPr/>
          <p:nvPr/>
        </p:nvSpPr>
        <p:spPr>
          <a:xfrm>
            <a:off x="676556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10MA FÓRMULA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B5736F08-F5D0-2B8B-B97B-59D65B6CB07D}"/>
              </a:ext>
            </a:extLst>
          </p:cNvPr>
          <p:cNvSpPr txBox="1"/>
          <p:nvPr/>
        </p:nvSpPr>
        <p:spPr>
          <a:xfrm>
            <a:off x="845408" y="2111031"/>
            <a:ext cx="4841823" cy="369332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todo triángulo rectángulo, se cumple:</a:t>
            </a:r>
          </a:p>
        </p:txBody>
      </p:sp>
      <p:sp>
        <p:nvSpPr>
          <p:cNvPr id="2" name="Rectángulo 1">
            <a:extLst>
              <a:ext uri="{FF2B5EF4-FFF2-40B4-BE49-F238E27FC236}">
                <a16:creationId xmlns:a16="http://schemas.microsoft.com/office/drawing/2014/main" id="{70A78FDA-9E85-E260-30B6-D125C420DCFC}"/>
              </a:ext>
            </a:extLst>
          </p:cNvPr>
          <p:cNvSpPr/>
          <p:nvPr/>
        </p:nvSpPr>
        <p:spPr>
          <a:xfrm>
            <a:off x="714395" y="1295521"/>
            <a:ext cx="4972836" cy="646331"/>
          </a:xfrm>
          <a:prstGeom prst="rect">
            <a:avLst/>
          </a:prstGeom>
          <a:solidFill>
            <a:srgbClr val="00B0F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Teorema de </a:t>
            </a:r>
            <a:r>
              <a:rPr lang="es-ES" sz="3600" b="1" cap="none" spc="0" dirty="0" err="1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Poncelet</a:t>
            </a:r>
            <a:endParaRPr lang="es-ES" sz="3600" b="1" cap="none" spc="0" dirty="0">
              <a:ln w="13462">
                <a:solidFill>
                  <a:schemeClr val="bg1"/>
                </a:solidFill>
                <a:prstDash val="solid"/>
              </a:ln>
              <a:solidFill>
                <a:schemeClr val="tx1">
                  <a:lumMod val="85000"/>
                  <a:lumOff val="15000"/>
                </a:schemeClr>
              </a:solidFill>
              <a:effectLst>
                <a:outerShdw dist="38100" dir="2700000" algn="bl" rotWithShape="0">
                  <a:schemeClr val="accent5"/>
                </a:outerShdw>
              </a:effectLst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6C8C2D3-9E01-53FC-E10C-C46618FE159A}"/>
                  </a:ext>
                </a:extLst>
              </p:cNvPr>
              <p:cNvSpPr txBox="1"/>
              <p:nvPr/>
            </p:nvSpPr>
            <p:spPr>
              <a:xfrm>
                <a:off x="640789" y="2623684"/>
                <a:ext cx="5455211" cy="623376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PE" sz="2400" i="1" smtClean="0"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𝑆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𝑢𝑚𝑎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𝑑𝑒</m:t>
                            </m:r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ES" sz="2400" b="0" i="1" smtClean="0">
                                <a:latin typeface="Cambria Math" panose="02040503050406030204" pitchFamily="18" charset="0"/>
                              </a:rPr>
                              <m:t>𝑐𝑎𝑡𝑒𝑡𝑜𝑠</m:t>
                            </m:r>
                          </m:e>
                        </m:mr>
                      </m:m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𝐻𝑖𝑝𝑜𝑡𝑒𝑛𝑢𝑠𝑎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+2∗(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𝑖𝑛𝑟𝑎𝑑𝑖𝑜</m:t>
                      </m:r>
                      <m:r>
                        <a:rPr lang="es-ES" sz="24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s-PE" sz="2400" dirty="0"/>
              </a:p>
            </p:txBody>
          </p:sp>
        </mc:Choice>
        <mc:Fallback xmlns="">
          <p:sp>
            <p:nvSpPr>
              <p:cNvPr id="3" name="CuadroTexto 2">
                <a:extLst>
                  <a:ext uri="{FF2B5EF4-FFF2-40B4-BE49-F238E27FC236}">
                    <a16:creationId xmlns:a16="http://schemas.microsoft.com/office/drawing/2014/main" id="{56C8C2D3-9E01-53FC-E10C-C46618FE159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40789" y="2623684"/>
                <a:ext cx="5455211" cy="623376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" name="Imagen 9">
            <a:extLst>
              <a:ext uri="{FF2B5EF4-FFF2-40B4-BE49-F238E27FC236}">
                <a16:creationId xmlns:a16="http://schemas.microsoft.com/office/drawing/2014/main" id="{BC80ED3F-44E3-0CC9-33E6-213D407BC44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054250" y="6128387"/>
            <a:ext cx="2648320" cy="504895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E4610EC-E517-EFB1-B24E-5F1E934282CF}"/>
                  </a:ext>
                </a:extLst>
              </p:cNvPr>
              <p:cNvSpPr txBox="1"/>
              <p:nvPr/>
            </p:nvSpPr>
            <p:spPr>
              <a:xfrm>
                <a:off x="1985891" y="3341754"/>
                <a:ext cx="2801664" cy="49244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𝒓</m:t>
                      </m:r>
                    </m:oMath>
                  </m:oMathPara>
                </a14:m>
                <a:endParaRPr lang="es-PE" sz="32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2" name="CuadroTexto 11">
                <a:extLst>
                  <a:ext uri="{FF2B5EF4-FFF2-40B4-BE49-F238E27FC236}">
                    <a16:creationId xmlns:a16="http://schemas.microsoft.com/office/drawing/2014/main" id="{EE4610EC-E517-EFB1-B24E-5F1E934282C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985891" y="3341754"/>
                <a:ext cx="2801664" cy="492443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17" name="CuadroTexto 16">
            <a:extLst>
              <a:ext uri="{FF2B5EF4-FFF2-40B4-BE49-F238E27FC236}">
                <a16:creationId xmlns:a16="http://schemas.microsoft.com/office/drawing/2014/main" id="{527BDAC7-D332-1A3D-EBF5-3A74E837A299}"/>
              </a:ext>
            </a:extLst>
          </p:cNvPr>
          <p:cNvSpPr txBox="1"/>
          <p:nvPr/>
        </p:nvSpPr>
        <p:spPr>
          <a:xfrm>
            <a:off x="7350177" y="2096041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En todo cuadrilátero circunscrito a una circunferencia, la suma de las longitudes de los lados opuestos es constante.</a:t>
            </a:r>
          </a:p>
        </p:txBody>
      </p:sp>
      <p:sp>
        <p:nvSpPr>
          <p:cNvPr id="19" name="Rectángulo 18">
            <a:extLst>
              <a:ext uri="{FF2B5EF4-FFF2-40B4-BE49-F238E27FC236}">
                <a16:creationId xmlns:a16="http://schemas.microsoft.com/office/drawing/2014/main" id="{0B4480C0-6687-ECCE-CDAC-16E786B84CA6}"/>
              </a:ext>
            </a:extLst>
          </p:cNvPr>
          <p:cNvSpPr/>
          <p:nvPr/>
        </p:nvSpPr>
        <p:spPr>
          <a:xfrm>
            <a:off x="7731324" y="1280531"/>
            <a:ext cx="3948518" cy="646331"/>
          </a:xfrm>
          <a:prstGeom prst="rect">
            <a:avLst/>
          </a:prstGeom>
          <a:solidFill>
            <a:srgbClr val="00B0F0"/>
          </a:solidFill>
          <a:effectLst>
            <a:innerShdw blurRad="63500" dist="50800" dir="5400000">
              <a:prstClr val="black">
                <a:alpha val="50000"/>
              </a:prstClr>
            </a:innerShdw>
          </a:effectLst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3600" b="1" cap="none" spc="0" dirty="0">
                <a:ln w="13462">
                  <a:solidFill>
                    <a:schemeClr val="bg1"/>
                  </a:solidFill>
                  <a:prstDash val="solid"/>
                </a:ln>
                <a:solidFill>
                  <a:schemeClr val="tx1">
                    <a:lumMod val="85000"/>
                    <a:lumOff val="15000"/>
                  </a:schemeClr>
                </a:solidFill>
                <a:effectLst>
                  <a:outerShdw dist="38100" dir="2700000" algn="bl" rotWithShape="0">
                    <a:schemeClr val="accent5"/>
                  </a:outerShdw>
                </a:effectLst>
              </a:rPr>
              <a:t>Teorema de Pitot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92D2658-83DE-BECA-018A-C2DBF8A729CD}"/>
                  </a:ext>
                </a:extLst>
              </p:cNvPr>
              <p:cNvSpPr txBox="1"/>
              <p:nvPr/>
            </p:nvSpPr>
            <p:spPr>
              <a:xfrm>
                <a:off x="8490660" y="3326764"/>
                <a:ext cx="2601289" cy="492443"/>
              </a:xfrm>
              <a:prstGeom prst="rect">
                <a:avLst/>
              </a:prstGeom>
              <a:noFill/>
              <a:ln w="38100">
                <a:solidFill>
                  <a:srgbClr val="00B050"/>
                </a:solidFill>
              </a:ln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𝒂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𝒃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𝒄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es-ES" sz="32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𝒅</m:t>
                      </m:r>
                    </m:oMath>
                  </m:oMathPara>
                </a14:m>
                <a:endParaRPr lang="es-PE" sz="32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25" name="CuadroTexto 24">
                <a:extLst>
                  <a:ext uri="{FF2B5EF4-FFF2-40B4-BE49-F238E27FC236}">
                    <a16:creationId xmlns:a16="http://schemas.microsoft.com/office/drawing/2014/main" id="{D92D2658-83DE-BECA-018A-C2DBF8A729CD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490660" y="3326764"/>
                <a:ext cx="2601289" cy="492443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  <a:ln w="38100">
                <a:solidFill>
                  <a:srgbClr val="00B050"/>
                </a:solidFill>
              </a:ln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29" name="CuadroTexto 28">
            <a:extLst>
              <a:ext uri="{FF2B5EF4-FFF2-40B4-BE49-F238E27FC236}">
                <a16:creationId xmlns:a16="http://schemas.microsoft.com/office/drawing/2014/main" id="{7071B2E7-C907-7B92-D338-DD835AB60196}"/>
              </a:ext>
            </a:extLst>
          </p:cNvPr>
          <p:cNvSpPr txBox="1"/>
          <p:nvPr/>
        </p:nvSpPr>
        <p:spPr>
          <a:xfrm>
            <a:off x="3746378" y="4603109"/>
            <a:ext cx="2068643" cy="101566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a y c : catetos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b: hipotenusa</a:t>
            </a:r>
          </a:p>
          <a:p>
            <a:r>
              <a:rPr lang="es-ES" sz="2000" b="1" dirty="0">
                <a:solidFill>
                  <a:schemeClr val="bg1"/>
                </a:solidFill>
              </a:rPr>
              <a:t>r: </a:t>
            </a:r>
            <a:r>
              <a:rPr lang="es-ES" sz="2000" b="1" dirty="0" err="1">
                <a:solidFill>
                  <a:schemeClr val="bg1"/>
                </a:solidFill>
              </a:rPr>
              <a:t>inradio</a:t>
            </a:r>
            <a:endParaRPr lang="es-PE" sz="2000" b="1" dirty="0">
              <a:solidFill>
                <a:schemeClr val="bg1"/>
              </a:solidFill>
            </a:endParaRPr>
          </a:p>
        </p:txBody>
      </p:sp>
      <p:cxnSp>
        <p:nvCxnSpPr>
          <p:cNvPr id="33" name="Conector recto de flecha 32">
            <a:extLst>
              <a:ext uri="{FF2B5EF4-FFF2-40B4-BE49-F238E27FC236}">
                <a16:creationId xmlns:a16="http://schemas.microsoft.com/office/drawing/2014/main" id="{1A25863E-5102-2233-4450-4C42AEA13354}"/>
              </a:ext>
            </a:extLst>
          </p:cNvPr>
          <p:cNvCxnSpPr/>
          <p:nvPr/>
        </p:nvCxnSpPr>
        <p:spPr>
          <a:xfrm flipV="1">
            <a:off x="8730382" y="5110940"/>
            <a:ext cx="1394085" cy="198182"/>
          </a:xfrm>
          <a:prstGeom prst="straightConnector1">
            <a:avLst/>
          </a:prstGeom>
          <a:ln w="57150"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" name="Conector recto de flecha 34">
            <a:extLst>
              <a:ext uri="{FF2B5EF4-FFF2-40B4-BE49-F238E27FC236}">
                <a16:creationId xmlns:a16="http://schemas.microsoft.com/office/drawing/2014/main" id="{58F7A563-A675-B870-2A26-0D52098D0DB3}"/>
              </a:ext>
            </a:extLst>
          </p:cNvPr>
          <p:cNvCxnSpPr/>
          <p:nvPr/>
        </p:nvCxnSpPr>
        <p:spPr>
          <a:xfrm flipH="1" flipV="1">
            <a:off x="9398833" y="4751882"/>
            <a:ext cx="162309" cy="1263275"/>
          </a:xfrm>
          <a:prstGeom prst="straightConnector1">
            <a:avLst/>
          </a:prstGeom>
          <a:ln w="38100">
            <a:solidFill>
              <a:srgbClr val="00B050"/>
            </a:solidFill>
            <a:headEnd type="triangle"/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8" name="Imagen 37">
            <a:extLst>
              <a:ext uri="{FF2B5EF4-FFF2-40B4-BE49-F238E27FC236}">
                <a16:creationId xmlns:a16="http://schemas.microsoft.com/office/drawing/2014/main" id="{23A86AB4-9625-29BB-94D3-30FF138CC7B0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567136" y="3986049"/>
            <a:ext cx="3000794" cy="20291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9084459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FF8D3B-25B4-6605-05EC-01857DF0926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ángulo 2">
            <a:extLst>
              <a:ext uri="{FF2B5EF4-FFF2-40B4-BE49-F238E27FC236}">
                <a16:creationId xmlns:a16="http://schemas.microsoft.com/office/drawing/2014/main" id="{8E06CD38-B6D0-2B0C-65B0-86D68B4AA0AC}"/>
              </a:ext>
            </a:extLst>
          </p:cNvPr>
          <p:cNvSpPr/>
          <p:nvPr/>
        </p:nvSpPr>
        <p:spPr>
          <a:xfrm>
            <a:off x="2294569" y="1123544"/>
            <a:ext cx="3135795" cy="923330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cap="none" spc="0" dirty="0">
                <a:ln w="6600">
                  <a:solidFill>
                    <a:schemeClr val="accent2"/>
                  </a:solidFill>
                  <a:prstDash val="solid"/>
                </a:ln>
                <a:solidFill>
                  <a:srgbClr val="FFFFFF"/>
                </a:solidFill>
                <a:effectLst>
                  <a:outerShdw dist="38100" dir="2700000" algn="tl" rotWithShape="0">
                    <a:schemeClr val="accent2"/>
                  </a:outerShdw>
                </a:effectLst>
              </a:rPr>
              <a:t>TEMA 12:</a:t>
            </a:r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BD6937F7-5EEE-DFFA-47B3-AC5733CBD501}"/>
              </a:ext>
            </a:extLst>
          </p:cNvPr>
          <p:cNvSpPr/>
          <p:nvPr/>
        </p:nvSpPr>
        <p:spPr>
          <a:xfrm>
            <a:off x="1482211" y="2307768"/>
            <a:ext cx="9857186" cy="1754326"/>
          </a:xfrm>
          <a:prstGeom prst="rect">
            <a:avLst/>
          </a:prstGeom>
          <a:noFill/>
        </p:spPr>
        <p:txBody>
          <a:bodyPr wrap="none" lIns="91440" tIns="45720" rIns="91440" bIns="45720">
            <a:spAutoFit/>
          </a:bodyPr>
          <a:lstStyle/>
          <a:p>
            <a:pPr algn="ctr"/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CIRCUNFERENCIA II : </a:t>
            </a:r>
          </a:p>
          <a:p>
            <a:pPr algn="ctr"/>
            <a:r>
              <a:rPr lang="es-ES" sz="5400" b="1" dirty="0">
                <a:ln w="12700">
                  <a:solidFill>
                    <a:schemeClr val="accent3">
                      <a:lumMod val="50000"/>
                    </a:schemeClr>
                  </a:solidFill>
                  <a:prstDash val="solid"/>
                </a:ln>
                <a:pattFill prst="narHorz">
                  <a:fgClr>
                    <a:schemeClr val="accent3"/>
                  </a:fgClr>
                  <a:bgClr>
                    <a:schemeClr val="accent3">
                      <a:lumMod val="40000"/>
                      <a:lumOff val="60000"/>
                    </a:schemeClr>
                  </a:bgClr>
                </a:pattFill>
                <a:effectLst>
                  <a:innerShdw blurRad="177800">
                    <a:schemeClr val="accent3">
                      <a:lumMod val="50000"/>
                    </a:schemeClr>
                  </a:innerShdw>
                </a:effectLst>
              </a:rPr>
              <a:t>Ángulos en la circunferencia</a:t>
            </a:r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5428DC75-5327-EC4C-AB88-CF1539A8FB54}"/>
              </a:ext>
            </a:extLst>
          </p:cNvPr>
          <p:cNvSpPr txBox="1"/>
          <p:nvPr/>
        </p:nvSpPr>
        <p:spPr>
          <a:xfrm>
            <a:off x="689548" y="5381469"/>
            <a:ext cx="8544393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3200" b="1" dirty="0">
                <a:solidFill>
                  <a:schemeClr val="bg1"/>
                </a:solidFill>
              </a:rPr>
              <a:t>NOTA: Debe escribir en su cuaderno.</a:t>
            </a:r>
            <a:endParaRPr lang="es-PE" sz="3200" b="1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9791874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690CE67-997B-C8CC-5C3D-7535806542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" name="Imagen 25">
            <a:extLst>
              <a:ext uri="{FF2B5EF4-FFF2-40B4-BE49-F238E27FC236}">
                <a16:creationId xmlns:a16="http://schemas.microsoft.com/office/drawing/2014/main" id="{B271D2E9-6319-A106-1D25-0E9713062B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955788" y="3753111"/>
            <a:ext cx="2876951" cy="2610214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3825E853-4666-2212-C76E-D605352FE1EA}"/>
              </a:ext>
            </a:extLst>
          </p:cNvPr>
          <p:cNvSpPr/>
          <p:nvPr/>
        </p:nvSpPr>
        <p:spPr>
          <a:xfrm>
            <a:off x="25483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1)Ángulo central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283C3B57-96A7-3BDC-0E91-A4F3ECC74327}"/>
              </a:ext>
            </a:extLst>
          </p:cNvPr>
          <p:cNvSpPr/>
          <p:nvPr/>
        </p:nvSpPr>
        <p:spPr>
          <a:xfrm>
            <a:off x="676556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2) Ángulo inscrito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3855D9FF-FD64-AE7D-6A19-0E96EF084371}"/>
              </a:ext>
            </a:extLst>
          </p:cNvPr>
          <p:cNvSpPr txBox="1"/>
          <p:nvPr/>
        </p:nvSpPr>
        <p:spPr>
          <a:xfrm>
            <a:off x="374754" y="1244184"/>
            <a:ext cx="4841823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Parte del centro como su vértice.</a:t>
            </a:r>
          </a:p>
          <a:p>
            <a:r>
              <a:rPr lang="es-ES" dirty="0"/>
              <a:t>Se forma con 2 radios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87F9474E-8A54-A484-BD74-859299341091}"/>
              </a:ext>
            </a:extLst>
          </p:cNvPr>
          <p:cNvSpPr txBox="1"/>
          <p:nvPr/>
        </p:nvSpPr>
        <p:spPr>
          <a:xfrm>
            <a:off x="6765563" y="1244184"/>
            <a:ext cx="4841823" cy="646331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Parte de un punto de la circunferencia.</a:t>
            </a:r>
          </a:p>
          <a:p>
            <a:r>
              <a:rPr lang="es-ES" dirty="0"/>
              <a:t>Se forma con 2 cuerdas.</a:t>
            </a:r>
            <a:endParaRPr lang="es-PE" dirty="0"/>
          </a:p>
        </p:txBody>
      </p:sp>
      <p:pic>
        <p:nvPicPr>
          <p:cNvPr id="8" name="Imagen 7">
            <a:extLst>
              <a:ext uri="{FF2B5EF4-FFF2-40B4-BE49-F238E27FC236}">
                <a16:creationId xmlns:a16="http://schemas.microsoft.com/office/drawing/2014/main" id="{112ED4E1-8BFE-DB56-6F27-348557591FE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768286" y="2876395"/>
            <a:ext cx="2054758" cy="782766"/>
          </a:xfrm>
          <a:prstGeom prst="rect">
            <a:avLst/>
          </a:prstGeom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06E55AF-2298-69CD-B3D6-475DA9717FCA}"/>
                  </a:ext>
                </a:extLst>
              </p:cNvPr>
              <p:cNvSpPr txBox="1"/>
              <p:nvPr/>
            </p:nvSpPr>
            <p:spPr>
              <a:xfrm>
                <a:off x="1622555" y="1977513"/>
                <a:ext cx="2346220" cy="695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s-E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𝒏𝒈𝒖𝒍𝒐</m:t>
                            </m:r>
                            <m:r>
                              <a:rPr lang="es-E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E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𝒄𝒆𝒏𝒕𝒓𝒂𝒍</m:t>
                            </m:r>
                          </m:e>
                        </m:mr>
                      </m:m>
                      <m:r>
                        <a:rPr lang="es-E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𝑨𝒓𝒄𝒐</m:t>
                      </m:r>
                    </m:oMath>
                  </m:oMathPara>
                </a14:m>
                <a:endParaRPr lang="es-PE" sz="2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9" name="CuadroTexto 8">
                <a:extLst>
                  <a:ext uri="{FF2B5EF4-FFF2-40B4-BE49-F238E27FC236}">
                    <a16:creationId xmlns:a16="http://schemas.microsoft.com/office/drawing/2014/main" id="{E06E55AF-2298-69CD-B3D6-475DA9717F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622555" y="1977513"/>
                <a:ext cx="2346220" cy="695768"/>
              </a:xfrm>
              <a:prstGeom prst="rect">
                <a:avLst/>
              </a:prstGeom>
              <a:blipFill>
                <a:blip r:embed="rId4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7F8733D-44DC-FB03-6BA5-1BE05E68B0CA}"/>
                  </a:ext>
                </a:extLst>
              </p:cNvPr>
              <p:cNvSpPr txBox="1"/>
              <p:nvPr/>
            </p:nvSpPr>
            <p:spPr>
              <a:xfrm>
                <a:off x="7881225" y="1977513"/>
                <a:ext cx="2815130" cy="695768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𝑨𝒓𝒄𝒐</m:t>
                      </m:r>
                      <m:r>
                        <a:rPr lang="es-E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E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𝒏𝒈𝒖𝒍𝒐</m:t>
                                </m:r>
                                <m:r>
                                  <a:rPr lang="es-E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𝒄𝒆𝒏𝒕𝒓𝒂𝒍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E" sz="2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77F8733D-44DC-FB03-6BA5-1BE05E68B0C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81225" y="1977513"/>
                <a:ext cx="2815130" cy="695768"/>
              </a:xfrm>
              <a:prstGeom prst="rect">
                <a:avLst/>
              </a:prstGeom>
              <a:blipFill>
                <a:blip r:embed="rId5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96AF17CE-3BEB-434E-E256-17FAE9A16AB9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8086995" y="2760279"/>
            <a:ext cx="1748854" cy="681538"/>
          </a:xfrm>
          <a:prstGeom prst="rect">
            <a:avLst/>
          </a:prstGeom>
        </p:spPr>
      </p:pic>
      <p:sp>
        <p:nvSpPr>
          <p:cNvPr id="19" name="CuadroTexto 18">
            <a:extLst>
              <a:ext uri="{FF2B5EF4-FFF2-40B4-BE49-F238E27FC236}">
                <a16:creationId xmlns:a16="http://schemas.microsoft.com/office/drawing/2014/main" id="{6317B481-5EAE-4378-B13C-6A8372845A20}"/>
              </a:ext>
            </a:extLst>
          </p:cNvPr>
          <p:cNvSpPr txBox="1"/>
          <p:nvPr/>
        </p:nvSpPr>
        <p:spPr>
          <a:xfrm>
            <a:off x="4160875" y="5108137"/>
            <a:ext cx="105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Arco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89D00486-CA54-F162-EB40-94DD209CC167}"/>
              </a:ext>
            </a:extLst>
          </p:cNvPr>
          <p:cNvSpPr txBox="1"/>
          <p:nvPr/>
        </p:nvSpPr>
        <p:spPr>
          <a:xfrm>
            <a:off x="10616291" y="5169692"/>
            <a:ext cx="105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Arco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14847885-7986-56D3-DD84-340D29AA9E38}"/>
              </a:ext>
            </a:extLst>
          </p:cNvPr>
          <p:cNvSpPr txBox="1"/>
          <p:nvPr/>
        </p:nvSpPr>
        <p:spPr>
          <a:xfrm>
            <a:off x="7349229" y="5108137"/>
            <a:ext cx="1055702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b="1" dirty="0">
                <a:solidFill>
                  <a:schemeClr val="bg1"/>
                </a:solidFill>
              </a:rPr>
              <a:t>Ángulo inscrito</a:t>
            </a:r>
            <a:endParaRPr lang="es-PE" sz="1200" b="1" dirty="0">
              <a:solidFill>
                <a:schemeClr val="bg1"/>
              </a:solidFill>
            </a:endParaRPr>
          </a:p>
        </p:txBody>
      </p:sp>
      <p:pic>
        <p:nvPicPr>
          <p:cNvPr id="24" name="Imagen 23">
            <a:extLst>
              <a:ext uri="{FF2B5EF4-FFF2-40B4-BE49-F238E27FC236}">
                <a16:creationId xmlns:a16="http://schemas.microsoft.com/office/drawing/2014/main" id="{97D206D5-32CD-641F-BE34-83E9732EB707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319084" y="3773113"/>
            <a:ext cx="2953162" cy="2953162"/>
          </a:xfrm>
          <a:prstGeom prst="rect">
            <a:avLst/>
          </a:prstGeom>
        </p:spPr>
      </p:pic>
      <p:sp>
        <p:nvSpPr>
          <p:cNvPr id="2" name="Cara sonriente 1">
            <a:extLst>
              <a:ext uri="{FF2B5EF4-FFF2-40B4-BE49-F238E27FC236}">
                <a16:creationId xmlns:a16="http://schemas.microsoft.com/office/drawing/2014/main" id="{C0E0CDF1-9945-87D0-21C0-3F49A638342B}"/>
              </a:ext>
            </a:extLst>
          </p:cNvPr>
          <p:cNvSpPr/>
          <p:nvPr/>
        </p:nvSpPr>
        <p:spPr>
          <a:xfrm>
            <a:off x="6765563" y="2088506"/>
            <a:ext cx="728990" cy="58477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E9F4A18A-B278-A538-AB2A-833B689072F5}"/>
              </a:ext>
            </a:extLst>
          </p:cNvPr>
          <p:cNvSpPr/>
          <p:nvPr/>
        </p:nvSpPr>
        <p:spPr>
          <a:xfrm>
            <a:off x="590094" y="2033009"/>
            <a:ext cx="728990" cy="58477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245775742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4E1320A-718D-8EF1-C5F4-60132977553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1" name="Imagen 30">
            <a:extLst>
              <a:ext uri="{FF2B5EF4-FFF2-40B4-BE49-F238E27FC236}">
                <a16:creationId xmlns:a16="http://schemas.microsoft.com/office/drawing/2014/main" id="{E1528B66-CEB5-8F26-8496-6F3D828E552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4769" y="3548212"/>
            <a:ext cx="3515216" cy="2781688"/>
          </a:xfrm>
          <a:prstGeom prst="rect">
            <a:avLst/>
          </a:prstGeom>
        </p:spPr>
      </p:pic>
      <p:sp>
        <p:nvSpPr>
          <p:cNvPr id="4" name="Flecha: pentágono 3">
            <a:extLst>
              <a:ext uri="{FF2B5EF4-FFF2-40B4-BE49-F238E27FC236}">
                <a16:creationId xmlns:a16="http://schemas.microsoft.com/office/drawing/2014/main" id="{A10DC42B-9722-1D48-4A72-F1D6B51DFEEE}"/>
              </a:ext>
            </a:extLst>
          </p:cNvPr>
          <p:cNvSpPr/>
          <p:nvPr/>
        </p:nvSpPr>
        <p:spPr>
          <a:xfrm>
            <a:off x="254833" y="494675"/>
            <a:ext cx="4197246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3)Ángulo </a:t>
            </a:r>
            <a:r>
              <a:rPr lang="es-ES" sz="2800" b="1" dirty="0" err="1">
                <a:solidFill>
                  <a:srgbClr val="002060"/>
                </a:solidFill>
              </a:rPr>
              <a:t>semiinscrito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5" name="Flecha: pentágono 4">
            <a:extLst>
              <a:ext uri="{FF2B5EF4-FFF2-40B4-BE49-F238E27FC236}">
                <a16:creationId xmlns:a16="http://schemas.microsoft.com/office/drawing/2014/main" id="{A4233D7B-1ECA-92F4-F0FA-D1E8E37435A8}"/>
              </a:ext>
            </a:extLst>
          </p:cNvPr>
          <p:cNvSpPr/>
          <p:nvPr/>
        </p:nvSpPr>
        <p:spPr>
          <a:xfrm>
            <a:off x="6765563" y="494675"/>
            <a:ext cx="3447737" cy="614597"/>
          </a:xfrm>
          <a:prstGeom prst="homePlate">
            <a:avLst/>
          </a:prstGeom>
          <a:solidFill>
            <a:srgbClr val="FFC0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sz="2800" b="1" dirty="0">
                <a:solidFill>
                  <a:srgbClr val="002060"/>
                </a:solidFill>
              </a:rPr>
              <a:t>4) Ángulo interior</a:t>
            </a:r>
            <a:endParaRPr lang="es-PE" sz="2800" b="1" dirty="0">
              <a:solidFill>
                <a:srgbClr val="002060"/>
              </a:solidFill>
            </a:endParaRPr>
          </a:p>
        </p:txBody>
      </p:sp>
      <p:sp>
        <p:nvSpPr>
          <p:cNvPr id="6" name="CuadroTexto 5">
            <a:extLst>
              <a:ext uri="{FF2B5EF4-FFF2-40B4-BE49-F238E27FC236}">
                <a16:creationId xmlns:a16="http://schemas.microsoft.com/office/drawing/2014/main" id="{DF3EF350-8420-1F9F-CE1C-6547F2ECD8E3}"/>
              </a:ext>
            </a:extLst>
          </p:cNvPr>
          <p:cNvSpPr txBox="1"/>
          <p:nvPr/>
        </p:nvSpPr>
        <p:spPr>
          <a:xfrm>
            <a:off x="374754" y="1244184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Se forma con una recta tangente y una cuerda trazada desde el punto de tangencia.</a:t>
            </a:r>
            <a:endParaRPr lang="es-PE" dirty="0"/>
          </a:p>
        </p:txBody>
      </p:sp>
      <p:sp>
        <p:nvSpPr>
          <p:cNvPr id="14" name="CuadroTexto 13">
            <a:extLst>
              <a:ext uri="{FF2B5EF4-FFF2-40B4-BE49-F238E27FC236}">
                <a16:creationId xmlns:a16="http://schemas.microsoft.com/office/drawing/2014/main" id="{BDF8D190-B02D-7906-AFDE-7931E7C87B08}"/>
              </a:ext>
            </a:extLst>
          </p:cNvPr>
          <p:cNvSpPr txBox="1"/>
          <p:nvPr/>
        </p:nvSpPr>
        <p:spPr>
          <a:xfrm>
            <a:off x="6765563" y="1244184"/>
            <a:ext cx="4841823" cy="923330"/>
          </a:xfrm>
          <a:prstGeom prst="rect">
            <a:avLst/>
          </a:prstGeom>
          <a:noFill/>
          <a:ln w="3810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s-ES" dirty="0"/>
              <a:t>Se forma con 2 rectas secantes que se cortan en un punto interior de la circunferencia.</a:t>
            </a:r>
            <a:endParaRPr lang="es-PE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5674626-93F6-FB7D-15A3-7FCB3A313A04}"/>
                  </a:ext>
                </a:extLst>
              </p:cNvPr>
              <p:cNvSpPr txBox="1"/>
              <p:nvPr/>
            </p:nvSpPr>
            <p:spPr>
              <a:xfrm>
                <a:off x="1480656" y="2302426"/>
                <a:ext cx="3587777" cy="68961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s-E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𝑨𝒓𝒄𝒐</m:t>
                      </m:r>
                      <m:r>
                        <a:rPr lang="es-E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s-ES" sz="2400" b="1" i="1" smtClean="0">
                          <a:solidFill>
                            <a:srgbClr val="FFFF00"/>
                          </a:solidFill>
                          <a:latin typeface="Cambria Math" panose="02040503050406030204" pitchFamily="18" charset="0"/>
                        </a:rPr>
                        <m:t>𝟐</m:t>
                      </m:r>
                      <m:d>
                        <m:dPr>
                          <m:begChr m:val="["/>
                          <m:endChr m:val="]"/>
                          <m:ctrlPr>
                            <a:rPr lang="es-ES" sz="2400" b="1" i="1" smtClean="0">
                              <a:solidFill>
                                <a:srgbClr val="FFFF0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es-PE" sz="2400" b="1" i="1" smtClean="0">
                                  <a:solidFill>
                                    <a:srgbClr val="00B0F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brk m:alnAt="7"/>
                                  </m:rPr>
                                  <a:rPr lang="es-E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Á</m:t>
                                </m:r>
                                <m:r>
                                  <a:rPr lang="es-E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𝒏𝒈𝒖𝒍𝒐</m:t>
                                </m:r>
                                <m:r>
                                  <a:rPr lang="es-ES" sz="2400" b="1" i="1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 </m:t>
                                </m:r>
                              </m:e>
                            </m:mr>
                            <m:mr>
                              <m:e>
                                <m:r>
                                  <a:rPr lang="es-ES" sz="2400" b="1" i="1" smtClean="0">
                                    <a:solidFill>
                                      <a:srgbClr val="00B0F0"/>
                                    </a:solidFill>
                                    <a:latin typeface="Cambria Math" panose="02040503050406030204" pitchFamily="18" charset="0"/>
                                  </a:rPr>
                                  <m:t>𝒔𝒆𝒎𝒊𝒊𝒏𝒔𝒄𝒓𝒊𝒕𝒐</m:t>
                                </m:r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es-PE" sz="2400" b="1" dirty="0">
                  <a:solidFill>
                    <a:srgbClr val="FFFF00"/>
                  </a:solidFill>
                </a:endParaRPr>
              </a:p>
            </p:txBody>
          </p:sp>
        </mc:Choice>
        <mc:Fallback xmlns="">
          <p:sp>
            <p:nvSpPr>
              <p:cNvPr id="15" name="CuadroTexto 14">
                <a:extLst>
                  <a:ext uri="{FF2B5EF4-FFF2-40B4-BE49-F238E27FC236}">
                    <a16:creationId xmlns:a16="http://schemas.microsoft.com/office/drawing/2014/main" id="{95674626-93F6-FB7D-15A3-7FCB3A313A0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480656" y="2302426"/>
                <a:ext cx="3587777" cy="689612"/>
              </a:xfrm>
              <a:prstGeom prst="rect">
                <a:avLst/>
              </a:prstGeom>
              <a:blipFill>
                <a:blip r:embed="rId3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8" name="Imagen 17">
            <a:extLst>
              <a:ext uri="{FF2B5EF4-FFF2-40B4-BE49-F238E27FC236}">
                <a16:creationId xmlns:a16="http://schemas.microsoft.com/office/drawing/2014/main" id="{EF189CFC-7B67-14D2-DE16-F55993D9D82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514439" y="4932278"/>
            <a:ext cx="1748854" cy="681538"/>
          </a:xfrm>
          <a:prstGeom prst="rect">
            <a:avLst/>
          </a:prstGeom>
        </p:spPr>
      </p:pic>
      <p:sp>
        <p:nvSpPr>
          <p:cNvPr id="13" name="CuadroTexto 12">
            <a:extLst>
              <a:ext uri="{FF2B5EF4-FFF2-40B4-BE49-F238E27FC236}">
                <a16:creationId xmlns:a16="http://schemas.microsoft.com/office/drawing/2014/main" id="{2DAE275D-E7FA-8EBB-11A2-C9D793F32C52}"/>
              </a:ext>
            </a:extLst>
          </p:cNvPr>
          <p:cNvSpPr txBox="1"/>
          <p:nvPr/>
        </p:nvSpPr>
        <p:spPr>
          <a:xfrm>
            <a:off x="3385538" y="4240207"/>
            <a:ext cx="105570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800" b="1" dirty="0">
                <a:solidFill>
                  <a:schemeClr val="bg1"/>
                </a:solidFill>
              </a:rPr>
              <a:t>Arco</a:t>
            </a:r>
            <a:endParaRPr lang="es-PE" b="1" dirty="0">
              <a:solidFill>
                <a:schemeClr val="bg1"/>
              </a:solidFill>
            </a:endParaRPr>
          </a:p>
        </p:txBody>
      </p:sp>
      <p:sp>
        <p:nvSpPr>
          <p:cNvPr id="16" name="CuadroTexto 15">
            <a:extLst>
              <a:ext uri="{FF2B5EF4-FFF2-40B4-BE49-F238E27FC236}">
                <a16:creationId xmlns:a16="http://schemas.microsoft.com/office/drawing/2014/main" id="{D9799348-1B11-8136-5503-E2F3FB97205A}"/>
              </a:ext>
            </a:extLst>
          </p:cNvPr>
          <p:cNvSpPr txBox="1"/>
          <p:nvPr/>
        </p:nvSpPr>
        <p:spPr>
          <a:xfrm>
            <a:off x="710447" y="6457890"/>
            <a:ext cx="3730793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sz="2000" b="1" dirty="0">
                <a:solidFill>
                  <a:schemeClr val="bg1"/>
                </a:solidFill>
              </a:rPr>
              <a:t>T: punto de tangencia</a:t>
            </a:r>
            <a:endParaRPr lang="es-PE" sz="2000" b="1" dirty="0">
              <a:solidFill>
                <a:schemeClr val="bg1"/>
              </a:solidFill>
            </a:endParaRPr>
          </a:p>
        </p:txBody>
      </p:sp>
      <p:pic>
        <p:nvPicPr>
          <p:cNvPr id="20" name="Imagen 19">
            <a:extLst>
              <a:ext uri="{FF2B5EF4-FFF2-40B4-BE49-F238E27FC236}">
                <a16:creationId xmlns:a16="http://schemas.microsoft.com/office/drawing/2014/main" id="{BA8834F2-AA22-B6D5-70DB-8A84529459B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10213300" y="4937303"/>
            <a:ext cx="1904474" cy="1046286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5EBE761-104F-A0DB-44E3-7465A9C12866}"/>
                  </a:ext>
                </a:extLst>
              </p:cNvPr>
              <p:cNvSpPr txBox="1"/>
              <p:nvPr/>
            </p:nvSpPr>
            <p:spPr>
              <a:xfrm>
                <a:off x="7454427" y="2566314"/>
                <a:ext cx="3464089" cy="696922"/>
              </a:xfrm>
              <a:prstGeom prst="rect">
                <a:avLst/>
              </a:prstGeom>
              <a:noFill/>
            </p:spPr>
            <p:txBody>
              <a:bodyPr wrap="none" lIns="0" tIns="0" rIns="0" bIns="0" rtlCol="0">
                <a:spAutoFit/>
              </a:bodyPr>
              <a:lstStyle/>
              <a:p>
                <a:pPr/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m>
                        <m:mPr>
                          <m:mcs>
                            <m:mc>
                              <m:mcPr>
                                <m:count m:val="1"/>
                                <m:mcJc m:val="center"/>
                              </m:mcPr>
                            </m:mc>
                          </m:mcs>
                          <m:ctrlPr>
                            <a:rPr lang="es-PE" sz="2400" b="1" i="1" smtClean="0">
                              <a:solidFill>
                                <a:srgbClr val="00B0F0"/>
                              </a:solidFill>
                              <a:latin typeface="Cambria Math" panose="02040503050406030204" pitchFamily="18" charset="0"/>
                            </a:rPr>
                          </m:ctrlPr>
                        </m:mPr>
                        <m:mr>
                          <m:e>
                            <m:r>
                              <m:rPr>
                                <m:brk m:alnAt="7"/>
                              </m:rP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Á</m:t>
                            </m:r>
                            <m: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𝒏𝒈𝒖𝒍𝒐</m:t>
                            </m:r>
                            <m:r>
                              <a:rPr lang="es-ES" sz="2400" b="1" i="1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 </m:t>
                            </m:r>
                          </m:e>
                        </m:mr>
                        <m:mr>
                          <m:e>
                            <m:r>
                              <a:rPr lang="es-ES" sz="2400" b="1" i="1" smtClean="0">
                                <a:solidFill>
                                  <a:srgbClr val="00B0F0"/>
                                </a:solidFill>
                                <a:latin typeface="Cambria Math" panose="02040503050406030204" pitchFamily="18" charset="0"/>
                              </a:rPr>
                              <m:t>𝒊𝒏𝒕𝒆𝒓𝒊𝒐𝒓</m:t>
                            </m:r>
                          </m:e>
                        </m:mr>
                      </m:m>
                      <m:r>
                        <a:rPr lang="es-ES" sz="2400" b="1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𝒂𝒓𝒄𝒐</m:t>
                          </m:r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+</m:t>
                          </m:r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𝒂𝒓𝒄𝒐</m:t>
                          </m:r>
                        </m:num>
                        <m:den>
                          <m:r>
                            <a:rPr lang="es-ES" sz="2400" b="1" i="1" smtClean="0">
                              <a:solidFill>
                                <a:schemeClr val="tx1"/>
                              </a:solidFill>
                              <a:latin typeface="Cambria Math" panose="02040503050406030204" pitchFamily="18" charset="0"/>
                            </a:rPr>
                            <m:t>𝟐</m:t>
                          </m:r>
                        </m:den>
                      </m:f>
                    </m:oMath>
                  </m:oMathPara>
                </a14:m>
                <a:endParaRPr lang="es-PE" sz="2400" b="1" dirty="0">
                  <a:solidFill>
                    <a:srgbClr val="FFFF00"/>
                  </a:solidFill>
                </a:endParaRPr>
              </a:p>
            </p:txBody>
          </p:sp>
        </mc:Choice>
        <mc:Fallback>
          <p:sp>
            <p:nvSpPr>
              <p:cNvPr id="23" name="CuadroTexto 22">
                <a:extLst>
                  <a:ext uri="{FF2B5EF4-FFF2-40B4-BE49-F238E27FC236}">
                    <a16:creationId xmlns:a16="http://schemas.microsoft.com/office/drawing/2014/main" id="{55EBE761-104F-A0DB-44E3-7465A9C12866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454427" y="2566314"/>
                <a:ext cx="3464089" cy="696922"/>
              </a:xfrm>
              <a:prstGeom prst="rect">
                <a:avLst/>
              </a:prstGeom>
              <a:blipFill>
                <a:blip r:embed="rId6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PE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29" name="Imagen 28">
            <a:extLst>
              <a:ext uri="{FF2B5EF4-FFF2-40B4-BE49-F238E27FC236}">
                <a16:creationId xmlns:a16="http://schemas.microsoft.com/office/drawing/2014/main" id="{B24C6D97-EFFB-B1E9-7B10-FBD4AED58583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7003323" y="3751780"/>
            <a:ext cx="2972215" cy="2800741"/>
          </a:xfrm>
          <a:prstGeom prst="rect">
            <a:avLst/>
          </a:prstGeom>
        </p:spPr>
      </p:pic>
      <p:sp>
        <p:nvSpPr>
          <p:cNvPr id="2" name="Cara sonriente 1">
            <a:extLst>
              <a:ext uri="{FF2B5EF4-FFF2-40B4-BE49-F238E27FC236}">
                <a16:creationId xmlns:a16="http://schemas.microsoft.com/office/drawing/2014/main" id="{6FC62FE0-983B-CB6C-D7A6-C6BA4EB67F86}"/>
              </a:ext>
            </a:extLst>
          </p:cNvPr>
          <p:cNvSpPr/>
          <p:nvPr/>
        </p:nvSpPr>
        <p:spPr>
          <a:xfrm>
            <a:off x="6401068" y="2688728"/>
            <a:ext cx="728990" cy="58477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3" name="Cara sonriente 2">
            <a:extLst>
              <a:ext uri="{FF2B5EF4-FFF2-40B4-BE49-F238E27FC236}">
                <a16:creationId xmlns:a16="http://schemas.microsoft.com/office/drawing/2014/main" id="{B9A07929-A980-D88D-8CEF-BC166F368839}"/>
              </a:ext>
            </a:extLst>
          </p:cNvPr>
          <p:cNvSpPr/>
          <p:nvPr/>
        </p:nvSpPr>
        <p:spPr>
          <a:xfrm>
            <a:off x="474571" y="2396341"/>
            <a:ext cx="728990" cy="584775"/>
          </a:xfrm>
          <a:prstGeom prst="smileyFace">
            <a:avLst/>
          </a:prstGeom>
          <a:solidFill>
            <a:srgbClr val="FFFF00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7" name="Rectángulo 6">
            <a:extLst>
              <a:ext uri="{FF2B5EF4-FFF2-40B4-BE49-F238E27FC236}">
                <a16:creationId xmlns:a16="http://schemas.microsoft.com/office/drawing/2014/main" id="{BED27E4D-9A72-2A3F-D9C1-8B33117B4B8D}"/>
              </a:ext>
            </a:extLst>
          </p:cNvPr>
          <p:cNvSpPr/>
          <p:nvPr/>
        </p:nvSpPr>
        <p:spPr>
          <a:xfrm>
            <a:off x="7392584" y="2519450"/>
            <a:ext cx="3587777" cy="92333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  <p:sp>
        <p:nvSpPr>
          <p:cNvPr id="8" name="Rectángulo 7">
            <a:extLst>
              <a:ext uri="{FF2B5EF4-FFF2-40B4-BE49-F238E27FC236}">
                <a16:creationId xmlns:a16="http://schemas.microsoft.com/office/drawing/2014/main" id="{74988B66-CF22-9C7F-4649-1DFB9F6B7544}"/>
              </a:ext>
            </a:extLst>
          </p:cNvPr>
          <p:cNvSpPr/>
          <p:nvPr/>
        </p:nvSpPr>
        <p:spPr>
          <a:xfrm>
            <a:off x="1480655" y="2270560"/>
            <a:ext cx="3587777" cy="923331"/>
          </a:xfrm>
          <a:prstGeom prst="rect">
            <a:avLst/>
          </a:prstGeom>
          <a:noFill/>
          <a:ln w="57150">
            <a:solidFill>
              <a:srgbClr val="FFFF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s-PE"/>
          </a:p>
        </p:txBody>
      </p:sp>
    </p:spTree>
    <p:extLst>
      <p:ext uri="{BB962C8B-B14F-4D97-AF65-F5344CB8AC3E}">
        <p14:creationId xmlns:p14="http://schemas.microsoft.com/office/powerpoint/2010/main" val="1272590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Ion">
  <a:themeElements>
    <a:clrScheme name="Ion">
      <a:dk1>
        <a:sysClr val="windowText" lastClr="000000"/>
      </a:dk1>
      <a:lt1>
        <a:sysClr val="window" lastClr="FFFFFF"/>
      </a:lt1>
      <a:dk2>
        <a:srgbClr val="1E5155"/>
      </a:dk2>
      <a:lt2>
        <a:srgbClr val="EBEBEB"/>
      </a:lt2>
      <a:accent1>
        <a:srgbClr val="B01513"/>
      </a:accent1>
      <a:accent2>
        <a:srgbClr val="EA6312"/>
      </a:accent2>
      <a:accent3>
        <a:srgbClr val="E6B729"/>
      </a:accent3>
      <a:accent4>
        <a:srgbClr val="6AAC90"/>
      </a:accent4>
      <a:accent5>
        <a:srgbClr val="54849A"/>
      </a:accent5>
      <a:accent6>
        <a:srgbClr val="9E5E9B"/>
      </a:accent6>
      <a:hlink>
        <a:srgbClr val="58C1BA"/>
      </a:hlink>
      <a:folHlink>
        <a:srgbClr val="9DFFCB"/>
      </a:folHlink>
    </a:clrScheme>
    <a:fontScheme name="Ion">
      <a:maj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メイリオ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Ion">
      <a:fillStyleLst>
        <a:solidFill>
          <a:schemeClr val="phClr"/>
        </a:solidFill>
        <a:gradFill rotWithShape="1">
          <a:gsLst>
            <a:gs pos="0">
              <a:schemeClr val="phClr">
                <a:tint val="64000"/>
                <a:lumMod val="118000"/>
              </a:schemeClr>
            </a:gs>
            <a:gs pos="100000">
              <a:schemeClr val="phClr">
                <a:tint val="92000"/>
                <a:alpha val="100000"/>
                <a:lumMod val="11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lumMod val="114000"/>
              </a:schemeClr>
            </a:gs>
            <a:gs pos="100000">
              <a:schemeClr val="phClr">
                <a:shade val="90000"/>
                <a:lumMod val="84000"/>
              </a:schemeClr>
            </a:gs>
          </a:gsLst>
          <a:lin ang="5400000" scaled="0"/>
        </a:gradFill>
      </a:fillStyleLst>
      <a:lnStyleLst>
        <a:ln w="9525" cap="rnd" cmpd="sng" algn="ctr">
          <a:solidFill>
            <a:schemeClr val="phClr"/>
          </a:solidFill>
          <a:prstDash val="solid"/>
        </a:ln>
        <a:ln w="19050" cap="rnd" cmpd="sng" algn="ctr">
          <a:solidFill>
            <a:schemeClr val="phClr"/>
          </a:solidFill>
          <a:prstDash val="solid"/>
        </a:ln>
        <a:ln w="28575" cap="rnd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25400" dir="5400000" rotWithShape="0">
              <a:srgbClr val="000000">
                <a:alpha val="45000"/>
              </a:srgbClr>
            </a:outerShdw>
          </a:effectLst>
        </a:effectStyle>
        <a:effectStyle>
          <a:effectLst>
            <a:outerShdw blurRad="63500" dist="38100" dir="5400000" rotWithShape="0">
              <a:srgbClr val="000000">
                <a:alpha val="60000"/>
              </a:srgbClr>
            </a:outerShdw>
          </a:effectLst>
          <a:scene3d>
            <a:camera prst="orthographicFront">
              <a:rot lat="0" lon="0" rev="0"/>
            </a:camera>
            <a:lightRig rig="threePt" dir="tl"/>
          </a:scene3d>
          <a:sp3d prstMaterial="plastic">
            <a:bevelT w="0" h="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7000"/>
                <a:hueMod val="88000"/>
                <a:satMod val="130000"/>
                <a:lumMod val="124000"/>
              </a:schemeClr>
            </a:gs>
            <a:gs pos="100000">
              <a:schemeClr val="phClr">
                <a:tint val="96000"/>
                <a:shade val="88000"/>
                <a:hueMod val="108000"/>
                <a:satMod val="164000"/>
                <a:lumMod val="76000"/>
              </a:schemeClr>
            </a:gs>
          </a:gsLst>
          <a:path path="circle">
            <a:fillToRect l="45000" t="65000" r="125000" b="100000"/>
          </a:path>
        </a:gradFill>
        <a:blipFill rotWithShape="1">
          <a:blip xmlns:r="http://schemas.openxmlformats.org/officeDocument/2006/relationships" r:embed="rId1">
            <a:duotone>
              <a:schemeClr val="phClr">
                <a:shade val="69000"/>
                <a:hueMod val="108000"/>
                <a:satMod val="164000"/>
                <a:lumMod val="74000"/>
              </a:schemeClr>
              <a:schemeClr val="phClr">
                <a:tint val="96000"/>
                <a:hueMod val="88000"/>
                <a:satMod val="140000"/>
                <a:lumMod val="132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Ion" id="{B8441ADB-2E43-4AF7-B97A-BD870242C6A8}" vid="{292E63A9-BB86-4E3D-B92A-7223C6510D2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Ion</Template>
  <TotalTime>340</TotalTime>
  <Words>604</Words>
  <Application>Microsoft Office PowerPoint</Application>
  <PresentationFormat>Panorámica</PresentationFormat>
  <Paragraphs>108</Paragraphs>
  <Slides>12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3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12</vt:i4>
      </vt:variant>
    </vt:vector>
  </HeadingPairs>
  <TitlesOfParts>
    <vt:vector size="16" baseType="lpstr">
      <vt:lpstr>Cambria Math</vt:lpstr>
      <vt:lpstr>Century Gothic</vt:lpstr>
      <vt:lpstr>Wingdings 3</vt:lpstr>
      <vt:lpstr>Ion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ALUMNO - JHON PETER GUADALUPE HALANOCCA</dc:creator>
  <cp:lastModifiedBy>soport3</cp:lastModifiedBy>
  <cp:revision>17</cp:revision>
  <dcterms:created xsi:type="dcterms:W3CDTF">2025-06-28T13:13:19Z</dcterms:created>
  <dcterms:modified xsi:type="dcterms:W3CDTF">2025-06-30T17:08:58Z</dcterms:modified>
</cp:coreProperties>
</file>