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601200" cy="128016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howGuides="1">
      <p:cViewPr varScale="1">
        <p:scale>
          <a:sx n="50" d="100"/>
          <a:sy n="50" d="100"/>
        </p:scale>
        <p:origin x="48" y="426"/>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5"/>
            <a:ext cx="8161020" cy="2744047"/>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2021/9/30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2404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2021/9/30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89472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746220" y="717127"/>
            <a:ext cx="3023711" cy="1529376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71751" y="717127"/>
            <a:ext cx="8914448" cy="15293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2021/9/30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88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2021/9/30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1783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5"/>
            <a:ext cx="8161020" cy="2542540"/>
          </a:xfrm>
        </p:spPr>
        <p:txBody>
          <a:bodyPr anchor="t"/>
          <a:lstStyle>
            <a:lvl1pPr algn="l">
              <a:defRPr sz="56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2021/9/30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8481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2021/9/30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52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12657"/>
            <a:ext cx="8641080" cy="21336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C63ABA-7AD4-414B-BAC9-9FD2A004AC76}" type="datetimeFigureOut">
              <a:rPr kumimoji="1" lang="ja-JP" altLang="en-US" smtClean="0"/>
              <a:t>2021/9/30</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748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1C63ABA-7AD4-414B-BAC9-9FD2A004AC76}" type="datetimeFigureOut">
              <a:rPr kumimoji="1" lang="ja-JP" altLang="en-US" smtClean="0"/>
              <a:t>2021/9/30</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649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C63ABA-7AD4-414B-BAC9-9FD2A004AC76}" type="datetimeFigureOut">
              <a:rPr kumimoji="1" lang="ja-JP" altLang="en-US" smtClean="0"/>
              <a:t>2021/9/30</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56084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1" y="509693"/>
            <a:ext cx="3158729" cy="2169160"/>
          </a:xfrm>
        </p:spPr>
        <p:txBody>
          <a:bodyPr anchor="b"/>
          <a:lstStyle>
            <a:lvl1pPr algn="l">
              <a:defRPr sz="28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2021/9/30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9865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1"/>
            <a:ext cx="5760720" cy="1057911"/>
          </a:xfrm>
        </p:spPr>
        <p:txBody>
          <a:bodyPr anchor="b"/>
          <a:lstStyle>
            <a:lvl1pPr algn="l">
              <a:defRPr sz="2800" b="1"/>
            </a:lvl1pPr>
          </a:lstStyle>
          <a:p>
            <a:r>
              <a:rPr kumimoji="1" lang="ja-JP" altLang="en-US"/>
              <a:t>マスター タイトルの書式設定</a:t>
            </a:r>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dirty="0"/>
          </a:p>
        </p:txBody>
      </p:sp>
      <p:sp>
        <p:nvSpPr>
          <p:cNvPr id="4" name="テキスト プレースホルダー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2021/9/30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8236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41C63ABA-7AD4-414B-BAC9-9FD2A004AC76}" type="datetimeFigureOut">
              <a:rPr kumimoji="1" lang="ja-JP" altLang="en-US" smtClean="0"/>
              <a:t>2021/9/30</a:t>
            </a:fld>
            <a:endParaRPr kumimoji="1" lang="ja-JP" altLang="en-US" dirty="0"/>
          </a:p>
        </p:txBody>
      </p:sp>
      <p:sp>
        <p:nvSpPr>
          <p:cNvPr id="5" name="フッター プレースホルダー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0498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tackabuse.com/python-for-nlp-developing-an-automatic-text-filler-using-n-grams/" TargetMode="External"/><Relationship Id="rId2" Type="http://schemas.openxmlformats.org/officeDocument/2006/relationships/hyperlink" Target="https://linuxjm.osdn.jp/html/GNU_bash/man1/bash.1.html"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6221" y="64096"/>
            <a:ext cx="9350510" cy="1402970"/>
          </a:xfrm>
          <a:ln>
            <a:solidFill>
              <a:schemeClr val="tx1"/>
            </a:solidFill>
            <a:prstDash val="solid"/>
          </a:ln>
        </p:spPr>
        <p:txBody>
          <a:bodyPr>
            <a:normAutofit/>
          </a:bodyPr>
          <a:lstStyle/>
          <a:p>
            <a:pPr>
              <a:lnSpc>
                <a:spcPts val="2800"/>
              </a:lnSpc>
            </a:pPr>
            <a:r>
              <a:rPr kumimoji="1" lang="en-US" altLang="ja-JP" sz="4400" dirty="0">
                <a:latin typeface="Arial" panose="020B0604020202020204" pitchFamily="34" charset="0"/>
                <a:cs typeface="Arial" panose="020B0604020202020204" pitchFamily="34" charset="0"/>
              </a:rPr>
              <a:t>Autho</a:t>
            </a:r>
            <a:r>
              <a:rPr lang="en-US" altLang="ja-JP" sz="4400" dirty="0">
                <a:latin typeface="Arial" panose="020B0604020202020204" pitchFamily="34" charset="0"/>
                <a:cs typeface="Arial" panose="020B0604020202020204" pitchFamily="34" charset="0"/>
              </a:rPr>
              <a:t>r Identification Using NLP</a:t>
            </a:r>
            <a:br>
              <a:rPr kumimoji="1" lang="en-US" altLang="ja-JP" sz="4400" dirty="0">
                <a:latin typeface="Arial" panose="020B0604020202020204" pitchFamily="34" charset="0"/>
                <a:cs typeface="Arial" panose="020B0604020202020204" pitchFamily="34" charset="0"/>
              </a:rPr>
            </a:br>
            <a:r>
              <a:rPr kumimoji="1" lang="ja-JP" altLang="en-US" sz="2700" dirty="0">
                <a:latin typeface="Arial" panose="020B0604020202020204" pitchFamily="34" charset="0"/>
                <a:cs typeface="Arial" panose="020B0604020202020204" pitchFamily="34" charset="0"/>
              </a:rPr>
              <a:t>自然言語処理を用いた筆者特定</a:t>
            </a:r>
            <a:br>
              <a:rPr kumimoji="1" lang="en-US" altLang="ja-JP" dirty="0">
                <a:latin typeface="Arial" panose="020B0604020202020204" pitchFamily="34" charset="0"/>
                <a:cs typeface="Arial" panose="020B0604020202020204" pitchFamily="34" charset="0"/>
              </a:rPr>
            </a:br>
            <a:r>
              <a:rPr kumimoji="1" lang="en-US" altLang="ja-JP" sz="2200" dirty="0">
                <a:latin typeface="Arial" panose="020B0604020202020204" pitchFamily="34" charset="0"/>
                <a:cs typeface="Arial" panose="020B0604020202020204" pitchFamily="34" charset="0"/>
              </a:rPr>
              <a:t>s1260227 Kento Miura, Supervisor: John Blake</a:t>
            </a:r>
            <a:endParaRPr kumimoji="1" lang="ja-JP" altLang="en-US" sz="22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20080" y="1434570"/>
            <a:ext cx="4446730" cy="936104"/>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1. Summary of the Research</a:t>
            </a:r>
          </a:p>
          <a:p>
            <a:pPr algn="l"/>
            <a:r>
              <a:rPr lang="en-US" altLang="ja-JP" sz="2000" dirty="0">
                <a:latin typeface="Arial" panose="020B0604020202020204" pitchFamily="34" charset="0"/>
                <a:cs typeface="Arial" panose="020B0604020202020204" pitchFamily="34" charset="0"/>
              </a:rPr>
              <a:t>  (Motivation/background and Goal)</a:t>
            </a:r>
            <a:endParaRPr lang="ja-JP" altLang="en-US" sz="20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138743" y="7258440"/>
            <a:ext cx="3519830" cy="670455"/>
          </a:xfrm>
          <a:prstGeom prst="rect">
            <a:avLst/>
          </a:prstGeom>
        </p:spPr>
        <p:txBody>
          <a:bodyPr vert="horz" lIns="128016" tIns="64008" rIns="128016" bIns="64008" rtlCol="0" anchor="ctr">
            <a:normAutofit fontScale="97500"/>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2.  Approach/Methodology</a:t>
            </a:r>
            <a:endParaRPr lang="ja-JP" altLang="en-US" sz="20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4914309" y="1434570"/>
            <a:ext cx="4523287"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3. Current Results and Status</a:t>
            </a:r>
            <a:endParaRPr lang="ja-JP" altLang="en-US" sz="2000" dirty="0">
              <a:latin typeface="Arial" panose="020B0604020202020204" pitchFamily="34" charset="0"/>
              <a:cs typeface="Arial" panose="020B0604020202020204" pitchFamily="34" charset="0"/>
            </a:endParaRPr>
          </a:p>
        </p:txBody>
      </p:sp>
      <p:sp>
        <p:nvSpPr>
          <p:cNvPr id="9" name="正方形/長方形 8"/>
          <p:cNvSpPr/>
          <p:nvPr/>
        </p:nvSpPr>
        <p:spPr>
          <a:xfrm>
            <a:off x="490628" y="11214483"/>
            <a:ext cx="4002286" cy="1303316"/>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Arial" panose="020B0604020202020204" pitchFamily="34" charset="0"/>
                <a:cs typeface="Arial" panose="020B0604020202020204" pitchFamily="34" charset="0"/>
              </a:rPr>
              <a:t>Some  frameworks images  </a:t>
            </a:r>
            <a:endParaRPr kumimoji="1" lang="ja-JP" altLang="en-US" sz="1600" dirty="0">
              <a:solidFill>
                <a:schemeClr val="tx1"/>
              </a:solidFill>
              <a:latin typeface="Arial" panose="020B0604020202020204" pitchFamily="34" charset="0"/>
              <a:cs typeface="Arial" panose="020B0604020202020204" pitchFamily="34" charset="0"/>
            </a:endParaRPr>
          </a:p>
        </p:txBody>
      </p:sp>
      <p:sp>
        <p:nvSpPr>
          <p:cNvPr id="14" name="テキスト ボックス 13"/>
          <p:cNvSpPr txBox="1"/>
          <p:nvPr/>
        </p:nvSpPr>
        <p:spPr>
          <a:xfrm>
            <a:off x="336105" y="2226664"/>
            <a:ext cx="4266304" cy="5231240"/>
          </a:xfrm>
          <a:prstGeom prst="rect">
            <a:avLst/>
          </a:prstGeom>
          <a:noFill/>
        </p:spPr>
        <p:txBody>
          <a:bodyPr wrap="square" rtlCol="0">
            <a:spAutoFit/>
          </a:bodyPr>
          <a:lstStyle/>
          <a:p>
            <a:pPr marL="285750" indent="-285750">
              <a:lnSpc>
                <a:spcPts val="1600"/>
              </a:lnSpc>
              <a:spcAft>
                <a:spcPts val="0"/>
              </a:spcAft>
              <a:buFont typeface="Arial" panose="020B0604020202020204" pitchFamily="34" charset="0"/>
              <a:buChar cha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My research was motivated by my           curiosity to know how much anonymity can be guaranteed on the Internet.</a:t>
            </a:r>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ts val="1600"/>
              </a:lnSpc>
              <a:spcAft>
                <a:spcPts val="0"/>
              </a:spcAft>
              <a:buFont typeface="Arial" panose="020B0604020202020204" pitchFamily="34" charset="0"/>
              <a:buChar cha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purpose of this research is to develop useful tools for Digital Forensics and to improve their functions and UI.</a:t>
            </a:r>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ts val="1600"/>
              </a:lnSpc>
              <a:spcAft>
                <a:spcPts val="0"/>
              </a:spcAft>
              <a:buFont typeface="Arial" panose="020B0604020202020204" pitchFamily="34" charset="0"/>
              <a:buChar cha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My task is to improve the accuracy of author matching and to evaluate the usability </a:t>
            </a:r>
            <a:r>
              <a:rPr lang="en-US" altLang="ja-JP" sz="1800" dirty="0">
                <a:effectLst/>
                <a:latin typeface="游明朝" panose="02020400000000000000" pitchFamily="18" charset="-128"/>
                <a:cs typeface="Times New Roman" panose="02020603050405020304" pitchFamily="18" charset="0"/>
              </a:rPr>
              <a:t>of the website.</a:t>
            </a:r>
          </a:p>
          <a:p>
            <a:pPr marL="285750" indent="-285750">
              <a:lnSpc>
                <a:spcPts val="1600"/>
              </a:lnSpc>
              <a:spcAft>
                <a:spcPts val="0"/>
              </a:spcAft>
              <a:buFont typeface="Arial" panose="020B0604020202020204" pitchFamily="34" charset="0"/>
              <a:buChar char="•"/>
            </a:pPr>
            <a:r>
              <a:rPr lang="en-US" altLang="ja-JP" sz="1800" dirty="0">
                <a:effectLst/>
                <a:latin typeface="游明朝" panose="02020400000000000000" pitchFamily="18" charset="-128"/>
                <a:cs typeface="Times New Roman" panose="02020603050405020304" pitchFamily="18" charset="0"/>
              </a:rPr>
              <a:t>Frequency of word usage</a:t>
            </a:r>
          </a:p>
          <a:p>
            <a:pPr marL="441325" indent="-179388" algn="just">
              <a:lnSpc>
                <a:spcPts val="1600"/>
              </a:lnSpc>
              <a:spcAft>
                <a:spcPts val="0"/>
              </a:spcAft>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We will examine the frequency of word usage in two prepared documents.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nSpc>
                <a:spcPts val="1600"/>
              </a:lnSpc>
              <a:spcAft>
                <a:spcPts val="0"/>
              </a:spcAft>
              <a:buFont typeface="Arial" panose="020B0604020202020204" pitchFamily="34" charset="0"/>
              <a:buChar char="•"/>
            </a:pPr>
            <a:r>
              <a:rPr lang="en-US" altLang="ja-JP" sz="1800" dirty="0">
                <a:effectLst/>
                <a:latin typeface="游明朝" panose="02020400000000000000" pitchFamily="18" charset="-128"/>
                <a:cs typeface="Times New Roman" panose="02020603050405020304" pitchFamily="18" charset="0"/>
              </a:rPr>
              <a:t>Readability</a:t>
            </a:r>
          </a:p>
          <a:p>
            <a:pPr marL="358775" indent="-96838" algn="just">
              <a:lnSpc>
                <a:spcPts val="1600"/>
              </a:lnSpc>
              <a:spcAft>
                <a:spcPts val="0"/>
              </a:spcAft>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We</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measure the readability (decomposition of words by lexical level) of two prepared documents.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58775" algn="just">
              <a:lnSpc>
                <a:spcPts val="1600"/>
              </a:lnSpc>
              <a:spcAft>
                <a:spcPts val="0"/>
              </a:spcAft>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To achieve this function, we compare the vocabulary levels of the prepared samples, and The similarity rate is calculated according to the distribution of the vocabulary of the documents to be compared.</a:t>
            </a:r>
            <a:endParaRPr kumimoji="1" lang="en-US" altLang="ja-JP" sz="1600" dirty="0">
              <a:latin typeface="Arial" panose="020B0604020202020204" pitchFamily="34" charset="0"/>
              <a:cs typeface="Arial" panose="020B0604020202020204" pitchFamily="34" charset="0"/>
            </a:endParaRPr>
          </a:p>
        </p:txBody>
      </p:sp>
      <p:sp>
        <p:nvSpPr>
          <p:cNvPr id="15" name="テキスト ボックス 14"/>
          <p:cNvSpPr txBox="1"/>
          <p:nvPr/>
        </p:nvSpPr>
        <p:spPr>
          <a:xfrm>
            <a:off x="336104" y="7799480"/>
            <a:ext cx="3888429" cy="3885994"/>
          </a:xfrm>
          <a:prstGeom prst="rect">
            <a:avLst/>
          </a:prstGeom>
          <a:noFill/>
        </p:spPr>
        <p:txBody>
          <a:bodyPr wrap="square" rtlCol="0">
            <a:spAutoFit/>
          </a:bodyPr>
          <a:lstStyle/>
          <a:p>
            <a:pPr indent="179388" algn="just">
              <a:lnSpc>
                <a:spcPts val="2100"/>
              </a:lnSpc>
              <a:spcAft>
                <a:spcPts val="0"/>
              </a:spcAft>
              <a:buFont typeface="Arial" panose="020B0604020202020204" pitchFamily="34" charset="0"/>
              <a:buChar cha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Tools used: some web frameworks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179388" indent="-179388" algn="just">
              <a:lnSpc>
                <a:spcPts val="2100"/>
              </a:lnSpc>
              <a:spcAft>
                <a:spcPts val="0"/>
              </a:spcAft>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(maybe Vue or Svelte) [1], Regex [2], Bash [3], Python [4].</a:t>
            </a:r>
          </a:p>
          <a:p>
            <a:pPr marL="179388" indent="-179388" algn="just">
              <a:lnSpc>
                <a:spcPts val="2100"/>
              </a:lnSpc>
              <a:spcAft>
                <a:spcPts val="0"/>
              </a:spcAft>
              <a:buFont typeface="Arial" panose="020B0604020202020204" pitchFamily="34" charset="0"/>
              <a:buChar cha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Some web frameworks was used to create</a:t>
            </a:r>
            <a:r>
              <a:rPr lang="en-US" altLang="ja-JP" sz="18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basic prototype of the author specific site</a:t>
            </a:r>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pPr marL="179388" indent="-179388" algn="just">
              <a:lnSpc>
                <a:spcPts val="2100"/>
              </a:lnSpc>
              <a:spcAft>
                <a:spcPts val="0"/>
              </a:spcAft>
              <a:buFont typeface="Arial" panose="020B0604020202020204" pitchFamily="34" charset="0"/>
              <a:buChar cha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Create multimedia resources and regular expressions.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ts val="2100"/>
              </a:lnSpc>
              <a:spcAft>
                <a:spcPts val="0"/>
              </a:spcAft>
              <a:buFontTx/>
              <a:buChar cha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 create multimedia resources and regular expressions to add.</a:t>
            </a:r>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ts val="2100"/>
              </a:lnSpc>
              <a:spcAft>
                <a:spcPts val="0"/>
              </a:spcAft>
              <a:buFontTx/>
              <a:buChar cha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While I make the website easy to use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ts val="1800"/>
              </a:lnSpc>
            </a:pPr>
            <a:endParaRPr lang="en-US" altLang="ja-JP" sz="1600" dirty="0">
              <a:latin typeface="Arial" panose="020B0604020202020204" pitchFamily="34" charset="0"/>
              <a:cs typeface="Arial" panose="020B0604020202020204" pitchFamily="34" charset="0"/>
            </a:endParaRPr>
          </a:p>
          <a:p>
            <a:pPr>
              <a:lnSpc>
                <a:spcPts val="1800"/>
              </a:lnSpc>
            </a:pPr>
            <a:endParaRPr lang="en-US" altLang="ja-JP" sz="1600" dirty="0">
              <a:latin typeface="Arial" panose="020B0604020202020204" pitchFamily="34" charset="0"/>
              <a:cs typeface="Arial" panose="020B0604020202020204" pitchFamily="34" charset="0"/>
            </a:endParaRPr>
          </a:p>
        </p:txBody>
      </p:sp>
      <p:sp>
        <p:nvSpPr>
          <p:cNvPr id="16" name="テキスト ボックス 15"/>
          <p:cNvSpPr txBox="1"/>
          <p:nvPr/>
        </p:nvSpPr>
        <p:spPr>
          <a:xfrm>
            <a:off x="5160640" y="1938626"/>
            <a:ext cx="4006758" cy="4378122"/>
          </a:xfrm>
          <a:prstGeom prst="rect">
            <a:avLst/>
          </a:prstGeom>
          <a:noFill/>
        </p:spPr>
        <p:txBody>
          <a:bodyPr wrap="square" rtlCol="0">
            <a:spAutoFit/>
          </a:bodyPr>
          <a:lstStyle/>
          <a:p>
            <a:pPr marL="285750" indent="-285750" algn="just">
              <a:lnSpc>
                <a:spcPts val="2100"/>
              </a:lnSpc>
              <a:buFont typeface="Arial" panose="020B0604020202020204" pitchFamily="34" charset="0"/>
              <a:buChar cha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 made a prototype of a readability calculator and a word frequency calculator.</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269875" algn="just">
              <a:lnSpc>
                <a:spcPts val="2100"/>
              </a:lnSpc>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prototypes were created using Bash and python.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6695" indent="42545" algn="just">
              <a:lnSpc>
                <a:spcPts val="2100"/>
              </a:lnSpc>
              <a:spcAft>
                <a:spcPts val="0"/>
              </a:spcAft>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The frequency calculator needs to be further improved.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202565" algn="just">
              <a:lnSpc>
                <a:spcPts val="2100"/>
              </a:lnSpc>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I would like to try using this tool in practice.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202565" algn="just">
              <a:lnSpc>
                <a:spcPts val="2100"/>
              </a:lnSpc>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Make the design easy to read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202565" algn="just">
              <a:lnSpc>
                <a:spcPts val="2100"/>
              </a:lnSpc>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Work to make the UI easier to understand.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202565" algn="just">
              <a:lnSpc>
                <a:spcPts val="2100"/>
              </a:lnSpc>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I understand the basic regular expressions, but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202565" algn="just">
              <a:lnSpc>
                <a:spcPts val="2100"/>
              </a:lnSpc>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 need to improve it a little more.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sz="1600" dirty="0">
              <a:latin typeface="Arial" panose="020B0604020202020204" pitchFamily="34" charset="0"/>
              <a:cs typeface="Arial" panose="020B0604020202020204" pitchFamily="34" charset="0"/>
            </a:endParaRPr>
          </a:p>
        </p:txBody>
      </p:sp>
      <p:sp>
        <p:nvSpPr>
          <p:cNvPr id="13" name="タイトル 1"/>
          <p:cNvSpPr txBox="1">
            <a:spLocks/>
          </p:cNvSpPr>
          <p:nvPr/>
        </p:nvSpPr>
        <p:spPr>
          <a:xfrm>
            <a:off x="5013548" y="10797501"/>
            <a:ext cx="4415061"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4998792" y="5958612"/>
            <a:ext cx="4210754"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4. Remaining Tasks and Tentative Schedule</a:t>
            </a:r>
            <a:endParaRPr lang="ja-JP" altLang="en-US" sz="2000" dirty="0">
              <a:latin typeface="Arial" panose="020B0604020202020204" pitchFamily="34" charset="0"/>
              <a:cs typeface="Arial" panose="020B0604020202020204" pitchFamily="34" charset="0"/>
            </a:endParaRPr>
          </a:p>
        </p:txBody>
      </p:sp>
      <p:sp>
        <p:nvSpPr>
          <p:cNvPr id="4" name="正方形/長方形 3"/>
          <p:cNvSpPr/>
          <p:nvPr/>
        </p:nvSpPr>
        <p:spPr>
          <a:xfrm>
            <a:off x="5015397" y="6543572"/>
            <a:ext cx="4194149" cy="2059538"/>
          </a:xfrm>
          <a:prstGeom prst="rect">
            <a:avLst/>
          </a:prstGeom>
        </p:spPr>
        <p:txBody>
          <a:bodyPr wrap="square">
            <a:spAutoFit/>
          </a:bodyPr>
          <a:lstStyle/>
          <a:p>
            <a:pPr>
              <a:lnSpc>
                <a:spcPts val="2160"/>
              </a:lnSpc>
            </a:pPr>
            <a:r>
              <a:rPr lang="en-US" altLang="ja-JP" sz="1600" dirty="0">
                <a:latin typeface="Arial" panose="020B0604020202020204" pitchFamily="34" charset="0"/>
                <a:cs typeface="Arial" panose="020B0604020202020204" pitchFamily="34" charset="0"/>
              </a:rPr>
              <a:t>Things to do</a:t>
            </a:r>
          </a:p>
          <a:p>
            <a:pPr indent="179388" algn="just">
              <a:lnSpc>
                <a:spcPts val="2160"/>
              </a:lnSpc>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Detailed implementation of word frequency functions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79388" algn="just">
              <a:lnSpc>
                <a:spcPts val="2160"/>
              </a:lnSpc>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Implementation of web design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79388" algn="just">
              <a:lnSpc>
                <a:spcPts val="2160"/>
              </a:lnSpc>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Conducting usability studies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79388" algn="just">
              <a:lnSpc>
                <a:spcPts val="2160"/>
              </a:lnSpc>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Improving from usability studies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79388" algn="just">
              <a:lnSpc>
                <a:spcPts val="2160"/>
              </a:lnSpc>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Writing a Graduation Thesis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9" name="正方形/長方形 18"/>
          <p:cNvSpPr/>
          <p:nvPr/>
        </p:nvSpPr>
        <p:spPr>
          <a:xfrm>
            <a:off x="4968421" y="11078051"/>
            <a:ext cx="4276954" cy="1723549"/>
          </a:xfrm>
          <a:prstGeom prst="rect">
            <a:avLst/>
          </a:prstGeom>
        </p:spPr>
        <p:txBody>
          <a:bodyPr wrap="square">
            <a:spAutoFit/>
          </a:bodyPr>
          <a:lstStyle/>
          <a:p>
            <a:pPr indent="270510" algn="just"/>
            <a:r>
              <a:rPr lang="en-US" altLang="ja-JP" sz="1600" dirty="0">
                <a:latin typeface="Arial" panose="020B0604020202020204" pitchFamily="34" charset="0"/>
                <a:cs typeface="Arial" panose="020B0604020202020204" pitchFamily="34" charset="0"/>
              </a:rPr>
              <a:t>[1] </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Man page of Bash</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77165" algn="just"/>
            <a:r>
              <a:rPr lang="en-US" altLang="ja-JP" sz="1200" u="sng" kern="100" dirty="0">
                <a:solidFill>
                  <a:srgbClr val="0563C1"/>
                </a:solidFill>
                <a:effectLst/>
                <a:latin typeface="游明朝" panose="02020400000000000000" pitchFamily="18" charset="-128"/>
                <a:ea typeface="游明朝" panose="02020400000000000000" pitchFamily="18" charset="-128"/>
                <a:cs typeface="Times New Roman" panose="02020603050405020304" pitchFamily="18" charset="0"/>
                <a:hlinkClick r:id="rId2"/>
              </a:rPr>
              <a:t>https://linuxjm.osdn.jp/html/GNU_bash/man1/bash.1.html</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202565" algn="just"/>
            <a:r>
              <a:rPr lang="en-US" altLang="ja-JP" sz="1200" dirty="0">
                <a:latin typeface="Arial" panose="020B0604020202020204" pitchFamily="34" charset="0"/>
                <a:cs typeface="Arial" panose="020B0604020202020204" pitchFamily="34" charset="0"/>
              </a:rPr>
              <a:t>[2] </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Python for NLP: Developing an Automatic Text Filler using N-Grams</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77165" algn="just"/>
            <a:r>
              <a:rPr lang="en-US" altLang="ja-JP" sz="1200" u="sng" kern="100" dirty="0">
                <a:solidFill>
                  <a:srgbClr val="0563C1"/>
                </a:solidFill>
                <a:effectLst/>
                <a:latin typeface="游明朝" panose="02020400000000000000" pitchFamily="18" charset="-128"/>
                <a:ea typeface="游明朝" panose="02020400000000000000" pitchFamily="18" charset="-128"/>
                <a:cs typeface="Times New Roman" panose="02020603050405020304" pitchFamily="18" charset="0"/>
                <a:hlinkClick r:id="rId3"/>
              </a:rPr>
              <a:t>https://stackabuse.com/python-for-nlp-developing-an-automatic-text-filler-using-n-grams/</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sz="1800" dirty="0">
              <a:latin typeface="Arial" panose="020B0604020202020204" pitchFamily="34" charset="0"/>
              <a:cs typeface="Arial" panose="020B0604020202020204" pitchFamily="34" charset="0"/>
            </a:endParaRPr>
          </a:p>
        </p:txBody>
      </p:sp>
      <p:cxnSp>
        <p:nvCxnSpPr>
          <p:cNvPr id="10" name="直線コネクタ 9"/>
          <p:cNvCxnSpPr/>
          <p:nvPr/>
        </p:nvCxnSpPr>
        <p:spPr>
          <a:xfrm>
            <a:off x="4800600" y="1434570"/>
            <a:ext cx="0" cy="1090730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8365662" y="1037925"/>
            <a:ext cx="978714"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latin typeface="Arial" panose="020B0604020202020204" pitchFamily="34" charset="0"/>
                <a:cs typeface="Arial" panose="020B0604020202020204" pitchFamily="34" charset="0"/>
              </a:rPr>
              <a:t>Ｓｅａｌ　</a:t>
            </a:r>
            <a:endParaRPr lang="en-US" altLang="ja-JP" sz="1050" dirty="0">
              <a:solidFill>
                <a:schemeClr val="tx1"/>
              </a:solidFill>
              <a:latin typeface="Arial" panose="020B0604020202020204" pitchFamily="34" charset="0"/>
              <a:cs typeface="Arial" panose="020B0604020202020204" pitchFamily="34" charset="0"/>
            </a:endParaRPr>
          </a:p>
          <a:p>
            <a:pPr algn="ctr"/>
            <a:r>
              <a:rPr lang="en-US" altLang="ja-JP" sz="1050" dirty="0">
                <a:solidFill>
                  <a:schemeClr val="tx1"/>
                </a:solidFill>
                <a:latin typeface="Arial" panose="020B0604020202020204" pitchFamily="34" charset="0"/>
                <a:cs typeface="Arial" panose="020B0604020202020204" pitchFamily="34" charset="0"/>
              </a:rPr>
              <a:t>or </a:t>
            </a:r>
            <a:r>
              <a:rPr lang="ja-JP" altLang="en-US" sz="1050" dirty="0">
                <a:solidFill>
                  <a:schemeClr val="tx1"/>
                </a:solidFill>
                <a:latin typeface="Arial" panose="020B0604020202020204" pitchFamily="34" charset="0"/>
                <a:cs typeface="Arial" panose="020B0604020202020204" pitchFamily="34" charset="0"/>
              </a:rPr>
              <a:t>Ｓｉｇｎａｔｕｒｅ</a:t>
            </a:r>
            <a:endParaRPr kumimoji="1" lang="ja-JP" altLang="en-US" sz="1050" dirty="0">
              <a:solidFill>
                <a:schemeClr val="tx1"/>
              </a:solidFill>
              <a:latin typeface="Arial" panose="020B0604020202020204" pitchFamily="34" charset="0"/>
              <a:cs typeface="Arial" panose="020B0604020202020204" pitchFamily="34" charset="0"/>
            </a:endParaRPr>
          </a:p>
        </p:txBody>
      </p:sp>
      <p:pic>
        <p:nvPicPr>
          <p:cNvPr id="26" name="図 25" descr="グラフ, 棒グラフ&#10;&#10;自動的に生成された説明">
            <a:extLst>
              <a:ext uri="{FF2B5EF4-FFF2-40B4-BE49-F238E27FC236}">
                <a16:creationId xmlns:a16="http://schemas.microsoft.com/office/drawing/2014/main" id="{F665C284-604F-4B3A-AC8F-613CFE645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287" y="8553059"/>
            <a:ext cx="3899970" cy="2294493"/>
          </a:xfrm>
          <a:prstGeom prst="rect">
            <a:avLst/>
          </a:prstGeom>
        </p:spPr>
      </p:pic>
    </p:spTree>
    <p:extLst>
      <p:ext uri="{BB962C8B-B14F-4D97-AF65-F5344CB8AC3E}">
        <p14:creationId xmlns:p14="http://schemas.microsoft.com/office/powerpoint/2010/main" val="411807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1761A925-1DAB-49F7-95E9-598ED0F67A90}"/>
              </a:ext>
            </a:extLst>
          </p:cNvPr>
          <p:cNvGraphicFramePr>
            <a:graphicFrameLocks noGrp="1"/>
          </p:cNvGraphicFramePr>
          <p:nvPr>
            <p:extLst>
              <p:ext uri="{D42A27DB-BD31-4B8C-83A1-F6EECF244321}">
                <p14:modId xmlns:p14="http://schemas.microsoft.com/office/powerpoint/2010/main" val="1351088316"/>
              </p:ext>
            </p:extLst>
          </p:nvPr>
        </p:nvGraphicFramePr>
        <p:xfrm>
          <a:off x="1056184" y="4716236"/>
          <a:ext cx="7128793" cy="4739640"/>
        </p:xfrm>
        <a:graphic>
          <a:graphicData uri="http://schemas.openxmlformats.org/drawingml/2006/table">
            <a:tbl>
              <a:tblPr firstRow="1" bandRow="1">
                <a:tableStyleId>{5C22544A-7EE6-4342-B048-85BDC9FD1C3A}</a:tableStyleId>
              </a:tblPr>
              <a:tblGrid>
                <a:gridCol w="2922813">
                  <a:extLst>
                    <a:ext uri="{9D8B030D-6E8A-4147-A177-3AD203B41FA5}">
                      <a16:colId xmlns:a16="http://schemas.microsoft.com/office/drawing/2014/main" val="2374428444"/>
                    </a:ext>
                  </a:extLst>
                </a:gridCol>
                <a:gridCol w="841196">
                  <a:extLst>
                    <a:ext uri="{9D8B030D-6E8A-4147-A177-3AD203B41FA5}">
                      <a16:colId xmlns:a16="http://schemas.microsoft.com/office/drawing/2014/main" val="3137299297"/>
                    </a:ext>
                  </a:extLst>
                </a:gridCol>
                <a:gridCol w="841196">
                  <a:extLst>
                    <a:ext uri="{9D8B030D-6E8A-4147-A177-3AD203B41FA5}">
                      <a16:colId xmlns:a16="http://schemas.microsoft.com/office/drawing/2014/main" val="3804012112"/>
                    </a:ext>
                  </a:extLst>
                </a:gridCol>
                <a:gridCol w="841196">
                  <a:extLst>
                    <a:ext uri="{9D8B030D-6E8A-4147-A177-3AD203B41FA5}">
                      <a16:colId xmlns:a16="http://schemas.microsoft.com/office/drawing/2014/main" val="3935262493"/>
                    </a:ext>
                  </a:extLst>
                </a:gridCol>
                <a:gridCol w="841196">
                  <a:extLst>
                    <a:ext uri="{9D8B030D-6E8A-4147-A177-3AD203B41FA5}">
                      <a16:colId xmlns:a16="http://schemas.microsoft.com/office/drawing/2014/main" val="3682802490"/>
                    </a:ext>
                  </a:extLst>
                </a:gridCol>
                <a:gridCol w="841196">
                  <a:extLst>
                    <a:ext uri="{9D8B030D-6E8A-4147-A177-3AD203B41FA5}">
                      <a16:colId xmlns:a16="http://schemas.microsoft.com/office/drawing/2014/main" val="1747962984"/>
                    </a:ext>
                  </a:extLst>
                </a:gridCol>
              </a:tblGrid>
              <a:tr h="433723">
                <a:tc>
                  <a:txBody>
                    <a:bodyPr/>
                    <a:lstStyle/>
                    <a:p>
                      <a:endParaRPr kumimoji="1" lang="ja-JP" altLang="en-US"/>
                    </a:p>
                  </a:txBody>
                  <a:tcPr/>
                </a:tc>
                <a:tc>
                  <a:txBody>
                    <a:bodyPr/>
                    <a:lstStyle/>
                    <a:p>
                      <a:r>
                        <a:rPr kumimoji="1" lang="en-US" altLang="ja-JP" dirty="0"/>
                        <a:t>10</a:t>
                      </a:r>
                      <a:endParaRPr kumimoji="1" lang="ja-JP" altLang="en-US" dirty="0"/>
                    </a:p>
                  </a:txBody>
                  <a:tcPr/>
                </a:tc>
                <a:tc>
                  <a:txBody>
                    <a:bodyPr/>
                    <a:lstStyle/>
                    <a:p>
                      <a:r>
                        <a:rPr kumimoji="1" lang="en-US" altLang="ja-JP" dirty="0"/>
                        <a:t>11</a:t>
                      </a:r>
                      <a:endParaRPr kumimoji="1" lang="ja-JP" altLang="en-US" dirty="0"/>
                    </a:p>
                  </a:txBody>
                  <a:tcPr/>
                </a:tc>
                <a:tc>
                  <a:txBody>
                    <a:bodyPr/>
                    <a:lstStyle/>
                    <a:p>
                      <a:r>
                        <a:rPr kumimoji="1" lang="en-US" altLang="ja-JP" dirty="0"/>
                        <a:t>12</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2686380792"/>
                  </a:ext>
                </a:extLst>
              </a:tr>
              <a:tr h="1133276">
                <a:tc>
                  <a:txBody>
                    <a:bodyPr/>
                    <a:lstStyle/>
                    <a:p>
                      <a:r>
                        <a:rPr kumimoji="1" lang="en-US" altLang="ja-JP" dirty="0"/>
                        <a:t>Detailed implementation of word frequencies</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361629705"/>
                  </a:ext>
                </a:extLst>
              </a:tr>
              <a:tr h="783499">
                <a:tc>
                  <a:txBody>
                    <a:bodyPr/>
                    <a:lstStyle/>
                    <a:p>
                      <a:r>
                        <a:rPr kumimoji="1" lang="en-US" altLang="ja-JP" dirty="0"/>
                        <a:t>Implementation of web design</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66625717"/>
                  </a:ext>
                </a:extLst>
              </a:tr>
              <a:tr h="783499">
                <a:tc>
                  <a:txBody>
                    <a:bodyPr/>
                    <a:lstStyle/>
                    <a:p>
                      <a:r>
                        <a:rPr kumimoji="1" lang="en-US" altLang="ja-JP" dirty="0"/>
                        <a:t>Improve accuracy of author identification</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525121493"/>
                  </a:ext>
                </a:extLst>
              </a:tr>
              <a:tr h="783499">
                <a:tc>
                  <a:txBody>
                    <a:bodyPr/>
                    <a:lstStyle/>
                    <a:p>
                      <a:r>
                        <a:rPr kumimoji="1" lang="en-US" altLang="ja-JP" dirty="0"/>
                        <a:t>Implementation of  usability studies</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14795566"/>
                  </a:ext>
                </a:extLst>
              </a:tr>
              <a:tr h="433723">
                <a:tc>
                  <a:txBody>
                    <a:bodyPr/>
                    <a:lstStyle/>
                    <a:p>
                      <a:r>
                        <a:rPr kumimoji="1" lang="en-US" altLang="ja-JP" dirty="0"/>
                        <a:t>Write thesis</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96807112"/>
                  </a:ext>
                </a:extLst>
              </a:tr>
            </a:tbl>
          </a:graphicData>
        </a:graphic>
      </p:graphicFrame>
      <p:sp>
        <p:nvSpPr>
          <p:cNvPr id="7" name="正方形/長方形 6">
            <a:extLst>
              <a:ext uri="{FF2B5EF4-FFF2-40B4-BE49-F238E27FC236}">
                <a16:creationId xmlns:a16="http://schemas.microsoft.com/office/drawing/2014/main" id="{AF225390-C68F-4E28-AE3D-4891C6BEEE88}"/>
              </a:ext>
            </a:extLst>
          </p:cNvPr>
          <p:cNvSpPr/>
          <p:nvPr/>
        </p:nvSpPr>
        <p:spPr>
          <a:xfrm>
            <a:off x="3972508" y="5699055"/>
            <a:ext cx="1296144" cy="27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7C20D9B-315F-4A3E-A51A-841158441368}"/>
              </a:ext>
            </a:extLst>
          </p:cNvPr>
          <p:cNvSpPr/>
          <p:nvPr/>
        </p:nvSpPr>
        <p:spPr>
          <a:xfrm>
            <a:off x="3972508" y="6631183"/>
            <a:ext cx="1330931" cy="27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5DBEA90-3F51-4F0F-A798-8A6D3FF74B29}"/>
              </a:ext>
            </a:extLst>
          </p:cNvPr>
          <p:cNvSpPr/>
          <p:nvPr/>
        </p:nvSpPr>
        <p:spPr>
          <a:xfrm>
            <a:off x="3933241" y="7563311"/>
            <a:ext cx="3348372" cy="27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7B6CC3A-811D-4A51-92B0-1D22ADC79ECF}"/>
              </a:ext>
            </a:extLst>
          </p:cNvPr>
          <p:cNvSpPr/>
          <p:nvPr/>
        </p:nvSpPr>
        <p:spPr>
          <a:xfrm>
            <a:off x="4860252" y="8509593"/>
            <a:ext cx="1613655" cy="27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74201A9-80FE-4019-8F1F-5558A957B569}"/>
              </a:ext>
            </a:extLst>
          </p:cNvPr>
          <p:cNvSpPr/>
          <p:nvPr/>
        </p:nvSpPr>
        <p:spPr>
          <a:xfrm>
            <a:off x="5667080" y="9120307"/>
            <a:ext cx="2045703" cy="27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44708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1765</TotalTime>
  <Words>442</Words>
  <Application>Microsoft Office PowerPoint</Application>
  <PresentationFormat>A3 297x420 mm</PresentationFormat>
  <Paragraphs>52</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游明朝</vt:lpstr>
      <vt:lpstr>Arial</vt:lpstr>
      <vt:lpstr>Calibri</vt:lpstr>
      <vt:lpstr>Office ​​テーマ</vt:lpstr>
      <vt:lpstr>Author Identification Using NLP 自然言語処理を用いた筆者特定 s1260227 Kento Miura, Supervisor: John Blake</vt:lpstr>
      <vt:lpstr>PowerPoint プレゼンテーション</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of A3 Poster for Interim Presen.</dc:title>
  <dc:subject/>
  <dc:creator>miyazaki</dc:creator>
  <cp:keywords/>
  <dc:description/>
  <cp:lastModifiedBy>iwakura yasuo</cp:lastModifiedBy>
  <cp:revision>57</cp:revision>
  <dcterms:created xsi:type="dcterms:W3CDTF">2016-10-10T07:51:59Z</dcterms:created>
  <dcterms:modified xsi:type="dcterms:W3CDTF">2021-10-01T03:56:06Z</dcterms:modified>
  <cp:category/>
</cp:coreProperties>
</file>