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0"/>
  </p:notesMasterIdLst>
  <p:sldIdLst>
    <p:sldId id="295" r:id="rId2"/>
    <p:sldId id="273" r:id="rId3"/>
    <p:sldId id="296" r:id="rId4"/>
    <p:sldId id="297" r:id="rId5"/>
    <p:sldId id="298" r:id="rId6"/>
    <p:sldId id="274" r:id="rId7"/>
    <p:sldId id="29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2D7D-BFC9-45C3-BE1E-68B541B225E8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3F984-CE02-477E-8C00-28B42EF4F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27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50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88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5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2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4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2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53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315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4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31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09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E249-9CFB-4823-8F48-B4D412EABC1D}" type="datetimeFigureOut">
              <a:rPr lang="en-IN" smtClean="0"/>
              <a:t>13-12-2016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A92E7D-B78E-4EFB-97CF-3A9614129F0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4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 smtClean="0">
                <a:latin typeface="Georgia" panose="02040502050405020303" pitchFamily="18" charset="0"/>
              </a:rPr>
              <a:t>Ajax</a:t>
            </a:r>
            <a:endParaRPr lang="en-IN" sz="7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i-FI" sz="2400" b="1" dirty="0" smtClean="0">
                <a:latin typeface="Georgia" panose="02040502050405020303" pitchFamily="18" charset="0"/>
              </a:rPr>
              <a:t>A</a:t>
            </a:r>
            <a:r>
              <a:rPr lang="fi-FI" sz="2400" dirty="0" smtClean="0">
                <a:latin typeface="Georgia" panose="02040502050405020303" pitchFamily="18" charset="0"/>
              </a:rPr>
              <a:t>       -   </a:t>
            </a:r>
            <a:r>
              <a:rPr lang="fi-FI" sz="2400" dirty="0">
                <a:latin typeface="Georgia" panose="02040502050405020303" pitchFamily="18" charset="0"/>
              </a:rPr>
              <a:t>Asynchronous</a:t>
            </a:r>
          </a:p>
          <a:p>
            <a:pPr algn="just"/>
            <a:r>
              <a:rPr lang="fi-FI" sz="2400" b="1" dirty="0">
                <a:latin typeface="Georgia" panose="02040502050405020303" pitchFamily="18" charset="0"/>
              </a:rPr>
              <a:t>JA</a:t>
            </a:r>
            <a:r>
              <a:rPr lang="fi-FI" sz="2400" dirty="0">
                <a:latin typeface="Georgia" panose="02040502050405020303" pitchFamily="18" charset="0"/>
              </a:rPr>
              <a:t> </a:t>
            </a:r>
            <a:r>
              <a:rPr lang="fi-FI" sz="2400" dirty="0" smtClean="0">
                <a:latin typeface="Georgia" panose="02040502050405020303" pitchFamily="18" charset="0"/>
              </a:rPr>
              <a:t>   -   JavaScript</a:t>
            </a:r>
            <a:endParaRPr lang="fi-FI" sz="2400" dirty="0">
              <a:latin typeface="Georgia" panose="02040502050405020303" pitchFamily="18" charset="0"/>
            </a:endParaRPr>
          </a:p>
          <a:p>
            <a:pPr algn="just"/>
            <a:r>
              <a:rPr lang="fi-FI" sz="2400" b="1" dirty="0">
                <a:latin typeface="Georgia" panose="02040502050405020303" pitchFamily="18" charset="0"/>
              </a:rPr>
              <a:t>X</a:t>
            </a:r>
            <a:r>
              <a:rPr lang="fi-FI" sz="2400" dirty="0">
                <a:latin typeface="Georgia" panose="02040502050405020303" pitchFamily="18" charset="0"/>
              </a:rPr>
              <a:t>  </a:t>
            </a:r>
            <a:r>
              <a:rPr lang="fi-FI" sz="2400" dirty="0" smtClean="0">
                <a:latin typeface="Georgia" panose="02040502050405020303" pitchFamily="18" charset="0"/>
              </a:rPr>
              <a:t>    -   XML</a:t>
            </a:r>
          </a:p>
          <a:p>
            <a:endParaRPr lang="fi-FI" dirty="0">
              <a:latin typeface="Georgia" panose="02040502050405020303" pitchFamily="18" charset="0"/>
            </a:endParaRPr>
          </a:p>
          <a:p>
            <a:r>
              <a:rPr lang="fi-FI" dirty="0" smtClean="0">
                <a:latin typeface="Georgia" panose="02040502050405020303" pitchFamily="18" charset="0"/>
              </a:rPr>
              <a:t>Ajax basically user for creating </a:t>
            </a:r>
            <a:r>
              <a:rPr lang="fi-FI" dirty="0">
                <a:latin typeface="Georgia" panose="02040502050405020303" pitchFamily="18" charset="0"/>
              </a:rPr>
              <a:t>a Rich Internet </a:t>
            </a:r>
            <a:r>
              <a:rPr lang="fi-FI" dirty="0" smtClean="0">
                <a:latin typeface="Georgia" panose="02040502050405020303" pitchFamily="18" charset="0"/>
              </a:rPr>
              <a:t>Application. Since it provides the multiple threads at a time.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eorgia" panose="02040502050405020303" pitchFamily="18" charset="0"/>
              </a:rPr>
              <a:t>Components of Ajax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HTML:</a:t>
            </a:r>
          </a:p>
          <a:p>
            <a:r>
              <a:rPr lang="en-IN" dirty="0" smtClean="0">
                <a:latin typeface="Georgia" panose="02040502050405020303" pitchFamily="18" charset="0"/>
              </a:rPr>
              <a:t>This technology is use for creating the layouts.</a:t>
            </a:r>
          </a:p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CSS:</a:t>
            </a:r>
          </a:p>
          <a:p>
            <a:r>
              <a:rPr lang="en-IN" dirty="0">
                <a:latin typeface="Georgia" panose="02040502050405020303" pitchFamily="18" charset="0"/>
              </a:rPr>
              <a:t>This technology is use for </a:t>
            </a:r>
            <a:r>
              <a:rPr lang="en-IN" dirty="0" smtClean="0">
                <a:latin typeface="Georgia" panose="02040502050405020303" pitchFamily="18" charset="0"/>
              </a:rPr>
              <a:t>styling </a:t>
            </a:r>
            <a:r>
              <a:rPr lang="en-IN" dirty="0">
                <a:latin typeface="Georgia" panose="02040502050405020303" pitchFamily="18" charset="0"/>
              </a:rPr>
              <a:t>the </a:t>
            </a:r>
            <a:r>
              <a:rPr lang="en-IN" dirty="0" smtClean="0">
                <a:latin typeface="Georgia" panose="02040502050405020303" pitchFamily="18" charset="0"/>
              </a:rPr>
              <a:t>layout.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JavaScript:</a:t>
            </a:r>
          </a:p>
          <a:p>
            <a:r>
              <a:rPr lang="en-IN" dirty="0">
                <a:latin typeface="Georgia" panose="02040502050405020303" pitchFamily="18" charset="0"/>
              </a:rPr>
              <a:t>This technology is use for creating </a:t>
            </a:r>
            <a:r>
              <a:rPr lang="en-IN" dirty="0" smtClean="0">
                <a:latin typeface="Georgia" panose="02040502050405020303" pitchFamily="18" charset="0"/>
              </a:rPr>
              <a:t>the business logics.</a:t>
            </a:r>
          </a:p>
          <a:p>
            <a:pPr marL="0" indent="0">
              <a:buNone/>
            </a:pPr>
            <a:r>
              <a:rPr lang="en-IN" b="1" dirty="0" smtClean="0">
                <a:latin typeface="Georgia" panose="02040502050405020303" pitchFamily="18" charset="0"/>
              </a:rPr>
              <a:t>DOM:</a:t>
            </a:r>
          </a:p>
          <a:p>
            <a:r>
              <a:rPr lang="en-IN" dirty="0">
                <a:latin typeface="Georgia" panose="02040502050405020303" pitchFamily="18" charset="0"/>
              </a:rPr>
              <a:t>This technology is use for </a:t>
            </a:r>
            <a:r>
              <a:rPr lang="en-IN" dirty="0" smtClean="0">
                <a:latin typeface="Georgia" panose="02040502050405020303" pitchFamily="18" charset="0"/>
              </a:rPr>
              <a:t>accessing the elements of HTML and CSS. Also it is required to merging the business logic to the layouts.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Georgia" panose="02040502050405020303" pitchFamily="18" charset="0"/>
              </a:rPr>
              <a:t>XMLHttpRequest</a:t>
            </a:r>
            <a:r>
              <a:rPr lang="en-IN" b="1" dirty="0">
                <a:latin typeface="Georgia" panose="02040502050405020303" pitchFamily="18" charset="0"/>
              </a:rPr>
              <a:t>:</a:t>
            </a:r>
          </a:p>
          <a:p>
            <a:r>
              <a:rPr lang="en-IN" dirty="0" smtClean="0">
                <a:latin typeface="Georgia" panose="02040502050405020303" pitchFamily="18" charset="0"/>
              </a:rPr>
              <a:t>JavaScript </a:t>
            </a:r>
            <a:r>
              <a:rPr lang="en-IN" dirty="0">
                <a:latin typeface="Georgia" panose="02040502050405020303" pitchFamily="18" charset="0"/>
              </a:rPr>
              <a:t>object that performs asynchronous interaction with the server.</a:t>
            </a:r>
            <a:endParaRPr lang="en-IN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 </a:t>
            </a:r>
            <a:r>
              <a:rPr lang="en-IN" dirty="0" smtClean="0">
                <a:latin typeface="Georgia" panose="02040502050405020303" pitchFamily="18" charset="0"/>
              </a:rPr>
              <a:t>Synchronous Vs </a:t>
            </a:r>
            <a:r>
              <a:rPr lang="en-IN" dirty="0">
                <a:latin typeface="Georgia" panose="02040502050405020303" pitchFamily="18" charset="0"/>
              </a:rPr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Georgia" panose="02040502050405020303" pitchFamily="18" charset="0"/>
              </a:rPr>
              <a:t>Synchronous</a:t>
            </a:r>
            <a:r>
              <a:rPr lang="en-IN" b="1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IN" dirty="0" smtClean="0">
                <a:latin typeface="Georgia" panose="02040502050405020303" pitchFamily="18" charset="0"/>
              </a:rPr>
              <a:t>In this process </a:t>
            </a:r>
            <a:r>
              <a:rPr lang="en-IN" dirty="0">
                <a:latin typeface="Georgia" panose="02040502050405020303" pitchFamily="18" charset="0"/>
              </a:rPr>
              <a:t>HTML page </a:t>
            </a:r>
            <a:r>
              <a:rPr lang="en-IN" dirty="0" smtClean="0">
                <a:latin typeface="Georgia" panose="02040502050405020303" pitchFamily="18" charset="0"/>
              </a:rPr>
              <a:t>make </a:t>
            </a:r>
            <a:r>
              <a:rPr lang="en-IN" dirty="0" smtClean="0">
                <a:latin typeface="Georgia" panose="02040502050405020303" pitchFamily="18" charset="0"/>
              </a:rPr>
              <a:t>a request using HTTP protocol which takes the data from HTML page to server and vice-versa. This process is single thread. It means only one request can be made at a time.</a:t>
            </a:r>
          </a:p>
          <a:p>
            <a:pPr marL="0" indent="0">
              <a:buNone/>
            </a:pPr>
            <a:r>
              <a:rPr lang="en-IN" sz="2400" b="1" dirty="0" smtClean="0">
                <a:latin typeface="Georgia" panose="02040502050405020303" pitchFamily="18" charset="0"/>
              </a:rPr>
              <a:t>Asynchronous</a:t>
            </a:r>
            <a:r>
              <a:rPr lang="en-IN" b="1" dirty="0" smtClean="0">
                <a:latin typeface="Georgia" panose="02040502050405020303" pitchFamily="18" charset="0"/>
              </a:rPr>
              <a:t>:</a:t>
            </a:r>
            <a:endParaRPr lang="en-IN" b="1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In this process HTML </a:t>
            </a:r>
            <a:r>
              <a:rPr lang="en-IN" dirty="0" smtClean="0">
                <a:latin typeface="Georgia" panose="02040502050405020303" pitchFamily="18" charset="0"/>
              </a:rPr>
              <a:t>page </a:t>
            </a:r>
            <a:r>
              <a:rPr lang="en-IN" dirty="0">
                <a:latin typeface="Georgia" panose="02040502050405020303" pitchFamily="18" charset="0"/>
              </a:rPr>
              <a:t>make a </a:t>
            </a:r>
            <a:r>
              <a:rPr lang="en-IN" dirty="0" smtClean="0">
                <a:latin typeface="Georgia" panose="02040502050405020303" pitchFamily="18" charset="0"/>
              </a:rPr>
              <a:t>request </a:t>
            </a:r>
            <a:r>
              <a:rPr lang="en-IN" dirty="0">
                <a:latin typeface="Georgia" panose="02040502050405020303" pitchFamily="18" charset="0"/>
              </a:rPr>
              <a:t>using HTTP protocol which takes the data from HTML page to server and vice-versa. This process is </a:t>
            </a:r>
            <a:r>
              <a:rPr lang="en-IN" dirty="0" smtClean="0">
                <a:latin typeface="Georgia" panose="02040502050405020303" pitchFamily="18" charset="0"/>
              </a:rPr>
              <a:t>multi-thread</a:t>
            </a:r>
            <a:r>
              <a:rPr lang="en-IN" dirty="0">
                <a:latin typeface="Georgia" panose="02040502050405020303" pitchFamily="18" charset="0"/>
              </a:rPr>
              <a:t>. It means </a:t>
            </a:r>
            <a:r>
              <a:rPr lang="en-IN" dirty="0" smtClean="0">
                <a:latin typeface="Georgia" panose="02040502050405020303" pitchFamily="18" charset="0"/>
              </a:rPr>
              <a:t>more than one </a:t>
            </a:r>
            <a:r>
              <a:rPr lang="en-IN" dirty="0">
                <a:latin typeface="Georgia" panose="02040502050405020303" pitchFamily="18" charset="0"/>
              </a:rPr>
              <a:t>request can be made at a time.</a:t>
            </a:r>
          </a:p>
          <a:p>
            <a:pPr marL="0" indent="0">
              <a:buNone/>
            </a:pP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Georgia" panose="02040502050405020303" pitchFamily="18" charset="0"/>
              </a:rPr>
              <a:t>XMLHttpRequest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Georgia" panose="02040502050405020303" pitchFamily="18" charset="0"/>
              </a:rPr>
              <a:t>An object of </a:t>
            </a:r>
            <a:r>
              <a:rPr lang="en-IN" b="1" dirty="0" err="1">
                <a:latin typeface="Georgia" panose="02040502050405020303" pitchFamily="18" charset="0"/>
              </a:rPr>
              <a:t>XMLHttpRequest</a:t>
            </a:r>
            <a:r>
              <a:rPr lang="en-IN" b="1" dirty="0">
                <a:latin typeface="Georgia" panose="02040502050405020303" pitchFamily="18" charset="0"/>
              </a:rPr>
              <a:t> is used for asynchronous communication between client and server.</a:t>
            </a:r>
          </a:p>
          <a:p>
            <a:pPr marL="0" indent="0">
              <a:buNone/>
            </a:pPr>
            <a:endParaRPr lang="en-IN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Georgia" panose="02040502050405020303" pitchFamily="18" charset="0"/>
              </a:rPr>
              <a:t>It performs following operations</a:t>
            </a:r>
            <a:r>
              <a:rPr lang="en-IN" b="1" dirty="0" smtClean="0">
                <a:latin typeface="Georgia" panose="02040502050405020303" pitchFamily="18" charset="0"/>
              </a:rPr>
              <a:t>:</a:t>
            </a:r>
            <a:endParaRPr lang="en-IN" b="1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    Sends data from the client in the background</a:t>
            </a:r>
          </a:p>
          <a:p>
            <a:r>
              <a:rPr lang="en-IN" b="1" dirty="0">
                <a:latin typeface="Georgia" panose="02040502050405020303" pitchFamily="18" charset="0"/>
              </a:rPr>
              <a:t>    Receives the data from the server</a:t>
            </a:r>
          </a:p>
          <a:p>
            <a:r>
              <a:rPr lang="en-IN" b="1" dirty="0">
                <a:latin typeface="Georgia" panose="02040502050405020303" pitchFamily="18" charset="0"/>
              </a:rPr>
              <a:t>    Updates the webpage without reloading it.</a:t>
            </a:r>
          </a:p>
          <a:p>
            <a:pPr marL="0" indent="0">
              <a:buNone/>
            </a:pPr>
            <a:endParaRPr lang="en-IN" b="1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Georgia" panose="02040502050405020303" pitchFamily="18" charset="0"/>
              </a:rPr>
              <a:t>XMLHttpRequest</a:t>
            </a:r>
            <a:r>
              <a:rPr lang="en-IN" sz="2000" dirty="0" smtClean="0">
                <a:latin typeface="Georgia" panose="02040502050405020303" pitchFamily="18" charset="0"/>
              </a:rPr>
              <a:t> object has some predefined properties and methods.</a:t>
            </a:r>
            <a:endParaRPr lang="en-IN" sz="20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 </a:t>
            </a:r>
            <a:r>
              <a:rPr lang="en-IN" dirty="0" err="1">
                <a:latin typeface="Georgia" panose="02040502050405020303" pitchFamily="18" charset="0"/>
              </a:rPr>
              <a:t>XMLHttpRequest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b="1" dirty="0" smtClean="0">
                <a:latin typeface="Georgia" panose="02040502050405020303" pitchFamily="18" charset="0"/>
              </a:rPr>
              <a:t>Methods</a:t>
            </a:r>
            <a:r>
              <a:rPr lang="en-IN" b="1" dirty="0" smtClean="0">
                <a:latin typeface="Georgia" panose="02040502050405020303" pitchFamily="18" charset="0"/>
              </a:rPr>
              <a:t>:</a:t>
            </a:r>
            <a:endParaRPr lang="en-IN" b="1" dirty="0" smtClean="0">
              <a:latin typeface="Georgia" panose="02040502050405020303" pitchFamily="18" charset="0"/>
            </a:endParaRPr>
          </a:p>
          <a:p>
            <a:r>
              <a:rPr lang="en-IN" dirty="0" smtClean="0">
                <a:latin typeface="Georgia" panose="02040502050405020303" pitchFamily="18" charset="0"/>
              </a:rPr>
              <a:t>abort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r>
              <a:rPr lang="en-IN" dirty="0" err="1">
                <a:latin typeface="Georgia" panose="02040502050405020303" pitchFamily="18" charset="0"/>
              </a:rPr>
              <a:t>getAllResponseHeaders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r>
              <a:rPr lang="en-IN" dirty="0" err="1">
                <a:latin typeface="Georgia" panose="02040502050405020303" pitchFamily="18" charset="0"/>
              </a:rPr>
              <a:t>getResponseHeader</a:t>
            </a:r>
            <a:r>
              <a:rPr lang="en-IN" dirty="0">
                <a:latin typeface="Georgia" panose="02040502050405020303" pitchFamily="18" charset="0"/>
              </a:rPr>
              <a:t>( </a:t>
            </a:r>
            <a:r>
              <a:rPr lang="en-IN" dirty="0" err="1">
                <a:latin typeface="Georgia" panose="02040502050405020303" pitchFamily="18" charset="0"/>
              </a:rPr>
              <a:t>headerName</a:t>
            </a:r>
            <a:r>
              <a:rPr lang="en-IN" dirty="0">
                <a:latin typeface="Georgia" panose="02040502050405020303" pitchFamily="18" charset="0"/>
              </a:rPr>
              <a:t> )</a:t>
            </a:r>
          </a:p>
          <a:p>
            <a:r>
              <a:rPr lang="en-IN" dirty="0">
                <a:latin typeface="Georgia" panose="02040502050405020303" pitchFamily="18" charset="0"/>
              </a:rPr>
              <a:t>open( method, URL )</a:t>
            </a:r>
          </a:p>
          <a:p>
            <a:r>
              <a:rPr lang="en-IN" dirty="0">
                <a:latin typeface="Georgia" panose="02040502050405020303" pitchFamily="18" charset="0"/>
              </a:rPr>
              <a:t>open( method, URL, </a:t>
            </a:r>
            <a:r>
              <a:rPr lang="en-IN" dirty="0" err="1">
                <a:latin typeface="Georgia" panose="02040502050405020303" pitchFamily="18" charset="0"/>
              </a:rPr>
              <a:t>async</a:t>
            </a:r>
            <a:r>
              <a:rPr lang="en-IN" dirty="0">
                <a:latin typeface="Georgia" panose="02040502050405020303" pitchFamily="18" charset="0"/>
              </a:rPr>
              <a:t> )</a:t>
            </a:r>
          </a:p>
          <a:p>
            <a:r>
              <a:rPr lang="en-IN" dirty="0">
                <a:latin typeface="Georgia" panose="02040502050405020303" pitchFamily="18" charset="0"/>
              </a:rPr>
              <a:t>open( method, URL, </a:t>
            </a:r>
            <a:r>
              <a:rPr lang="en-IN" dirty="0" err="1">
                <a:latin typeface="Georgia" panose="02040502050405020303" pitchFamily="18" charset="0"/>
              </a:rPr>
              <a:t>async</a:t>
            </a:r>
            <a:r>
              <a:rPr lang="en-IN" dirty="0">
                <a:latin typeface="Georgia" panose="02040502050405020303" pitchFamily="18" charset="0"/>
              </a:rPr>
              <a:t>, </a:t>
            </a:r>
            <a:r>
              <a:rPr lang="en-IN" dirty="0" err="1">
                <a:latin typeface="Georgia" panose="02040502050405020303" pitchFamily="18" charset="0"/>
              </a:rPr>
              <a:t>userName</a:t>
            </a:r>
            <a:r>
              <a:rPr lang="en-IN" dirty="0">
                <a:latin typeface="Georgia" panose="02040502050405020303" pitchFamily="18" charset="0"/>
              </a:rPr>
              <a:t> )</a:t>
            </a:r>
          </a:p>
          <a:p>
            <a:r>
              <a:rPr lang="en-IN" dirty="0">
                <a:latin typeface="Georgia" panose="02040502050405020303" pitchFamily="18" charset="0"/>
              </a:rPr>
              <a:t>open( method, URL, </a:t>
            </a:r>
            <a:r>
              <a:rPr lang="en-IN" dirty="0" err="1">
                <a:latin typeface="Georgia" panose="02040502050405020303" pitchFamily="18" charset="0"/>
              </a:rPr>
              <a:t>async</a:t>
            </a:r>
            <a:r>
              <a:rPr lang="en-IN" dirty="0">
                <a:latin typeface="Georgia" panose="02040502050405020303" pitchFamily="18" charset="0"/>
              </a:rPr>
              <a:t>, </a:t>
            </a:r>
            <a:r>
              <a:rPr lang="en-IN" dirty="0" err="1">
                <a:latin typeface="Georgia" panose="02040502050405020303" pitchFamily="18" charset="0"/>
              </a:rPr>
              <a:t>userName</a:t>
            </a:r>
            <a:r>
              <a:rPr lang="en-IN" dirty="0">
                <a:latin typeface="Georgia" panose="02040502050405020303" pitchFamily="18" charset="0"/>
              </a:rPr>
              <a:t>, password )</a:t>
            </a:r>
          </a:p>
          <a:p>
            <a:r>
              <a:rPr lang="en-IN" dirty="0">
                <a:latin typeface="Georgia" panose="02040502050405020303" pitchFamily="18" charset="0"/>
              </a:rPr>
              <a:t>send( content )</a:t>
            </a:r>
          </a:p>
          <a:p>
            <a:r>
              <a:rPr lang="en-IN" dirty="0" err="1">
                <a:latin typeface="Georgia" panose="02040502050405020303" pitchFamily="18" charset="0"/>
              </a:rPr>
              <a:t>setRequestHeader</a:t>
            </a:r>
            <a:r>
              <a:rPr lang="en-IN" dirty="0">
                <a:latin typeface="Georgia" panose="02040502050405020303" pitchFamily="18" charset="0"/>
              </a:rPr>
              <a:t>( label, value </a:t>
            </a:r>
            <a:r>
              <a:rPr lang="en-IN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2400" b="1" dirty="0" smtClean="0">
                <a:latin typeface="Georgia" panose="02040502050405020303" pitchFamily="18" charset="0"/>
              </a:rPr>
              <a:t>Properties</a:t>
            </a:r>
            <a:r>
              <a:rPr lang="en-IN" b="1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IN" dirty="0" err="1">
                <a:latin typeface="Georgia" panose="02040502050405020303" pitchFamily="18" charset="0"/>
              </a:rPr>
              <a:t>onreadystatechange</a:t>
            </a:r>
            <a:endParaRPr lang="en-IN" dirty="0">
              <a:latin typeface="Georgia" panose="02040502050405020303" pitchFamily="18" charset="0"/>
            </a:endParaRPr>
          </a:p>
          <a:p>
            <a:r>
              <a:rPr lang="en-IN" dirty="0" err="1">
                <a:latin typeface="Georgia" panose="02040502050405020303" pitchFamily="18" charset="0"/>
              </a:rPr>
              <a:t>readyState</a:t>
            </a:r>
            <a:endParaRPr lang="en-IN" dirty="0">
              <a:latin typeface="Georgia" panose="02040502050405020303" pitchFamily="18" charset="0"/>
            </a:endParaRPr>
          </a:p>
          <a:p>
            <a:r>
              <a:rPr lang="en-IN" dirty="0" err="1">
                <a:latin typeface="Georgia" panose="02040502050405020303" pitchFamily="18" charset="0"/>
              </a:rPr>
              <a:t>responseText</a:t>
            </a:r>
            <a:endParaRPr lang="en-IN" dirty="0">
              <a:latin typeface="Georgia" panose="02040502050405020303" pitchFamily="18" charset="0"/>
            </a:endParaRPr>
          </a:p>
          <a:p>
            <a:r>
              <a:rPr lang="en-IN" dirty="0" err="1">
                <a:latin typeface="Georgia" panose="02040502050405020303" pitchFamily="18" charset="0"/>
              </a:rPr>
              <a:t>responseXML</a:t>
            </a:r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status</a:t>
            </a:r>
          </a:p>
          <a:p>
            <a:r>
              <a:rPr lang="en-IN" dirty="0" err="1">
                <a:latin typeface="Georgia" panose="02040502050405020303" pitchFamily="18" charset="0"/>
              </a:rPr>
              <a:t>statusText</a:t>
            </a:r>
            <a:endParaRPr lang="en-IN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257" y="624110"/>
            <a:ext cx="9652356" cy="1280890"/>
          </a:xfrm>
        </p:spPr>
        <p:txBody>
          <a:bodyPr/>
          <a:lstStyle/>
          <a:p>
            <a:r>
              <a:rPr lang="en-IN" dirty="0" smtClean="0">
                <a:latin typeface="Georgia" panose="02040502050405020303" pitchFamily="18" charset="0"/>
              </a:rPr>
              <a:t>Simple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76" y="1628503"/>
            <a:ext cx="99212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 </a:t>
            </a:r>
            <a:r>
              <a:rPr lang="en-IN" sz="2800" dirty="0" err="1" smtClean="0">
                <a:latin typeface="Georgia" panose="02040502050405020303" pitchFamily="18" charset="0"/>
              </a:rPr>
              <a:t>readyState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8503"/>
            <a:ext cx="9433611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>
                <a:latin typeface="Georgia" panose="02040502050405020303" pitchFamily="18" charset="0"/>
              </a:rPr>
              <a:t>It represents the state of the request. It ranges from 0 to 4</a:t>
            </a:r>
            <a:r>
              <a:rPr lang="en-IN" sz="1600" b="1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IN" sz="1600" b="1" dirty="0" smtClean="0">
                <a:latin typeface="Georgia" panose="02040502050405020303" pitchFamily="18" charset="0"/>
              </a:rPr>
              <a:t>0  =</a:t>
            </a:r>
            <a:r>
              <a:rPr lang="en-IN" sz="1600" b="1" dirty="0">
                <a:latin typeface="Georgia" panose="02040502050405020303" pitchFamily="18" charset="0"/>
              </a:rPr>
              <a:t>	UNOPENED open() is not called.</a:t>
            </a:r>
          </a:p>
          <a:p>
            <a:r>
              <a:rPr lang="en-IN" sz="1600" b="1" dirty="0">
                <a:latin typeface="Georgia" panose="02040502050405020303" pitchFamily="18" charset="0"/>
              </a:rPr>
              <a:t>1	</a:t>
            </a:r>
            <a:r>
              <a:rPr lang="en-IN" sz="1600" b="1" dirty="0" smtClean="0">
                <a:latin typeface="Georgia" panose="02040502050405020303" pitchFamily="18" charset="0"/>
              </a:rPr>
              <a:t>   =   OPENED </a:t>
            </a:r>
            <a:r>
              <a:rPr lang="en-IN" sz="1600" b="1" dirty="0">
                <a:latin typeface="Georgia" panose="02040502050405020303" pitchFamily="18" charset="0"/>
              </a:rPr>
              <a:t>open is called but send() is not called.</a:t>
            </a:r>
          </a:p>
          <a:p>
            <a:r>
              <a:rPr lang="en-IN" sz="1600" b="1" dirty="0" smtClean="0">
                <a:latin typeface="Georgia" panose="02040502050405020303" pitchFamily="18" charset="0"/>
              </a:rPr>
              <a:t>2  </a:t>
            </a:r>
            <a:r>
              <a:rPr lang="en-IN" sz="1600" b="1" dirty="0">
                <a:latin typeface="Georgia" panose="02040502050405020303" pitchFamily="18" charset="0"/>
              </a:rPr>
              <a:t> =	HEADERS_RECEIVED send() is called, and headers and status are available.</a:t>
            </a:r>
          </a:p>
          <a:p>
            <a:r>
              <a:rPr lang="en-IN" sz="1600" b="1" dirty="0" smtClean="0">
                <a:latin typeface="Georgia" panose="02040502050405020303" pitchFamily="18" charset="0"/>
              </a:rPr>
              <a:t>3  </a:t>
            </a:r>
            <a:r>
              <a:rPr lang="en-IN" sz="1600" b="1" dirty="0">
                <a:latin typeface="Georgia" panose="02040502050405020303" pitchFamily="18" charset="0"/>
              </a:rPr>
              <a:t> =	LOADING Downloading data; </a:t>
            </a:r>
            <a:r>
              <a:rPr lang="en-IN" sz="1600" b="1" dirty="0" err="1">
                <a:latin typeface="Georgia" panose="02040502050405020303" pitchFamily="18" charset="0"/>
              </a:rPr>
              <a:t>responseText</a:t>
            </a:r>
            <a:r>
              <a:rPr lang="en-IN" sz="1600" b="1" dirty="0">
                <a:latin typeface="Georgia" panose="02040502050405020303" pitchFamily="18" charset="0"/>
              </a:rPr>
              <a:t> holds the data.</a:t>
            </a:r>
          </a:p>
          <a:p>
            <a:r>
              <a:rPr lang="en-IN" sz="1600" b="1" dirty="0" smtClean="0">
                <a:latin typeface="Georgia" panose="02040502050405020303" pitchFamily="18" charset="0"/>
              </a:rPr>
              <a:t>4  </a:t>
            </a:r>
            <a:r>
              <a:rPr lang="en-IN" sz="1600" b="1" dirty="0">
                <a:latin typeface="Georgia" panose="02040502050405020303" pitchFamily="18" charset="0"/>
              </a:rPr>
              <a:t> =	</a:t>
            </a:r>
            <a:r>
              <a:rPr lang="en-IN" sz="1600" b="1" dirty="0" smtClean="0">
                <a:latin typeface="Georgia" panose="02040502050405020303" pitchFamily="18" charset="0"/>
              </a:rPr>
              <a:t>DONE </a:t>
            </a:r>
            <a:r>
              <a:rPr lang="en-IN" sz="1600" b="1" dirty="0">
                <a:latin typeface="Georgia" panose="02040502050405020303" pitchFamily="18" charset="0"/>
              </a:rPr>
              <a:t>The operation is completed fully</a:t>
            </a:r>
            <a:r>
              <a:rPr lang="en-IN" sz="1600" b="1" dirty="0" smtClean="0">
                <a:latin typeface="Georgia" panose="02040502050405020303" pitchFamily="18" charset="0"/>
              </a:rPr>
              <a:t>.</a:t>
            </a:r>
            <a:r>
              <a:rPr lang="en-IN" b="1" dirty="0" smtClean="0">
                <a:latin typeface="Georgia" panose="02040502050405020303" pitchFamily="18" charset="0"/>
              </a:rPr>
              <a:t/>
            </a:r>
            <a:br>
              <a:rPr lang="en-IN" b="1" dirty="0" smtClean="0">
                <a:latin typeface="Georgia" panose="02040502050405020303" pitchFamily="18" charset="0"/>
              </a:rPr>
            </a:br>
            <a:endParaRPr lang="en-IN" b="1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Georgia" panose="02040502050405020303" pitchFamily="18" charset="0"/>
              </a:rPr>
              <a:t>Status</a:t>
            </a:r>
          </a:p>
          <a:p>
            <a:pPr marL="0" indent="0">
              <a:buNone/>
            </a:pPr>
            <a:r>
              <a:rPr lang="en-IN" sz="1600" b="1" dirty="0" smtClean="0">
                <a:latin typeface="Georgia" panose="02040502050405020303" pitchFamily="18" charset="0"/>
              </a:rPr>
              <a:t>100 = </a:t>
            </a:r>
          </a:p>
          <a:p>
            <a:pPr marL="0" indent="0">
              <a:buNone/>
            </a:pPr>
            <a:r>
              <a:rPr lang="en-IN" sz="1600" b="1" dirty="0" smtClean="0">
                <a:latin typeface="Georgia" panose="02040502050405020303" pitchFamily="18" charset="0"/>
              </a:rPr>
              <a:t>200 = </a:t>
            </a:r>
          </a:p>
          <a:p>
            <a:pPr marL="0" indent="0">
              <a:buNone/>
            </a:pPr>
            <a:r>
              <a:rPr lang="en-IN" sz="1600" b="1" dirty="0" smtClean="0">
                <a:latin typeface="Georgia" panose="02040502050405020303" pitchFamily="18" charset="0"/>
              </a:rPr>
              <a:t>300 = </a:t>
            </a:r>
          </a:p>
          <a:p>
            <a:pPr marL="0" indent="0">
              <a:buNone/>
            </a:pPr>
            <a:r>
              <a:rPr lang="en-IN" sz="1600" b="1" dirty="0" smtClean="0">
                <a:latin typeface="Georgia" panose="02040502050405020303" pitchFamily="18" charset="0"/>
              </a:rPr>
              <a:t>400 =</a:t>
            </a:r>
          </a:p>
          <a:p>
            <a:pPr marL="0" indent="0">
              <a:buNone/>
            </a:pPr>
            <a:r>
              <a:rPr lang="en-IN" sz="1600" b="1" dirty="0" smtClean="0">
                <a:latin typeface="Georgia" panose="02040502050405020303" pitchFamily="18" charset="0"/>
              </a:rPr>
              <a:t>500 =</a:t>
            </a:r>
          </a:p>
          <a:p>
            <a:pPr marL="0" indent="0">
              <a:buNone/>
            </a:pPr>
            <a:r>
              <a:rPr lang="en-IN" sz="1600" b="1">
                <a:latin typeface="Georgia" panose="02040502050405020303" pitchFamily="18" charset="0"/>
                <a:hlinkClick r:id="rId2"/>
              </a:rPr>
              <a:t>https</a:t>
            </a:r>
            <a:r>
              <a:rPr lang="en-IN" sz="1600" b="1">
                <a:latin typeface="Georgia" panose="02040502050405020303" pitchFamily="18" charset="0"/>
                <a:hlinkClick r:id="rId2"/>
              </a:rPr>
              <a:t>://</a:t>
            </a:r>
            <a:r>
              <a:rPr lang="en-IN" sz="1600" b="1" smtClean="0">
                <a:latin typeface="Georgia" panose="02040502050405020303" pitchFamily="18" charset="0"/>
                <a:hlinkClick r:id="rId2"/>
              </a:rPr>
              <a:t>en.wikipedia.org/wiki/List_of_HTTP_status_codes</a:t>
            </a:r>
            <a:r>
              <a:rPr lang="en-IN" sz="1600" b="1" smtClean="0">
                <a:latin typeface="Georgia" panose="02040502050405020303" pitchFamily="18" charset="0"/>
              </a:rPr>
              <a:t> </a:t>
            </a:r>
            <a:endParaRPr lang="en-IN" sz="16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862" y="3261814"/>
            <a:ext cx="6025120" cy="6483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  <a:cs typeface="Courier New" pitchFamily="49" charset="0"/>
              </a:rPr>
              <a:t>Thank </a:t>
            </a:r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  <a:cs typeface="Courier New" pitchFamily="49" charset="0"/>
              </a:rPr>
              <a:t>you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51882" y="1801504"/>
            <a:ext cx="5320222" cy="22610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  <a:cs typeface="Courier New" pitchFamily="49" charset="0"/>
              </a:rPr>
              <a:t>Author: </a:t>
            </a:r>
            <a:r>
              <a:rPr lang="en-US" b="1" dirty="0" smtClean="0">
                <a:solidFill>
                  <a:srgbClr val="C00000"/>
                </a:solidFill>
                <a:latin typeface="Georgia" panose="02040502050405020303" pitchFamily="18" charset="0"/>
                <a:cs typeface="Courier New" pitchFamily="49" charset="0"/>
              </a:rPr>
              <a:t>Basant</a:t>
            </a:r>
            <a:r>
              <a:rPr lang="en-US" b="1" dirty="0" smtClean="0">
                <a:solidFill>
                  <a:srgbClr val="C00000"/>
                </a:solidFill>
                <a:latin typeface="Century Gothic" pitchFamily="34" charset="0"/>
                <a:cs typeface="Courier New" pitchFamily="49" charset="0"/>
              </a:rPr>
              <a:t> Sharma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4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801</TotalTime>
  <Words>343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Georgia</vt:lpstr>
      <vt:lpstr>Wingdings 3</vt:lpstr>
      <vt:lpstr>Wisp</vt:lpstr>
      <vt:lpstr>Ajax</vt:lpstr>
      <vt:lpstr>Components of Ajax</vt:lpstr>
      <vt:lpstr> Synchronous Vs Asynchronous</vt:lpstr>
      <vt:lpstr>XMLHttpRequest</vt:lpstr>
      <vt:lpstr> XMLHttpRequest</vt:lpstr>
      <vt:lpstr>Simple Example</vt:lpstr>
      <vt:lpstr> readyState</vt:lpstr>
      <vt:lpstr>Thank you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OpenSource CRM</dc:title>
  <dc:creator>Shreekanta Panigrahi</dc:creator>
  <cp:lastModifiedBy>Basant Kumar Sharma</cp:lastModifiedBy>
  <cp:revision>350</cp:revision>
  <dcterms:created xsi:type="dcterms:W3CDTF">2016-08-02T08:59:07Z</dcterms:created>
  <dcterms:modified xsi:type="dcterms:W3CDTF">2016-12-13T12:34:02Z</dcterms:modified>
</cp:coreProperties>
</file>