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2" r:id="rId20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C1DE7-CBB1-4565-808A-3B93F5413B37}" type="datetimeFigureOut">
              <a:rPr lang="nb-NO" smtClean="0"/>
              <a:t>22.03.2016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82727-6406-4D27-B141-C22C36353A8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238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3C5D1-865F-4580-96C6-11C0D2E87AA0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1983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3C5D1-865F-4580-96C6-11C0D2E87AA0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1673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1 = cql, rotete og at man ikke kunne</a:t>
            </a:r>
            <a:r>
              <a:rPr lang="nb-NO" baseline="0" dirty="0" smtClean="0"/>
              <a:t> </a:t>
            </a:r>
            <a:r>
              <a:rPr lang="nb-NO" dirty="0" smtClean="0"/>
              <a:t>bruke «eller»,</a:t>
            </a:r>
            <a:r>
              <a:rPr lang="nb-NO" baseline="0" dirty="0" smtClean="0"/>
              <a:t> app-eksempelet med ebøker</a:t>
            </a:r>
            <a:endParaRPr lang="nb-NO" dirty="0" smtClean="0"/>
          </a:p>
          <a:p>
            <a:r>
              <a:rPr lang="nb-NO" dirty="0" smtClean="0"/>
              <a:t>2 = blanding av xml</a:t>
            </a:r>
            <a:r>
              <a:rPr lang="nb-NO" baseline="0" dirty="0" smtClean="0"/>
              <a:t> og marc – ikke id til serier</a:t>
            </a:r>
          </a:p>
          <a:p>
            <a:r>
              <a:rPr lang="nb-NO" baseline="0" dirty="0" smtClean="0"/>
              <a:t>3 = eksempel fra app</a:t>
            </a:r>
          </a:p>
          <a:p>
            <a:r>
              <a:rPr lang="nb-NO" baseline="0" dirty="0" smtClean="0"/>
              <a:t>4 = ev.t gå tilbake hvis tid/behov</a:t>
            </a:r>
          </a:p>
          <a:p>
            <a:r>
              <a:rPr lang="nb-NO" baseline="0" dirty="0" smtClean="0"/>
              <a:t>5 = det er veldig vanskelig å få tilgang (api’et er skjult</a:t>
            </a:r>
          </a:p>
          <a:p>
            <a:endParaRPr lang="nb-NO" dirty="0" smtClean="0"/>
          </a:p>
          <a:p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3C5D1-865F-4580-96C6-11C0D2E87AA0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4206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Siste punkt:</a:t>
            </a:r>
            <a:r>
              <a:rPr lang="nb-NO" baseline="0" dirty="0" smtClean="0"/>
              <a:t> </a:t>
            </a:r>
            <a:r>
              <a:rPr lang="nb-NO" sz="1200" dirty="0" smtClean="0"/>
              <a:t>(PRIMO API’er hindrer deg i å søke presist i et materiale en kjenner godt (dette skal bare sies).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3C5D1-865F-4580-96C6-11C0D2E87AA0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5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DEC-5981-455D-A0F5-DBA4DC82E053}" type="datetimeFigureOut">
              <a:rPr lang="nb-NO" smtClean="0"/>
              <a:t>22.03.2016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26A8-BD77-4E47-986D-43236C6F17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200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DEC-5981-455D-A0F5-DBA4DC82E053}" type="datetimeFigureOut">
              <a:rPr lang="nb-NO" smtClean="0"/>
              <a:t>22.03.2016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26A8-BD77-4E47-986D-43236C6F17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343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DEC-5981-455D-A0F5-DBA4DC82E053}" type="datetimeFigureOut">
              <a:rPr lang="nb-NO" smtClean="0"/>
              <a:t>22.03.2016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26A8-BD77-4E47-986D-43236C6F17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32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DEC-5981-455D-A0F5-DBA4DC82E053}" type="datetimeFigureOut">
              <a:rPr lang="nb-NO" smtClean="0"/>
              <a:t>22.03.2016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26A8-BD77-4E47-986D-43236C6F17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952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DEC-5981-455D-A0F5-DBA4DC82E053}" type="datetimeFigureOut">
              <a:rPr lang="nb-NO" smtClean="0"/>
              <a:t>22.03.2016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26A8-BD77-4E47-986D-43236C6F17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368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DEC-5981-455D-A0F5-DBA4DC82E053}" type="datetimeFigureOut">
              <a:rPr lang="nb-NO" smtClean="0"/>
              <a:t>22.03.2016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26A8-BD77-4E47-986D-43236C6F17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022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DEC-5981-455D-A0F5-DBA4DC82E053}" type="datetimeFigureOut">
              <a:rPr lang="nb-NO" smtClean="0"/>
              <a:t>22.03.2016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26A8-BD77-4E47-986D-43236C6F17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373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DEC-5981-455D-A0F5-DBA4DC82E053}" type="datetimeFigureOut">
              <a:rPr lang="nb-NO" smtClean="0"/>
              <a:t>22.03.2016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26A8-BD77-4E47-986D-43236C6F17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577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DEC-5981-455D-A0F5-DBA4DC82E053}" type="datetimeFigureOut">
              <a:rPr lang="nb-NO" smtClean="0"/>
              <a:t>22.03.2016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26A8-BD77-4E47-986D-43236C6F17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584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DEC-5981-455D-A0F5-DBA4DC82E053}" type="datetimeFigureOut">
              <a:rPr lang="nb-NO" smtClean="0"/>
              <a:t>22.03.2016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26A8-BD77-4E47-986D-43236C6F17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295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DEC-5981-455D-A0F5-DBA4DC82E053}" type="datetimeFigureOut">
              <a:rPr lang="nb-NO" smtClean="0"/>
              <a:t>22.03.2016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26A8-BD77-4E47-986D-43236C6F17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802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CDEC-5981-455D-A0F5-DBA4DC82E053}" type="datetimeFigureOut">
              <a:rPr lang="nb-NO" smtClean="0"/>
              <a:t>22.03.2016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326A8-BD77-4E47-986D-43236C6F17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615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00"/>
            <a:ext cx="8229600" cy="648072"/>
          </a:xfrm>
        </p:spPr>
        <p:txBody>
          <a:bodyPr>
            <a:normAutofit/>
          </a:bodyPr>
          <a:lstStyle/>
          <a:p>
            <a:r>
              <a:rPr lang="en-US" sz="3400" dirty="0" err="1"/>
              <a:t>Realfagsbibliotekets</a:t>
            </a:r>
            <a:r>
              <a:rPr lang="en-US" sz="3400" dirty="0"/>
              <a:t> </a:t>
            </a:r>
            <a:r>
              <a:rPr lang="en-US" sz="3400" dirty="0" err="1"/>
              <a:t>søke</a:t>
            </a:r>
            <a:r>
              <a:rPr lang="en-US" sz="3400" dirty="0"/>
              <a:t>- </a:t>
            </a:r>
            <a:r>
              <a:rPr lang="en-US" sz="3400" dirty="0" err="1"/>
              <a:t>og</a:t>
            </a:r>
            <a:r>
              <a:rPr lang="en-US" sz="3400" dirty="0"/>
              <a:t> </a:t>
            </a:r>
            <a:r>
              <a:rPr lang="en-US" sz="3400" dirty="0" err="1"/>
              <a:t>gjenfinningsapp</a:t>
            </a:r>
            <a:endParaRPr lang="nb-NO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760" y="1991270"/>
            <a:ext cx="6048840" cy="431813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nb-NO" sz="2400" dirty="0" smtClean="0"/>
              <a:t>Utviklet i 2012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 smtClean="0"/>
              <a:t>Samarbeidsprosjekt mellom Institutt for informatikk og Realfagsbiblioteket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 smtClean="0"/>
              <a:t>Prototype laget i interaksjonsdesignkurset INF2260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 smtClean="0"/>
              <a:t>Studentene ble semesteret etterpå ansatt for å lage en fullversjon</a:t>
            </a:r>
            <a:endParaRPr lang="nb-NO" sz="24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825641"/>
              </p:ext>
            </p:extLst>
          </p:nvPr>
        </p:nvGraphicFramePr>
        <p:xfrm>
          <a:off x="-134938" y="-100013"/>
          <a:ext cx="9315450" cy="12684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15450"/>
              </a:tblGrid>
              <a:tr h="1268413">
                <a:tc>
                  <a:txBody>
                    <a:bodyPr/>
                    <a:lstStyle/>
                    <a:p>
                      <a:endParaRPr lang="nb-NO" sz="1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665"/>
            <a:ext cx="7272808" cy="11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 descr=" PK7F041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4" r="13620"/>
          <a:stretch/>
        </p:blipFill>
        <p:spPr bwMode="auto">
          <a:xfrm>
            <a:off x="-731340" y="1991270"/>
            <a:ext cx="32512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35696" y="6021288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>
                <a:solidFill>
                  <a:schemeClr val="bg1">
                    <a:lumMod val="50000"/>
                  </a:schemeClr>
                </a:solidFill>
              </a:rPr>
              <a:t>Kyrre Traavik </a:t>
            </a:r>
            <a:r>
              <a:rPr lang="nb-NO" dirty="0" err="1" smtClean="0">
                <a:solidFill>
                  <a:schemeClr val="bg1">
                    <a:lumMod val="50000"/>
                  </a:schemeClr>
                </a:solidFill>
              </a:rPr>
              <a:t>Låberg</a:t>
            </a:r>
            <a:r>
              <a:rPr lang="nb-NO" dirty="0" smtClean="0">
                <a:solidFill>
                  <a:schemeClr val="bg1">
                    <a:lumMod val="50000"/>
                  </a:schemeClr>
                </a:solidFill>
              </a:rPr>
              <a:t>, Realfagsbiblioteket, UiO</a:t>
            </a:r>
            <a:endParaRPr lang="nb-NO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72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00"/>
            <a:ext cx="8229600" cy="648072"/>
          </a:xfrm>
        </p:spPr>
        <p:txBody>
          <a:bodyPr>
            <a:normAutofit/>
          </a:bodyPr>
          <a:lstStyle/>
          <a:p>
            <a:r>
              <a:rPr lang="en-US" sz="3400" dirty="0" err="1"/>
              <a:t>Appens</a:t>
            </a:r>
            <a:r>
              <a:rPr lang="en-US" sz="3400" dirty="0"/>
              <a:t> </a:t>
            </a:r>
            <a:r>
              <a:rPr lang="en-US" sz="3400" dirty="0" err="1"/>
              <a:t>funksjonaliteter</a:t>
            </a:r>
            <a:endParaRPr lang="nb-NO" sz="34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18237"/>
              </p:ext>
            </p:extLst>
          </p:nvPr>
        </p:nvGraphicFramePr>
        <p:xfrm>
          <a:off x="-134938" y="-100013"/>
          <a:ext cx="9315450" cy="12684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15450"/>
              </a:tblGrid>
              <a:tr h="1268413">
                <a:tc>
                  <a:txBody>
                    <a:bodyPr/>
                    <a:lstStyle/>
                    <a:p>
                      <a:endParaRPr lang="nb-NO" sz="1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665"/>
            <a:ext cx="7272808" cy="11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00"/>
            <a:ext cx="2528888" cy="4317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Kyrre\Desktop\foredrag bibsyskonferansen\Screenshot_6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62"/>
          <a:stretch/>
        </p:blipFill>
        <p:spPr bwMode="auto">
          <a:xfrm>
            <a:off x="0" y="1996831"/>
            <a:ext cx="1935480" cy="43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843760" y="1991270"/>
            <a:ext cx="6048840" cy="431813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nb-NO" sz="2400" dirty="0" smtClean="0"/>
              <a:t>Enkelt </a:t>
            </a:r>
            <a:r>
              <a:rPr lang="nb-NO" sz="2400" dirty="0"/>
              <a:t>søk på alle felt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Treffliste som viser tittel, forfatter og år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Detaljert informasjon, utlånsstatus og hylleplassering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Merking av </a:t>
            </a:r>
            <a:r>
              <a:rPr lang="nb-NO" sz="2400" dirty="0" smtClean="0"/>
              <a:t>favoritt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 smtClean="0"/>
              <a:t>Informasjon om biblioteket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25525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00"/>
            <a:ext cx="8229600" cy="648072"/>
          </a:xfrm>
        </p:spPr>
        <p:txBody>
          <a:bodyPr>
            <a:normAutofit/>
          </a:bodyPr>
          <a:lstStyle/>
          <a:p>
            <a:r>
              <a:rPr lang="en-US" sz="3400" dirty="0" err="1"/>
              <a:t>Appens</a:t>
            </a:r>
            <a:r>
              <a:rPr lang="en-US" sz="3400" dirty="0"/>
              <a:t> </a:t>
            </a:r>
            <a:r>
              <a:rPr lang="en-US" sz="3400" dirty="0" err="1"/>
              <a:t>funksjonaliteter</a:t>
            </a:r>
            <a:endParaRPr lang="nb-NO" sz="34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9311761"/>
              </p:ext>
            </p:extLst>
          </p:nvPr>
        </p:nvGraphicFramePr>
        <p:xfrm>
          <a:off x="-134938" y="-100013"/>
          <a:ext cx="9315450" cy="12684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15450"/>
              </a:tblGrid>
              <a:tr h="1268413">
                <a:tc>
                  <a:txBody>
                    <a:bodyPr/>
                    <a:lstStyle/>
                    <a:p>
                      <a:endParaRPr lang="nb-NO" sz="1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665"/>
            <a:ext cx="7272808" cy="11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01"/>
            <a:ext cx="2530970" cy="432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843760" y="1991270"/>
            <a:ext cx="6048840" cy="431813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nb-NO" sz="2400" dirty="0" smtClean="0"/>
              <a:t>Enkelt </a:t>
            </a:r>
            <a:r>
              <a:rPr lang="nb-NO" sz="2400" dirty="0"/>
              <a:t>søk på alle felt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Treffliste som viser tittel, forfatter og år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Detaljert informasjon, utlånsstatus og hylleplassering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Merking av favoritt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 smtClean="0"/>
              <a:t>Informasjon om biblioteket</a:t>
            </a:r>
          </a:p>
        </p:txBody>
      </p:sp>
    </p:spTree>
    <p:extLst>
      <p:ext uri="{BB962C8B-B14F-4D97-AF65-F5344CB8AC3E}">
        <p14:creationId xmlns:p14="http://schemas.microsoft.com/office/powerpoint/2010/main" val="212224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00"/>
            <a:ext cx="8229600" cy="648072"/>
          </a:xfrm>
        </p:spPr>
        <p:txBody>
          <a:bodyPr>
            <a:normAutofit/>
          </a:bodyPr>
          <a:lstStyle/>
          <a:p>
            <a:r>
              <a:rPr lang="en-US" sz="3400" dirty="0" err="1"/>
              <a:t>Appens</a:t>
            </a:r>
            <a:r>
              <a:rPr lang="en-US" sz="3400" dirty="0"/>
              <a:t> </a:t>
            </a:r>
            <a:r>
              <a:rPr lang="en-US" sz="3400" dirty="0" err="1"/>
              <a:t>funksjonaliteter</a:t>
            </a:r>
            <a:endParaRPr lang="nb-NO" sz="34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056703"/>
              </p:ext>
            </p:extLst>
          </p:nvPr>
        </p:nvGraphicFramePr>
        <p:xfrm>
          <a:off x="-134938" y="-100013"/>
          <a:ext cx="9315450" cy="12684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15450"/>
              </a:tblGrid>
              <a:tr h="1268413">
                <a:tc>
                  <a:txBody>
                    <a:bodyPr/>
                    <a:lstStyle/>
                    <a:p>
                      <a:endParaRPr lang="nb-NO" sz="1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665"/>
            <a:ext cx="7272808" cy="11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843760" y="1991270"/>
            <a:ext cx="6048840" cy="431813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nb-NO" sz="2400" dirty="0" smtClean="0"/>
              <a:t>Enkelt </a:t>
            </a:r>
            <a:r>
              <a:rPr lang="nb-NO" sz="2400" dirty="0"/>
              <a:t>søk på alle felt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Treffliste som viser tittel, forfatter og år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Detaljert informasjon, utlånsstatus og hylleplassering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Merking av favoritt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Informasjon om </a:t>
            </a:r>
            <a:r>
              <a:rPr lang="nb-NO" sz="2400" dirty="0" smtClean="0"/>
              <a:t>biblioteket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 smtClean="0"/>
              <a:t>Skanning av ISBN</a:t>
            </a:r>
            <a:endParaRPr lang="nb-NO" sz="2400" dirty="0"/>
          </a:p>
          <a:p>
            <a:pPr>
              <a:buFont typeface="Courier New" pitchFamily="49" charset="0"/>
              <a:buChar char="o"/>
            </a:pPr>
            <a:endParaRPr lang="nb-NO" sz="2400" dirty="0" smtClean="0"/>
          </a:p>
        </p:txBody>
      </p:sp>
      <p:pic>
        <p:nvPicPr>
          <p:cNvPr id="9" name="Picture 2" descr="C:\Users\Kyrre\Desktop\foredrag bibsyskonferansen\Screenshot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0" y="1988800"/>
            <a:ext cx="2528888" cy="431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99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00"/>
            <a:ext cx="8229600" cy="648072"/>
          </a:xfrm>
        </p:spPr>
        <p:txBody>
          <a:bodyPr>
            <a:normAutofit/>
          </a:bodyPr>
          <a:lstStyle/>
          <a:p>
            <a:r>
              <a:rPr lang="en-US" sz="3400" dirty="0" err="1"/>
              <a:t>Appens</a:t>
            </a:r>
            <a:r>
              <a:rPr lang="en-US" sz="3400" dirty="0"/>
              <a:t> </a:t>
            </a:r>
            <a:r>
              <a:rPr lang="en-US" sz="3400" dirty="0" err="1"/>
              <a:t>funksjonaliteter</a:t>
            </a:r>
            <a:endParaRPr lang="nb-NO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808" y="1988801"/>
            <a:ext cx="6048792" cy="43206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nb-NO" sz="2400" dirty="0" smtClean="0"/>
              <a:t>Enkelt </a:t>
            </a:r>
            <a:r>
              <a:rPr lang="nb-NO" sz="2400" dirty="0"/>
              <a:t>søk på alle felt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Treffliste som viser tittel, forfatter og år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Detaljert informasjon, utlånsstatus og hylleplassering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Merking av favoritt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Informasjon om biblioteket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Skanning av ISBN</a:t>
            </a:r>
          </a:p>
          <a:p>
            <a:endParaRPr lang="nb-NO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3542857"/>
              </p:ext>
            </p:extLst>
          </p:nvPr>
        </p:nvGraphicFramePr>
        <p:xfrm>
          <a:off x="-134938" y="-100013"/>
          <a:ext cx="9315450" cy="12684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15450"/>
              </a:tblGrid>
              <a:tr h="1268413">
                <a:tc>
                  <a:txBody>
                    <a:bodyPr/>
                    <a:lstStyle/>
                    <a:p>
                      <a:endParaRPr lang="nb-NO" sz="1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665"/>
            <a:ext cx="7272808" cy="11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" y="1987010"/>
            <a:ext cx="2532949" cy="432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20" y="4725180"/>
            <a:ext cx="2016280" cy="461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71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5.92593E-6 C -0.00105 -0.01666 -0.00088 -0.03471 0.00173 -0.05115 C 0.00208 -0.06782 0.00261 -0.08448 0.00261 -0.10115 C 0.00261 -0.10231 0.0019 -0.10555 0.00173 -0.10439 C 0.00103 -0.0986 0.00121 -0.09258 0.00086 -0.08657 C 0.00051 -0.06064 0.00069 -0.03471 -5.83333E-6 -0.00879 C -5.83333E-6 -0.0074 -0.0047 5.92593E-6 -5.83333E-6 5.92593E-6 Z " pathEditMode="relative" ptsTypes="fffffff">
                                      <p:cBhvr>
                                        <p:cTn id="6" dur="1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00"/>
            <a:ext cx="8229600" cy="648072"/>
          </a:xfrm>
        </p:spPr>
        <p:txBody>
          <a:bodyPr>
            <a:normAutofit/>
          </a:bodyPr>
          <a:lstStyle/>
          <a:p>
            <a:r>
              <a:rPr lang="en-US" sz="3400" dirty="0" err="1"/>
              <a:t>Appens</a:t>
            </a:r>
            <a:r>
              <a:rPr lang="en-US" sz="3400" dirty="0"/>
              <a:t> </a:t>
            </a:r>
            <a:r>
              <a:rPr lang="en-US" sz="3400" dirty="0" err="1"/>
              <a:t>funksjonaliteter</a:t>
            </a:r>
            <a:endParaRPr lang="nb-NO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808" y="1988801"/>
            <a:ext cx="6048792" cy="43206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nb-NO" sz="2400" dirty="0" smtClean="0"/>
              <a:t>Enkelt </a:t>
            </a:r>
            <a:r>
              <a:rPr lang="nb-NO" sz="2400" dirty="0"/>
              <a:t>søk på alle felt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Treffliste som viser tittel, forfatter og år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Detaljert informasjon, utlånsstatus og hylleplassering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Merking av favoritt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Informasjon om biblioteket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Skanning av ISBN</a:t>
            </a:r>
          </a:p>
          <a:p>
            <a:endParaRPr lang="nb-NO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9140701"/>
              </p:ext>
            </p:extLst>
          </p:nvPr>
        </p:nvGraphicFramePr>
        <p:xfrm>
          <a:off x="-134938" y="-100013"/>
          <a:ext cx="9315450" cy="12684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15450"/>
              </a:tblGrid>
              <a:tr h="1268413">
                <a:tc>
                  <a:txBody>
                    <a:bodyPr/>
                    <a:lstStyle/>
                    <a:p>
                      <a:endParaRPr lang="nb-NO" sz="1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665"/>
            <a:ext cx="7272808" cy="11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88800"/>
            <a:ext cx="2528205" cy="4319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650" y="2492870"/>
            <a:ext cx="318774" cy="28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56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00"/>
            <a:ext cx="8229600" cy="648072"/>
          </a:xfrm>
        </p:spPr>
        <p:txBody>
          <a:bodyPr>
            <a:normAutofit/>
          </a:bodyPr>
          <a:lstStyle/>
          <a:p>
            <a:r>
              <a:rPr lang="en-US" sz="3400" dirty="0" err="1"/>
              <a:t>Hva</a:t>
            </a:r>
            <a:r>
              <a:rPr lang="en-US" sz="3400" dirty="0"/>
              <a:t> </a:t>
            </a:r>
            <a:r>
              <a:rPr lang="en-US" sz="3400" dirty="0" err="1"/>
              <a:t>er</a:t>
            </a:r>
            <a:r>
              <a:rPr lang="en-US" sz="3400" dirty="0"/>
              <a:t> et </a:t>
            </a:r>
            <a:r>
              <a:rPr lang="en-US" sz="3400" dirty="0" smtClean="0"/>
              <a:t>API </a:t>
            </a:r>
            <a:r>
              <a:rPr lang="en-US" sz="3400" dirty="0" err="1" smtClean="0"/>
              <a:t>og</a:t>
            </a:r>
            <a:r>
              <a:rPr lang="en-US" sz="3400" dirty="0" smtClean="0"/>
              <a:t> </a:t>
            </a:r>
            <a:r>
              <a:rPr lang="en-US" sz="3400" dirty="0" err="1" smtClean="0"/>
              <a:t>hvordan</a:t>
            </a:r>
            <a:r>
              <a:rPr lang="en-US" sz="3400" dirty="0" smtClean="0"/>
              <a:t> </a:t>
            </a:r>
            <a:r>
              <a:rPr lang="en-US" sz="3400" dirty="0" err="1" smtClean="0"/>
              <a:t>virker</a:t>
            </a:r>
            <a:r>
              <a:rPr lang="en-US" sz="3400" dirty="0" smtClean="0"/>
              <a:t> </a:t>
            </a:r>
            <a:r>
              <a:rPr lang="en-US" sz="3400" dirty="0" err="1" smtClean="0"/>
              <a:t>det</a:t>
            </a:r>
            <a:r>
              <a:rPr lang="en-US" sz="3400" dirty="0" smtClean="0"/>
              <a:t>?</a:t>
            </a:r>
            <a:endParaRPr lang="nb-NO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00" y="1988800"/>
            <a:ext cx="8641200" cy="432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800" dirty="0" smtClean="0"/>
              <a:t> 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6017249"/>
              </p:ext>
            </p:extLst>
          </p:nvPr>
        </p:nvGraphicFramePr>
        <p:xfrm>
          <a:off x="-134938" y="-100013"/>
          <a:ext cx="9315450" cy="12684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15450"/>
              </a:tblGrid>
              <a:tr h="1268413">
                <a:tc>
                  <a:txBody>
                    <a:bodyPr/>
                    <a:lstStyle/>
                    <a:p>
                      <a:endParaRPr lang="nb-NO" sz="1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665"/>
            <a:ext cx="7272808" cy="11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5103705" y="2488961"/>
            <a:ext cx="2169103" cy="1702022"/>
            <a:chOff x="5134595" y="1932752"/>
            <a:chExt cx="2169103" cy="1702022"/>
          </a:xfrm>
        </p:grpSpPr>
        <p:pic>
          <p:nvPicPr>
            <p:cNvPr id="19" name="Picture 7" descr="C:\Users\kyrretl\AppData\Local\Microsoft\Windows\INetCache\IE\6EF4OL9T\1375966995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8978" y="2636369"/>
              <a:ext cx="720100" cy="998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5134595" y="1932752"/>
              <a:ext cx="21691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smtClean="0"/>
                <a:t>Database (Bibliotekkatalogen)</a:t>
              </a:r>
              <a:endParaRPr lang="nb-NO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28855" y="4423155"/>
            <a:ext cx="2612190" cy="1889398"/>
            <a:chOff x="4828855" y="4423155"/>
            <a:chExt cx="2612190" cy="1889398"/>
          </a:xfrm>
        </p:grpSpPr>
        <p:sp>
          <p:nvSpPr>
            <p:cNvPr id="32" name="TextBox 31"/>
            <p:cNvSpPr txBox="1"/>
            <p:nvPr/>
          </p:nvSpPr>
          <p:spPr>
            <a:xfrm>
              <a:off x="6471372" y="4423155"/>
              <a:ext cx="864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Bruker</a:t>
              </a:r>
              <a:endParaRPr lang="nb-NO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828855" y="4869199"/>
              <a:ext cx="2612190" cy="1443354"/>
              <a:chOff x="4828855" y="4869199"/>
              <a:chExt cx="2612190" cy="1443354"/>
            </a:xfrm>
          </p:grpSpPr>
          <p:pic>
            <p:nvPicPr>
              <p:cNvPr id="30" name="Picture 5" descr="C:\Users\kyrretl\AppData\Local\Microsoft\Windows\INetCache\IE\6EF4OL9T\computer[1]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6637" y="4869199"/>
                <a:ext cx="1074408" cy="1236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Right Arrow 33"/>
              <p:cNvSpPr/>
              <p:nvPr/>
            </p:nvSpPr>
            <p:spPr>
              <a:xfrm>
                <a:off x="4883241" y="5409817"/>
                <a:ext cx="1081687" cy="1796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5" name="Right Arrow 34"/>
              <p:cNvSpPr/>
              <p:nvPr/>
            </p:nvSpPr>
            <p:spPr>
              <a:xfrm rot="20588394">
                <a:off x="4828855" y="6151159"/>
                <a:ext cx="1228114" cy="16139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259540" y="4391224"/>
            <a:ext cx="2410060" cy="1634436"/>
            <a:chOff x="1259540" y="4391224"/>
            <a:chExt cx="2410060" cy="1634436"/>
          </a:xfrm>
        </p:grpSpPr>
        <p:sp>
          <p:nvSpPr>
            <p:cNvPr id="28" name="Right Arrow 27"/>
            <p:cNvSpPr/>
            <p:nvPr/>
          </p:nvSpPr>
          <p:spPr>
            <a:xfrm rot="8701668">
              <a:off x="2586887" y="4652952"/>
              <a:ext cx="1082713" cy="2252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59540" y="4391224"/>
              <a:ext cx="2208047" cy="1634436"/>
              <a:chOff x="1259540" y="4391224"/>
              <a:chExt cx="2208047" cy="163443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321954" y="4396250"/>
                <a:ext cx="1007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dirty="0" smtClean="0"/>
                  <a:t>Utvikler</a:t>
                </a:r>
                <a:endParaRPr lang="nb-NO" dirty="0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259540" y="4391224"/>
                <a:ext cx="2208047" cy="1634436"/>
                <a:chOff x="1259540" y="4391224"/>
                <a:chExt cx="2208047" cy="1634436"/>
              </a:xfrm>
            </p:grpSpPr>
            <p:sp>
              <p:nvSpPr>
                <p:cNvPr id="27" name="Right Arrow 26"/>
                <p:cNvSpPr/>
                <p:nvPr/>
              </p:nvSpPr>
              <p:spPr>
                <a:xfrm rot="19521438">
                  <a:off x="2387437" y="4391224"/>
                  <a:ext cx="1080150" cy="19864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pic>
              <p:nvPicPr>
                <p:cNvPr id="26" name="Picture 6" descr="C:\Program Files (x86)\Microsoft Office\MEDIA\CAGCAT10\j0195384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540" y="4869199"/>
                  <a:ext cx="1132813" cy="115646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46" name="Group 45"/>
          <p:cNvGrpSpPr/>
          <p:nvPr/>
        </p:nvGrpSpPr>
        <p:grpSpPr>
          <a:xfrm>
            <a:off x="111967" y="2419561"/>
            <a:ext cx="5426673" cy="2027297"/>
            <a:chOff x="111967" y="2419561"/>
            <a:chExt cx="5426673" cy="2027297"/>
          </a:xfrm>
        </p:grpSpPr>
        <p:grpSp>
          <p:nvGrpSpPr>
            <p:cNvPr id="16" name="Group 15"/>
            <p:cNvGrpSpPr/>
            <p:nvPr/>
          </p:nvGrpSpPr>
          <p:grpSpPr>
            <a:xfrm>
              <a:off x="3428298" y="2865909"/>
              <a:ext cx="2110342" cy="1580949"/>
              <a:chOff x="3428298" y="2865909"/>
              <a:chExt cx="2110342" cy="158094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668024" y="3349426"/>
                <a:ext cx="1870616" cy="1097432"/>
                <a:chOff x="3668024" y="3349426"/>
                <a:chExt cx="1870616" cy="1097432"/>
              </a:xfrm>
            </p:grpSpPr>
            <p:pic>
              <p:nvPicPr>
                <p:cNvPr id="22" name="Picture 2" descr="C:\Users\kyrretl\AppData\Local\Microsoft\Windows\INetCache\IE\10UNU8OL\large-Custer-Of-Servers-166.6-6009[1].gif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68024" y="3349426"/>
                  <a:ext cx="576080" cy="10974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Right Arrow 22"/>
                <p:cNvSpPr/>
                <p:nvPr/>
              </p:nvSpPr>
              <p:spPr>
                <a:xfrm rot="21227642">
                  <a:off x="4458490" y="3488906"/>
                  <a:ext cx="1080150" cy="196285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4" name="Right Arrow 23"/>
                <p:cNvSpPr/>
                <p:nvPr/>
              </p:nvSpPr>
              <p:spPr>
                <a:xfrm rot="10456987">
                  <a:off x="4443972" y="3785382"/>
                  <a:ext cx="1082713" cy="20533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3428298" y="2865909"/>
                <a:ext cx="1008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dirty="0" smtClean="0"/>
                  <a:t>API</a:t>
                </a:r>
                <a:endParaRPr lang="nb-NO" dirty="0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111967" y="2419561"/>
              <a:ext cx="3002516" cy="1323439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b-NO" sz="1600" b="1" dirty="0"/>
                <a:t>A</a:t>
              </a:r>
              <a:r>
                <a:rPr lang="nb-NO" sz="1600" dirty="0"/>
                <a:t>pplication </a:t>
              </a:r>
              <a:r>
                <a:rPr lang="nb-NO" sz="1600" b="1" dirty="0"/>
                <a:t>P</a:t>
              </a:r>
              <a:r>
                <a:rPr lang="nb-NO" sz="1600" dirty="0"/>
                <a:t>rogramming </a:t>
              </a:r>
              <a:r>
                <a:rPr lang="nb-NO" sz="1600" b="1" dirty="0" smtClean="0"/>
                <a:t>I</a:t>
              </a:r>
              <a:r>
                <a:rPr lang="nb-NO" sz="1600" dirty="0" smtClean="0"/>
                <a:t>nterface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nb-NO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b-NO" sz="1600" dirty="0" smtClean="0"/>
                <a:t>Programmeringsgrensesnitt</a:t>
              </a:r>
            </a:p>
            <a:p>
              <a:endParaRPr lang="nb-NO" sz="1600" dirty="0"/>
            </a:p>
          </p:txBody>
        </p:sp>
        <p:cxnSp>
          <p:nvCxnSpPr>
            <p:cNvPr id="38" name="Elbow Connector 37"/>
            <p:cNvCxnSpPr/>
            <p:nvPr/>
          </p:nvCxnSpPr>
          <p:spPr>
            <a:xfrm>
              <a:off x="3128243" y="2564880"/>
              <a:ext cx="804125" cy="301029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647949" y="4469785"/>
            <a:ext cx="2183457" cy="2326350"/>
            <a:chOff x="2647949" y="4469785"/>
            <a:chExt cx="2183457" cy="2326350"/>
          </a:xfrm>
        </p:grpSpPr>
        <p:grpSp>
          <p:nvGrpSpPr>
            <p:cNvPr id="39" name="Group 38"/>
            <p:cNvGrpSpPr/>
            <p:nvPr/>
          </p:nvGrpSpPr>
          <p:grpSpPr>
            <a:xfrm>
              <a:off x="2647949" y="4868156"/>
              <a:ext cx="2183457" cy="1927979"/>
              <a:chOff x="2647949" y="4868156"/>
              <a:chExt cx="2183457" cy="192797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713073" y="4868156"/>
                <a:ext cx="2118333" cy="1056525"/>
                <a:chOff x="2713073" y="4868156"/>
                <a:chExt cx="2118333" cy="1056525"/>
              </a:xfrm>
            </p:grpSpPr>
            <p:sp>
              <p:nvSpPr>
                <p:cNvPr id="51" name="Right Arrow 50"/>
                <p:cNvSpPr/>
                <p:nvPr/>
              </p:nvSpPr>
              <p:spPr>
                <a:xfrm rot="21084981">
                  <a:off x="2713073" y="5489534"/>
                  <a:ext cx="1081687" cy="179647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pic>
              <p:nvPicPr>
                <p:cNvPr id="1028" name="Picture 4" descr="C:\Users\kyrretl\AppData\Local\Microsoft\Windows\INetCache\IE\10UNU8OL\ecrire-web[1].jp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0533" y="4868156"/>
                  <a:ext cx="950873" cy="10565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" name="Group 9"/>
              <p:cNvGrpSpPr/>
              <p:nvPr/>
            </p:nvGrpSpPr>
            <p:grpSpPr>
              <a:xfrm>
                <a:off x="2647949" y="6105393"/>
                <a:ext cx="2004736" cy="690742"/>
                <a:chOff x="2647949" y="6105393"/>
                <a:chExt cx="2004736" cy="690742"/>
              </a:xfrm>
            </p:grpSpPr>
            <p:pic>
              <p:nvPicPr>
                <p:cNvPr id="1029" name="Picture 5" descr="C:\Users\kyrretl\AppData\Local\Microsoft\Windows\INetCache\IE\1C0LDLIX\New_Mobile_CellPhone_Infos[1].jp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54502" y="6105393"/>
                  <a:ext cx="598183" cy="6907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3" name="Right Arrow 32"/>
                <p:cNvSpPr/>
                <p:nvPr/>
              </p:nvSpPr>
              <p:spPr>
                <a:xfrm rot="1089817">
                  <a:off x="2647949" y="6112082"/>
                  <a:ext cx="1228114" cy="16139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sp>
          <p:nvSpPr>
            <p:cNvPr id="47" name="Right Arrow 46"/>
            <p:cNvSpPr/>
            <p:nvPr/>
          </p:nvSpPr>
          <p:spPr>
            <a:xfrm rot="14965738">
              <a:off x="3937489" y="4587154"/>
              <a:ext cx="343997" cy="1986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Right Arrow 47"/>
            <p:cNvSpPr/>
            <p:nvPr/>
          </p:nvSpPr>
          <p:spPr>
            <a:xfrm rot="4287269">
              <a:off x="4181593" y="4542462"/>
              <a:ext cx="343997" cy="1986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271548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00"/>
            <a:ext cx="8229600" cy="648072"/>
          </a:xfrm>
        </p:spPr>
        <p:txBody>
          <a:bodyPr>
            <a:normAutofit/>
          </a:bodyPr>
          <a:lstStyle/>
          <a:p>
            <a:r>
              <a:rPr lang="en-US" sz="3400" dirty="0" smtClean="0"/>
              <a:t>Ask2-API’et</a:t>
            </a:r>
            <a:endParaRPr lang="nb-NO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00" y="1988801"/>
            <a:ext cx="8641200" cy="432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/>
              <a:t>https://ask.bibsys.no/ask2/json/result.jsp?cql=bs.objektid  </a:t>
            </a:r>
            <a:r>
              <a:rPr lang="en-US" sz="1200" b="1" dirty="0"/>
              <a:t>all </a:t>
            </a:r>
            <a:r>
              <a:rPr lang="en-US" sz="1200" b="1" dirty="0" smtClean="0"/>
              <a:t>"</a:t>
            </a:r>
            <a:r>
              <a:rPr lang="nb-NO" sz="1200" b="1" dirty="0"/>
              <a:t> 060510900</a:t>
            </a:r>
            <a:r>
              <a:rPr lang="en-US" sz="1200" b="1" dirty="0" smtClean="0"/>
              <a:t>“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309727"/>
              </p:ext>
            </p:extLst>
          </p:nvPr>
        </p:nvGraphicFramePr>
        <p:xfrm>
          <a:off x="-134938" y="-100013"/>
          <a:ext cx="9315450" cy="12684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15450"/>
              </a:tblGrid>
              <a:tr h="1268413">
                <a:tc>
                  <a:txBody>
                    <a:bodyPr/>
                    <a:lstStyle/>
                    <a:p>
                      <a:endParaRPr lang="nb-NO" sz="1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665"/>
            <a:ext cx="7272808" cy="11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51400" y="2276840"/>
            <a:ext cx="8841210" cy="3600986"/>
            <a:chOff x="251400" y="2276840"/>
            <a:chExt cx="8841210" cy="3600986"/>
          </a:xfrm>
        </p:grpSpPr>
        <p:sp>
          <p:nvSpPr>
            <p:cNvPr id="6" name="TextBox 5"/>
            <p:cNvSpPr txBox="1"/>
            <p:nvPr/>
          </p:nvSpPr>
          <p:spPr>
            <a:xfrm>
              <a:off x="251400" y="2276840"/>
              <a:ext cx="5040700" cy="36009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b-NO" sz="1100" dirty="0" smtClean="0"/>
                <a:t> </a:t>
              </a:r>
              <a:r>
                <a:rPr lang="en-US" sz="1200" dirty="0" smtClean="0"/>
                <a:t>{</a:t>
              </a:r>
              <a:endParaRPr lang="en-US" sz="1200" dirty="0"/>
            </a:p>
            <a:p>
              <a:r>
                <a:rPr lang="en-US" sz="1200" dirty="0"/>
                <a:t>    "</a:t>
              </a:r>
              <a:r>
                <a:rPr lang="en-US" sz="1200" dirty="0" err="1"/>
                <a:t>recordid</a:t>
              </a:r>
              <a:r>
                <a:rPr lang="en-US" sz="1200" dirty="0"/>
                <a:t>": </a:t>
              </a:r>
              <a:r>
                <a:rPr lang="en-US" sz="1200" dirty="0" smtClean="0"/>
                <a:t>"</a:t>
              </a:r>
              <a:r>
                <a:rPr lang="nb-NO" sz="1200" dirty="0"/>
                <a:t>060510900</a:t>
              </a:r>
              <a:r>
                <a:rPr lang="en-US" sz="1200" dirty="0" smtClean="0"/>
                <a:t>",</a:t>
              </a:r>
              <a:endParaRPr lang="en-US" sz="1200" dirty="0"/>
            </a:p>
            <a:p>
              <a:r>
                <a:rPr lang="en-US" sz="1200" dirty="0"/>
                <a:t>    "material": "Book",</a:t>
              </a:r>
            </a:p>
            <a:p>
              <a:r>
                <a:rPr lang="en-US" sz="1200" dirty="0"/>
                <a:t>    "electronic": false,</a:t>
              </a:r>
            </a:p>
            <a:p>
              <a:r>
                <a:rPr lang="en-US" sz="1200" dirty="0"/>
                <a:t>    "title": "The selfish gene",</a:t>
              </a:r>
            </a:p>
            <a:p>
              <a:r>
                <a:rPr lang="en-US" sz="1200" dirty="0"/>
                <a:t>    "edition": </a:t>
              </a:r>
              <a:r>
                <a:rPr lang="en-US" sz="1200" dirty="0" smtClean="0"/>
                <a:t>"</a:t>
              </a:r>
              <a:r>
                <a:rPr lang="nb-NO" sz="1200" dirty="0"/>
                <a:t>30th anniversary </a:t>
              </a:r>
              <a:r>
                <a:rPr lang="nb-NO" sz="1200" dirty="0" smtClean="0"/>
                <a:t>ed</a:t>
              </a:r>
              <a:r>
                <a:rPr lang="en-US" sz="1200" dirty="0" smtClean="0"/>
                <a:t>.",</a:t>
              </a:r>
              <a:endParaRPr lang="en-US" sz="1200" dirty="0"/>
            </a:p>
            <a:p>
              <a:r>
                <a:rPr lang="en-US" sz="1200" dirty="0"/>
                <a:t>    "publisher": "Oxford University Press",</a:t>
              </a:r>
            </a:p>
            <a:p>
              <a:r>
                <a:rPr lang="en-US" sz="1200" dirty="0"/>
                <a:t>    "year": </a:t>
              </a:r>
              <a:r>
                <a:rPr lang="nb-NO" sz="1200" dirty="0"/>
                <a:t>2006</a:t>
              </a:r>
              <a:r>
                <a:rPr lang="en-US" sz="1200" dirty="0" smtClean="0"/>
                <a:t>,</a:t>
              </a:r>
              <a:endParaRPr lang="en-US" sz="1200" dirty="0"/>
            </a:p>
            <a:p>
              <a:r>
                <a:rPr lang="en-US" sz="1200" dirty="0"/>
                <a:t>    "pages": 3</a:t>
              </a:r>
              <a:r>
                <a:rPr lang="en-US" sz="1200" dirty="0" smtClean="0"/>
                <a:t>60,</a:t>
              </a:r>
              <a:endParaRPr lang="en-US" sz="1200" dirty="0"/>
            </a:p>
            <a:p>
              <a:r>
                <a:rPr lang="en-US" sz="1200" dirty="0"/>
                <a:t>    "</a:t>
              </a:r>
              <a:r>
                <a:rPr lang="en-US" sz="1200" dirty="0" err="1"/>
                <a:t>isbns</a:t>
              </a:r>
              <a:r>
                <a:rPr lang="en-US" sz="1200" dirty="0"/>
                <a:t>": [</a:t>
              </a:r>
            </a:p>
            <a:p>
              <a:r>
                <a:rPr lang="nb-NO" sz="1200" dirty="0" smtClean="0"/>
                <a:t>         "</a:t>
              </a:r>
              <a:r>
                <a:rPr lang="nb-NO" sz="1200" dirty="0"/>
                <a:t>0199291144</a:t>
              </a:r>
              <a:r>
                <a:rPr lang="nb-NO" sz="1200" dirty="0" smtClean="0"/>
                <a:t>",</a:t>
              </a:r>
            </a:p>
            <a:p>
              <a:r>
                <a:rPr lang="nb-NO" sz="1200" dirty="0"/>
                <a:t> </a:t>
              </a:r>
              <a:r>
                <a:rPr lang="nb-NO" sz="1200" dirty="0" smtClean="0"/>
                <a:t>     </a:t>
              </a:r>
              <a:r>
                <a:rPr lang="en-US" sz="1200" dirty="0" smtClean="0"/>
                <a:t>],</a:t>
              </a:r>
              <a:endParaRPr lang="en-US" sz="1200" dirty="0"/>
            </a:p>
            <a:p>
              <a:r>
                <a:rPr lang="en-US" sz="1200" dirty="0"/>
                <a:t>    "authors": [</a:t>
              </a:r>
            </a:p>
            <a:p>
              <a:r>
                <a:rPr lang="en-US" sz="1200" dirty="0"/>
                <a:t>        {</a:t>
              </a:r>
            </a:p>
            <a:p>
              <a:r>
                <a:rPr lang="en-US" sz="1200" dirty="0"/>
                <a:t>            "name": "Richard Dawkins",</a:t>
              </a:r>
            </a:p>
            <a:p>
              <a:r>
                <a:rPr lang="en-US" sz="1200" dirty="0"/>
                <a:t>            "</a:t>
              </a:r>
              <a:r>
                <a:rPr lang="en-US" sz="1200" dirty="0" err="1"/>
                <a:t>normalizedName</a:t>
              </a:r>
              <a:r>
                <a:rPr lang="en-US" sz="1200" dirty="0"/>
                <a:t>": "Dawkins, Richard</a:t>
              </a:r>
              <a:r>
                <a:rPr lang="en-US" sz="1200" dirty="0" smtClean="0"/>
                <a:t>"   </a:t>
              </a:r>
            </a:p>
            <a:p>
              <a:r>
                <a:rPr lang="en-US" sz="1200" dirty="0" smtClean="0"/>
                <a:t>        }</a:t>
              </a:r>
            </a:p>
            <a:p>
              <a:r>
                <a:rPr lang="en-US" sz="1200" dirty="0" smtClean="0"/>
                <a:t>    </a:t>
              </a:r>
              <a:r>
                <a:rPr lang="en-US" sz="1200" dirty="0"/>
                <a:t>]</a:t>
              </a:r>
            </a:p>
            <a:p>
              <a:r>
                <a:rPr lang="en-US" sz="1200" dirty="0" smtClean="0"/>
                <a:t>}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87898" y="4014378"/>
              <a:ext cx="2104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smtClean="0"/>
                <a:t>Responsformat</a:t>
              </a:r>
            </a:p>
            <a:p>
              <a:pPr algn="ctr"/>
              <a:r>
                <a:rPr lang="nb-NO" sz="2400" dirty="0" smtClean="0"/>
                <a:t>JSON-objekt</a:t>
              </a:r>
              <a:endParaRPr lang="nb-NO" sz="1400" dirty="0"/>
            </a:p>
          </p:txBody>
        </p:sp>
        <p:sp>
          <p:nvSpPr>
            <p:cNvPr id="8" name="Right Arrow 7"/>
            <p:cNvSpPr/>
            <p:nvPr/>
          </p:nvSpPr>
          <p:spPr>
            <a:xfrm rot="10800000">
              <a:off x="5796170" y="4327210"/>
              <a:ext cx="1082713" cy="2053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4" name="Picture 3" descr=" PK7F041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7" t="16139" r="13620" b="5742"/>
          <a:stretch/>
        </p:blipFill>
        <p:spPr bwMode="auto">
          <a:xfrm>
            <a:off x="6732240" y="1443731"/>
            <a:ext cx="2232248" cy="2538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32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00"/>
            <a:ext cx="8229600" cy="648072"/>
          </a:xfrm>
        </p:spPr>
        <p:txBody>
          <a:bodyPr>
            <a:normAutofit/>
          </a:bodyPr>
          <a:lstStyle/>
          <a:p>
            <a:r>
              <a:rPr lang="en-US" sz="3400" dirty="0" smtClean="0"/>
              <a:t>Primo-</a:t>
            </a:r>
            <a:r>
              <a:rPr lang="en-US" sz="3400" dirty="0" err="1" smtClean="0"/>
              <a:t>API’et</a:t>
            </a:r>
            <a:endParaRPr lang="nb-NO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00" y="1988801"/>
            <a:ext cx="8641200" cy="720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http://</a:t>
            </a:r>
            <a:r>
              <a:rPr lang="en-US" sz="1200" b="1" dirty="0" smtClean="0"/>
              <a:t>bibsys-almaprimo.hosted.exlibrisgroup.com/PrimoWebServices/xservice/search/full?institution=UBO</a:t>
            </a:r>
          </a:p>
          <a:p>
            <a:pPr marL="0" indent="0">
              <a:buNone/>
            </a:pPr>
            <a:r>
              <a:rPr lang="en-US" sz="1200" b="1" dirty="0" smtClean="0"/>
              <a:t>&amp;loc=local,scope:(BIBSYS_ILS)&amp;docId=BIBSYS_ILS71519696940002201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204915"/>
              </p:ext>
            </p:extLst>
          </p:nvPr>
        </p:nvGraphicFramePr>
        <p:xfrm>
          <a:off x="-134938" y="-100013"/>
          <a:ext cx="9315450" cy="12684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15450"/>
              </a:tblGrid>
              <a:tr h="1268413">
                <a:tc>
                  <a:txBody>
                    <a:bodyPr/>
                    <a:lstStyle/>
                    <a:p>
                      <a:endParaRPr lang="nb-NO" sz="1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665"/>
            <a:ext cx="7272808" cy="11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51400" y="2780910"/>
            <a:ext cx="8875120" cy="3231654"/>
            <a:chOff x="251400" y="2780910"/>
            <a:chExt cx="8875120" cy="3231654"/>
          </a:xfrm>
        </p:grpSpPr>
        <p:sp>
          <p:nvSpPr>
            <p:cNvPr id="8" name="TextBox 7"/>
            <p:cNvSpPr txBox="1"/>
            <p:nvPr/>
          </p:nvSpPr>
          <p:spPr>
            <a:xfrm>
              <a:off x="251400" y="2780910"/>
              <a:ext cx="5040700" cy="32316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b-NO" sz="1200" dirty="0"/>
                <a:t> &lt;record&gt;</a:t>
              </a:r>
            </a:p>
            <a:p>
              <a:r>
                <a:rPr lang="nb-NO" sz="1200" dirty="0"/>
                <a:t>    &lt;control&gt;</a:t>
              </a:r>
            </a:p>
            <a:p>
              <a:r>
                <a:rPr lang="nb-NO" sz="1200" dirty="0"/>
                <a:t>      &lt;sourcerecordid&gt;71519696940002201&lt;/sourcerecordid&gt;</a:t>
              </a:r>
            </a:p>
            <a:p>
              <a:r>
                <a:rPr lang="nb-NO" sz="1200" dirty="0" smtClean="0"/>
                <a:t>      &lt;</a:t>
              </a:r>
              <a:r>
                <a:rPr lang="nb-NO" sz="1200" dirty="0"/>
                <a:t>sourceformat&gt;MARC21&lt;/sourceformat&gt;</a:t>
              </a:r>
            </a:p>
            <a:p>
              <a:r>
                <a:rPr lang="nb-NO" sz="1200" dirty="0" smtClean="0"/>
                <a:t>   &lt;/</a:t>
              </a:r>
              <a:r>
                <a:rPr lang="nb-NO" sz="1200" dirty="0"/>
                <a:t>control&gt;</a:t>
              </a:r>
            </a:p>
            <a:p>
              <a:r>
                <a:rPr lang="nb-NO" sz="1200" dirty="0"/>
                <a:t>    &lt;display&gt;</a:t>
              </a:r>
            </a:p>
            <a:p>
              <a:r>
                <a:rPr lang="nb-NO" sz="1200" dirty="0"/>
                <a:t>      &lt;type&gt;book&lt;/type&gt;</a:t>
              </a:r>
            </a:p>
            <a:p>
              <a:r>
                <a:rPr lang="nb-NO" sz="1200" dirty="0"/>
                <a:t>      &lt;title&gt;The Selfish Gene : 30th Anniversary Edition&lt;/title&gt;</a:t>
              </a:r>
            </a:p>
            <a:p>
              <a:r>
                <a:rPr lang="nb-NO" sz="1200" dirty="0"/>
                <a:t>      &lt;creator&gt;Richard. Dawkins&lt;/creator&gt;</a:t>
              </a:r>
            </a:p>
            <a:p>
              <a:r>
                <a:rPr lang="nb-NO" sz="1200" dirty="0"/>
                <a:t>      &lt;edition&gt;3rd ed.&lt;/edition&gt;</a:t>
              </a:r>
            </a:p>
            <a:p>
              <a:r>
                <a:rPr lang="nb-NO" sz="1200" dirty="0"/>
                <a:t>      &lt;publisher&gt;Oxford University Press, UK&lt;/publisher&gt;</a:t>
              </a:r>
            </a:p>
            <a:p>
              <a:r>
                <a:rPr lang="nb-NO" sz="1200" dirty="0"/>
                <a:t>      &lt;creationdate&gt;2006&lt;/creationdate</a:t>
              </a:r>
              <a:r>
                <a:rPr lang="nb-NO" sz="1200" dirty="0" smtClean="0"/>
                <a:t>&gt;</a:t>
              </a:r>
            </a:p>
            <a:p>
              <a:r>
                <a:rPr lang="fr-FR" sz="1200" dirty="0" smtClean="0"/>
                <a:t>      &lt;</a:t>
              </a:r>
              <a:r>
                <a:rPr lang="fr-FR" sz="1200" dirty="0"/>
                <a:t>identifier&gt;$$CISBN$$</a:t>
              </a:r>
              <a:r>
                <a:rPr lang="fr-FR" sz="1200" dirty="0" smtClean="0"/>
                <a:t>V0-19-929115-2&lt;/</a:t>
              </a:r>
              <a:r>
                <a:rPr lang="fr-FR" sz="1200" dirty="0"/>
                <a:t>identifier&gt;</a:t>
              </a:r>
              <a:endParaRPr lang="nb-NO" sz="1200" dirty="0" smtClean="0"/>
            </a:p>
            <a:p>
              <a:r>
                <a:rPr lang="nb-NO" sz="1200" dirty="0"/>
                <a:t> </a:t>
              </a:r>
              <a:r>
                <a:rPr lang="nb-NO" sz="1200" dirty="0" smtClean="0"/>
                <a:t>     &lt;</a:t>
              </a:r>
              <a:r>
                <a:rPr lang="nb-NO" sz="1200" dirty="0"/>
                <a:t>language&gt;eng&lt;/language&gt;</a:t>
              </a:r>
            </a:p>
            <a:p>
              <a:r>
                <a:rPr lang="nb-NO" sz="1200" dirty="0" smtClean="0"/>
                <a:t>      &lt;</a:t>
              </a:r>
              <a:r>
                <a:rPr lang="nb-NO" sz="1200" dirty="0"/>
                <a:t>lds10&gt;576.5 576.82&lt;/lds10&gt;</a:t>
              </a:r>
            </a:p>
            <a:p>
              <a:r>
                <a:rPr lang="nb-NO" sz="1200" dirty="0"/>
                <a:t>    &lt;/display&gt;</a:t>
              </a:r>
            </a:p>
            <a:p>
              <a:r>
                <a:rPr lang="nb-NO" sz="1200" dirty="0"/>
                <a:t>  &lt;/record&gt;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66220" y="4014379"/>
              <a:ext cx="21603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smtClean="0"/>
                <a:t>Responsformat</a:t>
              </a:r>
            </a:p>
            <a:p>
              <a:pPr algn="ctr"/>
              <a:r>
                <a:rPr lang="nb-NO" sz="2400" dirty="0" smtClean="0"/>
                <a:t>XML</a:t>
              </a:r>
              <a:endParaRPr lang="nb-NO" sz="1400" dirty="0"/>
            </a:p>
          </p:txBody>
        </p:sp>
        <p:sp>
          <p:nvSpPr>
            <p:cNvPr id="12" name="Right Arrow 11"/>
            <p:cNvSpPr/>
            <p:nvPr/>
          </p:nvSpPr>
          <p:spPr>
            <a:xfrm rot="10800000">
              <a:off x="5796170" y="4327210"/>
              <a:ext cx="1082713" cy="2053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739" y="1412776"/>
            <a:ext cx="1440160" cy="245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51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8700"/>
            <a:ext cx="9144000" cy="648072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/>
              <a:t>Problemer</a:t>
            </a:r>
            <a:r>
              <a:rPr lang="en-US" sz="2800" dirty="0" smtClean="0"/>
              <a:t> vi </a:t>
            </a:r>
            <a:r>
              <a:rPr lang="en-US" sz="2800" dirty="0" err="1" smtClean="0"/>
              <a:t>hadde</a:t>
            </a:r>
            <a:r>
              <a:rPr lang="en-US" sz="2800" dirty="0" smtClean="0"/>
              <a:t> med PRIMO-</a:t>
            </a:r>
            <a:r>
              <a:rPr lang="en-US" sz="2800" dirty="0" err="1" smtClean="0"/>
              <a:t>API’et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under </a:t>
            </a:r>
            <a:r>
              <a:rPr lang="en-US" sz="2800" dirty="0" err="1" smtClean="0"/>
              <a:t>utviklingen</a:t>
            </a:r>
            <a:r>
              <a:rPr lang="en-US" sz="2800" dirty="0" smtClean="0"/>
              <a:t> </a:t>
            </a:r>
            <a:r>
              <a:rPr lang="en-US" sz="2800" dirty="0" err="1" smtClean="0"/>
              <a:t>av</a:t>
            </a:r>
            <a:r>
              <a:rPr lang="en-US" sz="2800" dirty="0" smtClean="0"/>
              <a:t> </a:t>
            </a:r>
            <a:r>
              <a:rPr lang="en-US" sz="2800" dirty="0" err="1" smtClean="0"/>
              <a:t>appen</a:t>
            </a:r>
            <a:endParaRPr lang="nb-NO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00" y="2132820"/>
            <a:ext cx="8641200" cy="432060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nb-NO" sz="2400" dirty="0" smtClean="0"/>
              <a:t>Søkesyntaksen er ikke-standard, og har udokumenterte og mangelfulle søketermer.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b-NO" sz="2400" dirty="0" smtClean="0"/>
              <a:t>Responsformatet er ikke-standard, udokumentert og har uforutsigbar struktur.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b-NO" sz="2400" dirty="0" smtClean="0"/>
              <a:t>Sorterings-prioriteringen </a:t>
            </a:r>
            <a:r>
              <a:rPr lang="nb-NO" sz="2400" dirty="0"/>
              <a:t>til </a:t>
            </a:r>
            <a:r>
              <a:rPr lang="nb-NO" sz="2400" dirty="0" smtClean="0"/>
              <a:t>Primo ga uforutsigbar rekkefølge på treff.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b-NO" sz="2400" dirty="0" smtClean="0"/>
              <a:t>JSON-responseformat kunne ikke brukes på grunn svært lang responstid.</a:t>
            </a:r>
            <a:endParaRPr lang="nb-NO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nb-NO" sz="2400" dirty="0" smtClean="0"/>
              <a:t>Primo-API’et </a:t>
            </a:r>
            <a:r>
              <a:rPr lang="nb-NO" sz="2400" dirty="0"/>
              <a:t>er begrenset på IP-nummer.</a:t>
            </a:r>
          </a:p>
          <a:p>
            <a:pPr marL="971550" lvl="1" indent="-514350">
              <a:buFont typeface="+mj-lt"/>
              <a:buAutoNum type="arabicPeriod"/>
            </a:pPr>
            <a:endParaRPr lang="nb-NO" sz="1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237294"/>
              </p:ext>
            </p:extLst>
          </p:nvPr>
        </p:nvGraphicFramePr>
        <p:xfrm>
          <a:off x="-134938" y="-100013"/>
          <a:ext cx="9315450" cy="12684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15450"/>
              </a:tblGrid>
              <a:tr h="1268413">
                <a:tc>
                  <a:txBody>
                    <a:bodyPr/>
                    <a:lstStyle/>
                    <a:p>
                      <a:endParaRPr lang="nb-NO" sz="1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665"/>
            <a:ext cx="7272808" cy="11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9252650" y="2021415"/>
            <a:ext cx="8641200" cy="4247317"/>
            <a:chOff x="-1188800" y="1212948"/>
            <a:chExt cx="8641200" cy="4530770"/>
          </a:xfrm>
        </p:grpSpPr>
        <p:sp>
          <p:nvSpPr>
            <p:cNvPr id="13" name="TextBox 12"/>
            <p:cNvSpPr txBox="1"/>
            <p:nvPr/>
          </p:nvSpPr>
          <p:spPr>
            <a:xfrm>
              <a:off x="-1188800" y="1212948"/>
              <a:ext cx="8641200" cy="4530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nb-NO" dirty="0"/>
                <a:t>Prioriteringen til Primo </a:t>
              </a:r>
              <a:r>
                <a:rPr lang="nb-NO" dirty="0" smtClean="0"/>
                <a:t>gir uventede resultater</a:t>
              </a:r>
              <a:endParaRPr lang="nb-NO" dirty="0"/>
            </a:p>
            <a:p>
              <a:pPr>
                <a:defRPr/>
              </a:pPr>
              <a:endParaRPr lang="nb-NO" dirty="0" smtClean="0"/>
            </a:p>
            <a:p>
              <a:pPr>
                <a:defRPr/>
              </a:pPr>
              <a:endParaRPr lang="nb-NO" dirty="0"/>
            </a:p>
            <a:p>
              <a:pPr>
                <a:defRPr/>
              </a:pPr>
              <a:endParaRPr lang="nb-NO" dirty="0" smtClean="0"/>
            </a:p>
            <a:p>
              <a:pPr>
                <a:defRPr/>
              </a:pPr>
              <a:endParaRPr lang="nb-NO" dirty="0"/>
            </a:p>
            <a:p>
              <a:pPr>
                <a:defRPr/>
              </a:pPr>
              <a:endParaRPr lang="nb-NO" dirty="0" smtClean="0"/>
            </a:p>
            <a:p>
              <a:pPr>
                <a:defRPr/>
              </a:pPr>
              <a:endParaRPr lang="nb-NO" dirty="0"/>
            </a:p>
            <a:p>
              <a:pPr>
                <a:defRPr/>
              </a:pPr>
              <a:endParaRPr lang="nb-NO" dirty="0" smtClean="0"/>
            </a:p>
            <a:p>
              <a:pPr>
                <a:defRPr/>
              </a:pPr>
              <a:endParaRPr lang="nb-NO" dirty="0"/>
            </a:p>
            <a:p>
              <a:pPr>
                <a:defRPr/>
              </a:pPr>
              <a:endParaRPr lang="nb-NO" dirty="0" smtClean="0"/>
            </a:p>
            <a:p>
              <a:pPr>
                <a:defRPr/>
              </a:pPr>
              <a:endParaRPr lang="nb-NO" dirty="0"/>
            </a:p>
            <a:p>
              <a:pPr>
                <a:defRPr/>
              </a:pPr>
              <a:endParaRPr lang="nb-NO" dirty="0" smtClean="0"/>
            </a:p>
            <a:p>
              <a:pPr>
                <a:defRPr/>
              </a:pPr>
              <a:endParaRPr lang="nb-NO" dirty="0"/>
            </a:p>
            <a:p>
              <a:pPr>
                <a:defRPr/>
              </a:pPr>
              <a:endParaRPr lang="nb-NO" dirty="0" smtClean="0"/>
            </a:p>
            <a:p>
              <a:pPr>
                <a:defRPr/>
              </a:pPr>
              <a:r>
                <a:rPr lang="nb-NO" dirty="0" smtClean="0"/>
                <a:t> </a:t>
              </a:r>
              <a:endParaRPr lang="nb-NO" dirty="0"/>
            </a:p>
          </p:txBody>
        </p:sp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71815" y="1813190"/>
              <a:ext cx="3085787" cy="38885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2720" y="2601859"/>
            <a:ext cx="4686300" cy="36275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20918270" y="4364258"/>
            <a:ext cx="2736380" cy="0"/>
          </a:xfrm>
          <a:prstGeom prst="straightConnector1">
            <a:avLst/>
          </a:prstGeom>
          <a:ln w="117475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-635" y="6309400"/>
            <a:ext cx="9181147" cy="552299"/>
            <a:chOff x="-635" y="6309400"/>
            <a:chExt cx="9181147" cy="552299"/>
          </a:xfrm>
        </p:grpSpPr>
        <p:sp>
          <p:nvSpPr>
            <p:cNvPr id="44" name="TextBox 43"/>
            <p:cNvSpPr txBox="1"/>
            <p:nvPr/>
          </p:nvSpPr>
          <p:spPr>
            <a:xfrm>
              <a:off x="5759530" y="6396335"/>
              <a:ext cx="33844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nb-NO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Kyrre Traavik </a:t>
              </a:r>
              <a:r>
                <a:rPr lang="nb-NO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Låberg, BIBSYS-konferansen 2016</a:t>
              </a:r>
            </a:p>
            <a:p>
              <a:pPr algn="r"/>
              <a:endParaRPr lang="nb-NO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-635" y="6400034"/>
              <a:ext cx="55447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Erfaringer med å utvikle en mobil-app som søker i bibliotekkatalogen via </a:t>
              </a:r>
              <a:r>
                <a:rPr lang="nb-NO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API</a:t>
              </a:r>
            </a:p>
            <a:p>
              <a:endParaRPr lang="nb-NO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0" y="6309400"/>
              <a:ext cx="9180512" cy="0"/>
            </a:xfrm>
            <a:prstGeom prst="line">
              <a:avLst/>
            </a:prstGeom>
            <a:ln cmpd="dbl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6" name="Group 1035"/>
          <p:cNvGrpSpPr/>
          <p:nvPr/>
        </p:nvGrpSpPr>
        <p:grpSpPr>
          <a:xfrm>
            <a:off x="18316858" y="2021414"/>
            <a:ext cx="8641200" cy="4247317"/>
            <a:chOff x="18329558" y="1945214"/>
            <a:chExt cx="8641200" cy="4247317"/>
          </a:xfrm>
        </p:grpSpPr>
        <p:grpSp>
          <p:nvGrpSpPr>
            <p:cNvPr id="36" name="Group 35"/>
            <p:cNvGrpSpPr/>
            <p:nvPr/>
          </p:nvGrpSpPr>
          <p:grpSpPr>
            <a:xfrm>
              <a:off x="18329558" y="1945214"/>
              <a:ext cx="8641200" cy="4247317"/>
              <a:chOff x="18329558" y="1945214"/>
              <a:chExt cx="8641200" cy="424731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8329558" y="1945214"/>
                <a:ext cx="8641200" cy="4247317"/>
                <a:chOff x="18329558" y="1945214"/>
                <a:chExt cx="8641200" cy="4247317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18329558" y="1945214"/>
                  <a:ext cx="8641200" cy="42473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lang="nb-NO" dirty="0" smtClean="0"/>
                    <a:t>E-bok-funksjonalitet fjernet i ny versjon fordi det ikke går å bruke «eller» i søkesyntaksen:</a:t>
                  </a:r>
                </a:p>
                <a:p>
                  <a:pPr>
                    <a:defRPr/>
                  </a:pPr>
                  <a:endParaRPr lang="nb-NO" dirty="0" smtClean="0"/>
                </a:p>
                <a:p>
                  <a:pPr>
                    <a:defRPr/>
                  </a:pPr>
                  <a:endParaRPr lang="nb-NO" dirty="0"/>
                </a:p>
                <a:p>
                  <a:pPr>
                    <a:defRPr/>
                  </a:pPr>
                  <a:endParaRPr lang="nb-NO" dirty="0" smtClean="0"/>
                </a:p>
                <a:p>
                  <a:pPr>
                    <a:defRPr/>
                  </a:pPr>
                  <a:endParaRPr lang="nb-NO" dirty="0"/>
                </a:p>
                <a:p>
                  <a:pPr>
                    <a:defRPr/>
                  </a:pPr>
                  <a:endParaRPr lang="nb-NO" dirty="0" smtClean="0"/>
                </a:p>
                <a:p>
                  <a:pPr>
                    <a:defRPr/>
                  </a:pPr>
                  <a:endParaRPr lang="nb-NO" dirty="0"/>
                </a:p>
                <a:p>
                  <a:pPr>
                    <a:defRPr/>
                  </a:pPr>
                  <a:endParaRPr lang="nb-NO" dirty="0" smtClean="0"/>
                </a:p>
                <a:p>
                  <a:pPr>
                    <a:defRPr/>
                  </a:pPr>
                  <a:endParaRPr lang="nb-NO" dirty="0"/>
                </a:p>
                <a:p>
                  <a:pPr>
                    <a:defRPr/>
                  </a:pPr>
                  <a:endParaRPr lang="nb-NO" dirty="0" smtClean="0"/>
                </a:p>
                <a:p>
                  <a:pPr>
                    <a:defRPr/>
                  </a:pPr>
                  <a:endParaRPr lang="nb-NO" dirty="0"/>
                </a:p>
                <a:p>
                  <a:pPr>
                    <a:defRPr/>
                  </a:pPr>
                  <a:endParaRPr lang="nb-NO" dirty="0" smtClean="0"/>
                </a:p>
                <a:p>
                  <a:pPr>
                    <a:defRPr/>
                  </a:pPr>
                  <a:endParaRPr lang="nb-NO" dirty="0"/>
                </a:p>
                <a:p>
                  <a:pPr>
                    <a:defRPr/>
                  </a:pPr>
                  <a:endParaRPr lang="nb-NO" dirty="0" smtClean="0"/>
                </a:p>
                <a:p>
                  <a:pPr>
                    <a:defRPr/>
                  </a:pPr>
                  <a:r>
                    <a:rPr lang="nb-NO" dirty="0" smtClean="0"/>
                    <a:t> </a:t>
                  </a:r>
                  <a:endParaRPr lang="nb-NO" dirty="0"/>
                </a:p>
              </p:txBody>
            </p:sp>
            <p:pic>
              <p:nvPicPr>
                <p:cNvPr id="1032" name="Picture 8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235010" y="2892455"/>
                  <a:ext cx="1931700" cy="33000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1" name="TextBox 30"/>
              <p:cNvSpPr txBox="1"/>
              <p:nvPr/>
            </p:nvSpPr>
            <p:spPr>
              <a:xfrm>
                <a:off x="19083087" y="2417194"/>
                <a:ext cx="1080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dirty="0" smtClean="0"/>
                  <a:t>Ask2-API</a:t>
                </a:r>
                <a:endParaRPr lang="nb-NO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3562489" y="2522851"/>
                <a:ext cx="1276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dirty="0" smtClean="0"/>
                  <a:t>Primo-API</a:t>
                </a:r>
                <a:endParaRPr lang="nb-NO" dirty="0"/>
              </a:p>
            </p:txBody>
          </p:sp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43326" y="2765873"/>
                <a:ext cx="1959672" cy="3420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38" name="Straight Arrow Connector 37"/>
            <p:cNvCxnSpPr/>
            <p:nvPr/>
          </p:nvCxnSpPr>
          <p:spPr>
            <a:xfrm>
              <a:off x="20918270" y="4374133"/>
              <a:ext cx="1872260" cy="0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18469930" y="3284980"/>
              <a:ext cx="1153232" cy="2160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19623162" y="2417194"/>
              <a:ext cx="1799178" cy="867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21422340" y="2417194"/>
              <a:ext cx="864120" cy="53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5" name="Picture 11" descr="https://upload.wikimedia.org/wikipedia/commons/thumb/4/47/Forbidden_Symbol.svg/2000px-Forbidden_Symbol.svg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4538" y="2811517"/>
              <a:ext cx="551983" cy="551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27183140" y="2021415"/>
            <a:ext cx="8641200" cy="4247317"/>
            <a:chOff x="27183140" y="2021415"/>
            <a:chExt cx="8641200" cy="4247317"/>
          </a:xfrm>
        </p:grpSpPr>
        <p:grpSp>
          <p:nvGrpSpPr>
            <p:cNvPr id="1038" name="Group 1037"/>
            <p:cNvGrpSpPr/>
            <p:nvPr/>
          </p:nvGrpSpPr>
          <p:grpSpPr>
            <a:xfrm>
              <a:off x="27183140" y="2021415"/>
              <a:ext cx="8641200" cy="4247317"/>
              <a:chOff x="23232290" y="1453551"/>
              <a:chExt cx="8641200" cy="4247317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23232290" y="1453551"/>
                <a:ext cx="8641200" cy="42473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endParaRPr lang="nb-NO" dirty="0"/>
              </a:p>
              <a:p>
                <a:pPr>
                  <a:defRPr/>
                </a:pPr>
                <a:endParaRPr lang="nb-NO" dirty="0" smtClean="0"/>
              </a:p>
              <a:p>
                <a:pPr>
                  <a:defRPr/>
                </a:pPr>
                <a:endParaRPr lang="nb-NO" dirty="0"/>
              </a:p>
              <a:p>
                <a:pPr>
                  <a:defRPr/>
                </a:pPr>
                <a:endParaRPr lang="nb-NO" dirty="0" smtClean="0"/>
              </a:p>
              <a:p>
                <a:pPr>
                  <a:defRPr/>
                </a:pPr>
                <a:endParaRPr lang="nb-NO" dirty="0"/>
              </a:p>
              <a:p>
                <a:pPr>
                  <a:defRPr/>
                </a:pPr>
                <a:endParaRPr lang="nb-NO" dirty="0" smtClean="0"/>
              </a:p>
              <a:p>
                <a:pPr>
                  <a:defRPr/>
                </a:pPr>
                <a:endParaRPr lang="nb-NO" dirty="0"/>
              </a:p>
              <a:p>
                <a:pPr>
                  <a:defRPr/>
                </a:pPr>
                <a:endParaRPr lang="nb-NO" dirty="0" smtClean="0"/>
              </a:p>
              <a:p>
                <a:pPr>
                  <a:defRPr/>
                </a:pPr>
                <a:endParaRPr lang="nb-NO" dirty="0"/>
              </a:p>
              <a:p>
                <a:pPr>
                  <a:defRPr/>
                </a:pPr>
                <a:endParaRPr lang="nb-NO" dirty="0" smtClean="0"/>
              </a:p>
              <a:p>
                <a:pPr>
                  <a:defRPr/>
                </a:pPr>
                <a:endParaRPr lang="nb-NO" dirty="0"/>
              </a:p>
              <a:p>
                <a:pPr>
                  <a:defRPr/>
                </a:pPr>
                <a:endParaRPr lang="nb-NO" dirty="0" smtClean="0"/>
              </a:p>
              <a:p>
                <a:pPr>
                  <a:defRPr/>
                </a:pPr>
                <a:endParaRPr lang="nb-NO" dirty="0"/>
              </a:p>
              <a:p>
                <a:pPr>
                  <a:defRPr/>
                </a:pPr>
                <a:endParaRPr lang="nb-NO" dirty="0" smtClean="0"/>
              </a:p>
              <a:p>
                <a:pPr>
                  <a:defRPr/>
                </a:pPr>
                <a:r>
                  <a:rPr lang="nb-NO" dirty="0" smtClean="0"/>
                  <a:t> </a:t>
                </a:r>
                <a:endParaRPr lang="nb-NO" dirty="0"/>
              </a:p>
            </p:txBody>
          </p:sp>
          <p:pic>
            <p:nvPicPr>
              <p:cNvPr id="1037" name="Picture 12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04300" y="1474890"/>
                <a:ext cx="4371637" cy="41698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039" name="TextBox 1038"/>
            <p:cNvSpPr txBox="1"/>
            <p:nvPr/>
          </p:nvSpPr>
          <p:spPr>
            <a:xfrm>
              <a:off x="31719770" y="2132820"/>
              <a:ext cx="396055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I snitt var retur av JSON 1,36 sekunder tregere enn XML.</a:t>
              </a:r>
            </a:p>
            <a:p>
              <a:endParaRPr lang="nb-NO" dirty="0"/>
            </a:p>
            <a:p>
              <a:r>
                <a:rPr lang="nb-NO" dirty="0" smtClean="0"/>
                <a:t>Snittid XML:  0,84 sekunder.</a:t>
              </a:r>
            </a:p>
            <a:p>
              <a:r>
                <a:rPr lang="nb-NO" dirty="0" smtClean="0"/>
                <a:t>Snittid JSON: 2,21 sekunder.</a:t>
              </a:r>
            </a:p>
            <a:p>
              <a:endParaRPr lang="nb-NO" dirty="0"/>
            </a:p>
            <a:p>
              <a:r>
                <a:rPr lang="nb-NO" dirty="0" smtClean="0"/>
                <a:t>2,21 sekunder er dessverre så tregt at det ikke kan brukes i produksjonsmiljø.</a:t>
              </a:r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177133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96296E-6 L -1.97691 2.96296E-6 " pathEditMode="relative" rAng="0" ptsTypes="AA">
                                      <p:cBhvr>
                                        <p:cTn id="12" dur="1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-0.98577 0.00046 " pathEditMode="relative" rAng="0" ptsTypes="AA">
                                      <p:cBhvr>
                                        <p:cTn id="32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8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98 1.11022E-16 L -0.96841 1.11022E-16 " pathEditMode="relative" rAng="0" ptsTypes="AA">
                                      <p:cBhvr>
                                        <p:cTn id="36" dur="1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2.9467 1.85185E-6 " pathEditMode="relative" rAng="0" ptsTypes="AA">
                                      <p:cBhvr>
                                        <p:cTn id="5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00" y="1268700"/>
            <a:ext cx="8641200" cy="64807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Hva</a:t>
            </a:r>
            <a:r>
              <a:rPr lang="en-US" sz="2800" dirty="0" smtClean="0"/>
              <a:t> </a:t>
            </a:r>
            <a:r>
              <a:rPr lang="en-US" sz="2800" dirty="0" err="1" smtClean="0"/>
              <a:t>vil</a:t>
            </a:r>
            <a:r>
              <a:rPr lang="en-US" sz="2800" dirty="0" smtClean="0"/>
              <a:t> livedata.bibsys.no </a:t>
            </a:r>
            <a:r>
              <a:rPr lang="en-US" sz="2800" dirty="0" err="1" smtClean="0"/>
              <a:t>kunne</a:t>
            </a:r>
            <a:r>
              <a:rPr lang="en-US" sz="2800" dirty="0" smtClean="0"/>
              <a:t> </a:t>
            </a:r>
            <a:r>
              <a:rPr lang="en-US" sz="2800" dirty="0" err="1" smtClean="0"/>
              <a:t>bidra</a:t>
            </a:r>
            <a:r>
              <a:rPr lang="en-US" sz="2800" dirty="0" smtClean="0"/>
              <a:t> med for </a:t>
            </a:r>
            <a:r>
              <a:rPr lang="en-US" sz="2800" dirty="0" err="1" smtClean="0"/>
              <a:t>vår</a:t>
            </a:r>
            <a:r>
              <a:rPr lang="en-US" sz="2800" dirty="0" smtClean="0"/>
              <a:t> app?</a:t>
            </a:r>
            <a:endParaRPr lang="nb-NO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00" y="1988801"/>
            <a:ext cx="8641200" cy="432060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nb-NO" sz="2000" dirty="0"/>
              <a:t>Åpent </a:t>
            </a:r>
            <a:r>
              <a:rPr lang="nb-NO" sz="2000" dirty="0" smtClean="0"/>
              <a:t>API</a:t>
            </a:r>
            <a:r>
              <a:rPr lang="nb-NO" sz="1800" dirty="0" smtClean="0"/>
              <a:t>.</a:t>
            </a:r>
            <a:endParaRPr lang="nb-NO" sz="20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nb-NO" sz="2000" dirty="0" smtClean="0"/>
              <a:t>Standard søkesyntaks.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b-NO" sz="2000" dirty="0"/>
              <a:t>Standard responsformat</a:t>
            </a:r>
            <a:r>
              <a:rPr lang="nb-NO" sz="2000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b-NO" sz="2000" dirty="0" smtClean="0"/>
              <a:t>Egen prioriterings-sortering.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b-NO" sz="2000" dirty="0" smtClean="0"/>
              <a:t>Raskt </a:t>
            </a:r>
            <a:r>
              <a:rPr lang="nb-NO" sz="2000" dirty="0"/>
              <a:t>oppslag.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b-NO" sz="2000" dirty="0" smtClean="0"/>
              <a:t>Fungerende JSON-format.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b-NO" sz="2000" dirty="0"/>
              <a:t>Kobling til eksterne kilder (wikipedia, snl etc</a:t>
            </a:r>
            <a:r>
              <a:rPr lang="nb-NO" sz="2000" dirty="0" smtClean="0"/>
              <a:t>.).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b-NO" sz="2000" dirty="0" smtClean="0"/>
              <a:t>Verksregister.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b-NO" sz="2000" dirty="0" smtClean="0"/>
              <a:t>Mulighet for raskere endring og utvidelse av API ved behov.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b-NO" sz="2000" dirty="0" smtClean="0"/>
              <a:t>Lokal forståelse av hvordan API’et bør passe </a:t>
            </a:r>
            <a:r>
              <a:rPr lang="nb-NO" sz="2000" dirty="0" smtClean="0"/>
              <a:t>til bibliotekkatalogen</a:t>
            </a:r>
            <a:r>
              <a:rPr lang="nb-NO" sz="2000" dirty="0" smtClean="0"/>
              <a:t>.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950528"/>
              </p:ext>
            </p:extLst>
          </p:nvPr>
        </p:nvGraphicFramePr>
        <p:xfrm>
          <a:off x="-134938" y="-100013"/>
          <a:ext cx="9315450" cy="12684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15450"/>
              </a:tblGrid>
              <a:tr h="1268413">
                <a:tc>
                  <a:txBody>
                    <a:bodyPr/>
                    <a:lstStyle/>
                    <a:p>
                      <a:endParaRPr lang="nb-NO" sz="1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665"/>
            <a:ext cx="7272808" cy="11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31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00"/>
            <a:ext cx="8229600" cy="648072"/>
          </a:xfrm>
        </p:spPr>
        <p:txBody>
          <a:bodyPr>
            <a:normAutofit/>
          </a:bodyPr>
          <a:lstStyle/>
          <a:p>
            <a:r>
              <a:rPr lang="en-US" sz="3400" dirty="0" err="1" smtClean="0"/>
              <a:t>Oppgradert</a:t>
            </a:r>
            <a:r>
              <a:rPr lang="en-US" sz="3400" dirty="0" smtClean="0"/>
              <a:t> </a:t>
            </a:r>
            <a:r>
              <a:rPr lang="en-US" sz="3400" dirty="0" err="1" smtClean="0"/>
              <a:t>versjon</a:t>
            </a:r>
            <a:endParaRPr lang="nb-NO" sz="34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558624"/>
              </p:ext>
            </p:extLst>
          </p:nvPr>
        </p:nvGraphicFramePr>
        <p:xfrm>
          <a:off x="-134938" y="-100013"/>
          <a:ext cx="9315450" cy="12684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15450"/>
              </a:tblGrid>
              <a:tr h="1268413">
                <a:tc>
                  <a:txBody>
                    <a:bodyPr/>
                    <a:lstStyle/>
                    <a:p>
                      <a:endParaRPr lang="nb-NO" sz="1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665"/>
            <a:ext cx="7272808" cy="11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 descr="C:\Users\Kyrre\Desktop\foredrag bibsyskonferansen\Screenshot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0" y="1988800"/>
            <a:ext cx="2528888" cy="431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843760" y="1991270"/>
            <a:ext cx="6048840" cy="431813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nb-NO" sz="2400" dirty="0"/>
              <a:t>U</a:t>
            </a:r>
            <a:r>
              <a:rPr lang="nb-NO" sz="2400" dirty="0" smtClean="0"/>
              <a:t>tviklet av Stian Lågstad og Dan Michael Heggø ved Realfagsbiblioteket</a:t>
            </a:r>
          </a:p>
          <a:p>
            <a:pPr marL="0" indent="0">
              <a:buNone/>
            </a:pPr>
            <a:endParaRPr lang="nb-NO" sz="2400" dirty="0" smtClean="0"/>
          </a:p>
        </p:txBody>
      </p:sp>
    </p:spTree>
    <p:extLst>
      <p:ext uri="{BB962C8B-B14F-4D97-AF65-F5344CB8AC3E}">
        <p14:creationId xmlns:p14="http://schemas.microsoft.com/office/powerpoint/2010/main" val="413527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00"/>
            <a:ext cx="8229600" cy="648072"/>
          </a:xfrm>
        </p:spPr>
        <p:txBody>
          <a:bodyPr>
            <a:normAutofit/>
          </a:bodyPr>
          <a:lstStyle/>
          <a:p>
            <a:r>
              <a:rPr lang="en-US" sz="3400" dirty="0" err="1"/>
              <a:t>Appens</a:t>
            </a:r>
            <a:r>
              <a:rPr lang="en-US" sz="3400" dirty="0"/>
              <a:t> </a:t>
            </a:r>
            <a:r>
              <a:rPr lang="en-US" sz="3400" dirty="0" err="1"/>
              <a:t>funksjonaliteter</a:t>
            </a:r>
            <a:endParaRPr lang="nb-NO" sz="34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050859"/>
              </p:ext>
            </p:extLst>
          </p:nvPr>
        </p:nvGraphicFramePr>
        <p:xfrm>
          <a:off x="-134938" y="-100013"/>
          <a:ext cx="9315450" cy="12684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15450"/>
              </a:tblGrid>
              <a:tr h="1268413">
                <a:tc>
                  <a:txBody>
                    <a:bodyPr/>
                    <a:lstStyle/>
                    <a:p>
                      <a:endParaRPr lang="nb-NO" sz="1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665"/>
            <a:ext cx="7272808" cy="11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88800"/>
            <a:ext cx="2524124" cy="4312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843760" y="1991270"/>
            <a:ext cx="6048840" cy="4318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itchFamily="49" charset="0"/>
              <a:buChar char="o"/>
            </a:pPr>
            <a:r>
              <a:rPr lang="nb-NO" sz="2400" dirty="0" smtClean="0"/>
              <a:t>Enkelt søk på alle felt</a:t>
            </a:r>
          </a:p>
        </p:txBody>
      </p:sp>
    </p:spTree>
    <p:extLst>
      <p:ext uri="{BB962C8B-B14F-4D97-AF65-F5344CB8AC3E}">
        <p14:creationId xmlns:p14="http://schemas.microsoft.com/office/powerpoint/2010/main" val="76601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00"/>
            <a:ext cx="8229600" cy="648072"/>
          </a:xfrm>
        </p:spPr>
        <p:txBody>
          <a:bodyPr>
            <a:normAutofit/>
          </a:bodyPr>
          <a:lstStyle/>
          <a:p>
            <a:r>
              <a:rPr lang="en-US" sz="3400" dirty="0" err="1"/>
              <a:t>Appens</a:t>
            </a:r>
            <a:r>
              <a:rPr lang="en-US" sz="3400" dirty="0"/>
              <a:t> </a:t>
            </a:r>
            <a:r>
              <a:rPr lang="en-US" sz="3400" dirty="0" err="1"/>
              <a:t>funksjonaliteter</a:t>
            </a:r>
            <a:endParaRPr lang="nb-NO" sz="34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881561"/>
              </p:ext>
            </p:extLst>
          </p:nvPr>
        </p:nvGraphicFramePr>
        <p:xfrm>
          <a:off x="-134938" y="-100013"/>
          <a:ext cx="9315450" cy="12684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15450"/>
              </a:tblGrid>
              <a:tr h="1268413">
                <a:tc>
                  <a:txBody>
                    <a:bodyPr/>
                    <a:lstStyle/>
                    <a:p>
                      <a:endParaRPr lang="nb-NO" sz="1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665"/>
            <a:ext cx="7272808" cy="11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01"/>
            <a:ext cx="2530436" cy="432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2843760" y="1991270"/>
            <a:ext cx="6048840" cy="4318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itchFamily="49" charset="0"/>
              <a:buChar char="o"/>
            </a:pPr>
            <a:r>
              <a:rPr lang="nb-NO" sz="2400" dirty="0" smtClean="0"/>
              <a:t>Enkelt </a:t>
            </a:r>
            <a:r>
              <a:rPr lang="nb-NO" sz="2400" dirty="0"/>
              <a:t>søk på alle </a:t>
            </a:r>
            <a:r>
              <a:rPr lang="nb-NO" sz="2400" dirty="0" smtClean="0"/>
              <a:t>felt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 smtClean="0"/>
              <a:t>Treffliste som viser tittel, forfatter og år</a:t>
            </a:r>
            <a:endParaRPr lang="nb-NO" sz="2400" dirty="0"/>
          </a:p>
          <a:p>
            <a:pPr>
              <a:buFont typeface="Courier New" pitchFamily="49" charset="0"/>
              <a:buChar char="o"/>
            </a:pPr>
            <a:endParaRPr lang="nb-NO" sz="2400" dirty="0" smtClean="0"/>
          </a:p>
        </p:txBody>
      </p:sp>
    </p:spTree>
    <p:extLst>
      <p:ext uri="{BB962C8B-B14F-4D97-AF65-F5344CB8AC3E}">
        <p14:creationId xmlns:p14="http://schemas.microsoft.com/office/powerpoint/2010/main" val="19473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00"/>
            <a:ext cx="8229600" cy="648072"/>
          </a:xfrm>
        </p:spPr>
        <p:txBody>
          <a:bodyPr>
            <a:normAutofit/>
          </a:bodyPr>
          <a:lstStyle/>
          <a:p>
            <a:r>
              <a:rPr lang="en-US" sz="3400" dirty="0" err="1"/>
              <a:t>Appens</a:t>
            </a:r>
            <a:r>
              <a:rPr lang="en-US" sz="3400" dirty="0"/>
              <a:t> </a:t>
            </a:r>
            <a:r>
              <a:rPr lang="en-US" sz="3400" dirty="0" err="1"/>
              <a:t>funksjonaliteter</a:t>
            </a:r>
            <a:endParaRPr lang="nb-NO" sz="34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910137"/>
              </p:ext>
            </p:extLst>
          </p:nvPr>
        </p:nvGraphicFramePr>
        <p:xfrm>
          <a:off x="-134938" y="-100013"/>
          <a:ext cx="9315450" cy="12684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15450"/>
              </a:tblGrid>
              <a:tr h="1268413">
                <a:tc>
                  <a:txBody>
                    <a:bodyPr/>
                    <a:lstStyle/>
                    <a:p>
                      <a:endParaRPr lang="nb-NO" sz="1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665"/>
            <a:ext cx="7272808" cy="11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00"/>
            <a:ext cx="2530436" cy="432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843760" y="1991270"/>
            <a:ext cx="6048840" cy="431813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nb-NO" sz="2400" dirty="0" smtClean="0"/>
              <a:t>Enkelt </a:t>
            </a:r>
            <a:r>
              <a:rPr lang="nb-NO" sz="2400" dirty="0"/>
              <a:t>søk på alle </a:t>
            </a:r>
            <a:r>
              <a:rPr lang="nb-NO" sz="2400" dirty="0" smtClean="0"/>
              <a:t>felt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Treffliste som viser tittel, forfatter og år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 smtClean="0"/>
              <a:t>Detaljert informasjon, utlånsstatus og hylleplassering</a:t>
            </a:r>
            <a:endParaRPr lang="nb-NO" sz="2400" dirty="0"/>
          </a:p>
          <a:p>
            <a:pPr>
              <a:buFont typeface="Courier New" pitchFamily="49" charset="0"/>
              <a:buChar char="o"/>
            </a:pPr>
            <a:endParaRPr lang="nb-NO" sz="2400" dirty="0" smtClean="0"/>
          </a:p>
        </p:txBody>
      </p:sp>
    </p:spTree>
    <p:extLst>
      <p:ext uri="{BB962C8B-B14F-4D97-AF65-F5344CB8AC3E}">
        <p14:creationId xmlns:p14="http://schemas.microsoft.com/office/powerpoint/2010/main" val="69490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00"/>
            <a:ext cx="2530437" cy="432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00"/>
            <a:ext cx="8229600" cy="648072"/>
          </a:xfrm>
        </p:spPr>
        <p:txBody>
          <a:bodyPr>
            <a:normAutofit/>
          </a:bodyPr>
          <a:lstStyle/>
          <a:p>
            <a:r>
              <a:rPr lang="en-US" sz="3400" dirty="0" err="1"/>
              <a:t>Appens</a:t>
            </a:r>
            <a:r>
              <a:rPr lang="en-US" sz="3400" dirty="0"/>
              <a:t> </a:t>
            </a:r>
            <a:r>
              <a:rPr lang="en-US" sz="3400" dirty="0" err="1"/>
              <a:t>funksjonaliteter</a:t>
            </a:r>
            <a:endParaRPr lang="nb-NO" sz="34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5592627"/>
              </p:ext>
            </p:extLst>
          </p:nvPr>
        </p:nvGraphicFramePr>
        <p:xfrm>
          <a:off x="-134938" y="-100013"/>
          <a:ext cx="9315450" cy="12684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15450"/>
              </a:tblGrid>
              <a:tr h="1268413">
                <a:tc>
                  <a:txBody>
                    <a:bodyPr/>
                    <a:lstStyle/>
                    <a:p>
                      <a:endParaRPr lang="nb-NO" sz="1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665"/>
            <a:ext cx="7272808" cy="11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650" y="2492870"/>
            <a:ext cx="318774" cy="28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843760" y="1991270"/>
            <a:ext cx="6048840" cy="431813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nb-NO" sz="2400" dirty="0" smtClean="0"/>
              <a:t>Enkelt </a:t>
            </a:r>
            <a:r>
              <a:rPr lang="nb-NO" sz="2400" dirty="0"/>
              <a:t>søk på alle felt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Treffliste som viser tittel, forfatter og år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Detaljert informasjon, utlånsstatus og hylleplassering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 smtClean="0"/>
              <a:t>Merking av favoritt</a:t>
            </a:r>
          </a:p>
        </p:txBody>
      </p:sp>
    </p:spTree>
    <p:extLst>
      <p:ext uri="{BB962C8B-B14F-4D97-AF65-F5344CB8AC3E}">
        <p14:creationId xmlns:p14="http://schemas.microsoft.com/office/powerpoint/2010/main" val="40868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00"/>
            <a:ext cx="8229600" cy="648072"/>
          </a:xfrm>
        </p:spPr>
        <p:txBody>
          <a:bodyPr>
            <a:normAutofit/>
          </a:bodyPr>
          <a:lstStyle/>
          <a:p>
            <a:r>
              <a:rPr lang="en-US" sz="3400" dirty="0" err="1"/>
              <a:t>Appens</a:t>
            </a:r>
            <a:r>
              <a:rPr lang="en-US" sz="3400" dirty="0"/>
              <a:t> </a:t>
            </a:r>
            <a:r>
              <a:rPr lang="en-US" sz="3400" dirty="0" err="1"/>
              <a:t>funksjonaliteter</a:t>
            </a:r>
            <a:endParaRPr lang="nb-NO" sz="34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8766855"/>
              </p:ext>
            </p:extLst>
          </p:nvPr>
        </p:nvGraphicFramePr>
        <p:xfrm>
          <a:off x="-134938" y="-100013"/>
          <a:ext cx="9315450" cy="12684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15450"/>
              </a:tblGrid>
              <a:tr h="1268413">
                <a:tc>
                  <a:txBody>
                    <a:bodyPr/>
                    <a:lstStyle/>
                    <a:p>
                      <a:endParaRPr lang="nb-NO" sz="1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665"/>
            <a:ext cx="7272808" cy="11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 descr="C:\Users\Kyrre\Desktop\foredrag bibsyskonferansen\Screenshot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0" y="1988800"/>
            <a:ext cx="2528888" cy="431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843760" y="1991270"/>
            <a:ext cx="6048840" cy="4318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itchFamily="49" charset="0"/>
              <a:buChar char="o"/>
            </a:pPr>
            <a:r>
              <a:rPr lang="nb-NO" sz="2400" dirty="0" smtClean="0"/>
              <a:t>Enkelt </a:t>
            </a:r>
            <a:r>
              <a:rPr lang="nb-NO" sz="2400" dirty="0"/>
              <a:t>søk på alle felt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Treffliste som viser tittel, forfatter og år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Detaljert informasjon, utlånsstatus og hylleplassering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Merking av favoritt</a:t>
            </a:r>
          </a:p>
        </p:txBody>
      </p:sp>
    </p:spTree>
    <p:extLst>
      <p:ext uri="{BB962C8B-B14F-4D97-AF65-F5344CB8AC3E}">
        <p14:creationId xmlns:p14="http://schemas.microsoft.com/office/powerpoint/2010/main" val="9049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Kyrre\Desktop\foredrag bibsyskonferansen\Screenshot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0" y="1988800"/>
            <a:ext cx="2528888" cy="431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00"/>
            <a:ext cx="8229600" cy="648072"/>
          </a:xfrm>
        </p:spPr>
        <p:txBody>
          <a:bodyPr>
            <a:normAutofit/>
          </a:bodyPr>
          <a:lstStyle/>
          <a:p>
            <a:r>
              <a:rPr lang="en-US" sz="3400" dirty="0" err="1"/>
              <a:t>Appens</a:t>
            </a:r>
            <a:r>
              <a:rPr lang="en-US" sz="3400" dirty="0"/>
              <a:t> </a:t>
            </a:r>
            <a:r>
              <a:rPr lang="en-US" sz="3400" dirty="0" err="1"/>
              <a:t>funksjonaliteter</a:t>
            </a:r>
            <a:endParaRPr lang="nb-NO" sz="34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34063"/>
              </p:ext>
            </p:extLst>
          </p:nvPr>
        </p:nvGraphicFramePr>
        <p:xfrm>
          <a:off x="-134938" y="-100013"/>
          <a:ext cx="9315450" cy="12684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15450"/>
              </a:tblGrid>
              <a:tr h="1268413">
                <a:tc>
                  <a:txBody>
                    <a:bodyPr/>
                    <a:lstStyle/>
                    <a:p>
                      <a:endParaRPr lang="nb-NO" sz="1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665"/>
            <a:ext cx="7272808" cy="11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:\Users\Kyrre\Desktop\foredrag bibsyskonferansen\Screenshot_6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62"/>
          <a:stretch/>
        </p:blipFill>
        <p:spPr bwMode="auto">
          <a:xfrm>
            <a:off x="0" y="1996831"/>
            <a:ext cx="1935480" cy="43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43760" y="1991270"/>
            <a:ext cx="6048840" cy="431813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nb-NO" sz="2400" dirty="0" smtClean="0"/>
              <a:t>Enkelt </a:t>
            </a:r>
            <a:r>
              <a:rPr lang="nb-NO" sz="2400" dirty="0"/>
              <a:t>søk på alle felt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Treffliste som viser tittel, forfatter og år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Detaljert informasjon, utlånsstatus og hylleplassering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Merking av favoritt</a:t>
            </a:r>
          </a:p>
          <a:p>
            <a:pPr marL="0" indent="0">
              <a:buNone/>
            </a:pPr>
            <a:endParaRPr lang="nb-NO" sz="2400" dirty="0" smtClean="0"/>
          </a:p>
        </p:txBody>
      </p:sp>
    </p:spTree>
    <p:extLst>
      <p:ext uri="{BB962C8B-B14F-4D97-AF65-F5344CB8AC3E}">
        <p14:creationId xmlns:p14="http://schemas.microsoft.com/office/powerpoint/2010/main" val="118226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00"/>
            <a:ext cx="8229600" cy="648072"/>
          </a:xfrm>
        </p:spPr>
        <p:txBody>
          <a:bodyPr>
            <a:normAutofit/>
          </a:bodyPr>
          <a:lstStyle/>
          <a:p>
            <a:r>
              <a:rPr lang="en-US" sz="3400" dirty="0" err="1"/>
              <a:t>Appens</a:t>
            </a:r>
            <a:r>
              <a:rPr lang="en-US" sz="3400" dirty="0"/>
              <a:t> </a:t>
            </a:r>
            <a:r>
              <a:rPr lang="en-US" sz="3400" dirty="0" err="1"/>
              <a:t>funksjonaliteter</a:t>
            </a:r>
            <a:endParaRPr lang="nb-NO" sz="34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7510325"/>
              </p:ext>
            </p:extLst>
          </p:nvPr>
        </p:nvGraphicFramePr>
        <p:xfrm>
          <a:off x="-134938" y="-100013"/>
          <a:ext cx="9315450" cy="12684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15450"/>
              </a:tblGrid>
              <a:tr h="1268413">
                <a:tc>
                  <a:txBody>
                    <a:bodyPr/>
                    <a:lstStyle/>
                    <a:p>
                      <a:endParaRPr lang="nb-NO" sz="1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665"/>
            <a:ext cx="7272808" cy="11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00"/>
            <a:ext cx="2528888" cy="4317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Kyrre\Desktop\foredrag bibsyskonferansen\Screenshot_6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62"/>
          <a:stretch/>
        </p:blipFill>
        <p:spPr bwMode="auto">
          <a:xfrm>
            <a:off x="0" y="1996831"/>
            <a:ext cx="1935480" cy="43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43760" y="1991270"/>
            <a:ext cx="6048840" cy="431813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nb-NO" sz="2400" dirty="0" smtClean="0"/>
              <a:t>Enkelt </a:t>
            </a:r>
            <a:r>
              <a:rPr lang="nb-NO" sz="2400" dirty="0"/>
              <a:t>søk på alle felt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Treffliste som viser tittel, forfatter og år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Detaljert informasjon, utlånsstatus og hylleplassering</a:t>
            </a:r>
          </a:p>
          <a:p>
            <a:pPr>
              <a:buFont typeface="Courier New" pitchFamily="49" charset="0"/>
              <a:buChar char="o"/>
            </a:pPr>
            <a:r>
              <a:rPr lang="nb-NO" sz="2400" dirty="0"/>
              <a:t>Merking av favoritt</a:t>
            </a:r>
          </a:p>
          <a:p>
            <a:pPr>
              <a:buFont typeface="Courier New" pitchFamily="49" charset="0"/>
              <a:buChar char="o"/>
            </a:pPr>
            <a:endParaRPr lang="nb-NO" sz="2400" dirty="0" smtClean="0"/>
          </a:p>
        </p:txBody>
      </p:sp>
    </p:spTree>
    <p:extLst>
      <p:ext uri="{BB962C8B-B14F-4D97-AF65-F5344CB8AC3E}">
        <p14:creationId xmlns:p14="http://schemas.microsoft.com/office/powerpoint/2010/main" val="36013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861</Words>
  <Application>Microsoft Office PowerPoint</Application>
  <PresentationFormat>On-screen Show (4:3)</PresentationFormat>
  <Paragraphs>206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Realfagsbibliotekets søke- og gjenfinningsapp</vt:lpstr>
      <vt:lpstr>Oppgradert versjon</vt:lpstr>
      <vt:lpstr>Appens funksjonaliteter</vt:lpstr>
      <vt:lpstr>Appens funksjonaliteter</vt:lpstr>
      <vt:lpstr>Appens funksjonaliteter</vt:lpstr>
      <vt:lpstr>Appens funksjonaliteter</vt:lpstr>
      <vt:lpstr>Appens funksjonaliteter</vt:lpstr>
      <vt:lpstr>Appens funksjonaliteter</vt:lpstr>
      <vt:lpstr>Appens funksjonaliteter</vt:lpstr>
      <vt:lpstr>Appens funksjonaliteter</vt:lpstr>
      <vt:lpstr>Appens funksjonaliteter</vt:lpstr>
      <vt:lpstr>Appens funksjonaliteter</vt:lpstr>
      <vt:lpstr>Appens funksjonaliteter</vt:lpstr>
      <vt:lpstr>Appens funksjonaliteter</vt:lpstr>
      <vt:lpstr>Hva er et API og hvordan virker det?</vt:lpstr>
      <vt:lpstr>Ask2-API’et</vt:lpstr>
      <vt:lpstr>Primo-API’et</vt:lpstr>
      <vt:lpstr>Problemer vi hadde med PRIMO-API’et  under utviklingen av appen</vt:lpstr>
      <vt:lpstr>Hva vil livedata.bibsys.no kunne bidra med for vår app?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Realfagsbibliotekets søke- og gjenfinningsapp</dc:title>
  <dc:creator>Kyrre</dc:creator>
  <cp:lastModifiedBy>Kyrre Traavik Låberg</cp:lastModifiedBy>
  <cp:revision>10</cp:revision>
  <dcterms:created xsi:type="dcterms:W3CDTF">2016-03-11T07:10:44Z</dcterms:created>
  <dcterms:modified xsi:type="dcterms:W3CDTF">2016-03-22T14:03:39Z</dcterms:modified>
</cp:coreProperties>
</file>