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37" autoAdjust="0"/>
  </p:normalViewPr>
  <p:slideViewPr>
    <p:cSldViewPr snapToGrid="0" snapToObjects="1">
      <p:cViewPr varScale="1">
        <p:scale>
          <a:sx n="99" d="100"/>
          <a:sy n="99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#introduction-2" TargetMode="External"/><Relationship Id="rId2" Type="http://schemas.openxmlformats.org/officeDocument/2006/relationships/hyperlink" Target="https://stat545.com/dplyr-intro.html#think-before-you-create-excerpts-of-your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hi-science.org/data-science-training/dply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dplyr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Sarah Lee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1/5/2020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Mind your equals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error: using = instead of ==</a:t>
            </a:r>
          </a:p>
          <a:p>
            <a:pPr marL="0" lvl="0" indent="0">
              <a:buNone/>
            </a:pPr>
            <a:r>
              <a:t>Our goal is to </a:t>
            </a:r>
            <a:r>
              <a:rPr i="1"/>
              <a:t>filter the gapminder data for the year 1967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filter(gapminder, year = 1967)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#&gt;Error: `year` (`year = 1967`) must not be named, do you need `==`?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1967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142 x 6
##    country     continent  year lifeExp      pop gdpPercap
##    &lt;fct&gt;       &lt;fct&gt;     &lt;int&gt;   &lt;dbl&gt;    &lt;int&gt;     &lt;dbl&gt;
##  1 Afghanistan Asia       1967    34.0 11537966      836.
##  2 Albania     Europe     1967    66.2  1984060     2760.
##  3 Algeria     Africa     1967    51.4 12760499     3247.
##  4 Angola      Africa     1967    36.0  5247469     5523.
##  5 Argentina   Americas   1967    65.6 22934225     8053.
##  6 Australia   Oceania    1967    71.1 11872264    14526.
##  7 Austria     Europe     1967    70.1  7376998    12835.
##  8 Bahrain     Asia       1967    59.9   202182    14805.
##  9 Bangladesh  Asia       1967    43.5 62821884      721.
## 10 Belgium     Europe     1967    70.9  9556500    13149.
## # … with 132 more 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error that catches 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Double quotes show the beginning and the end of a character vector. No quotes are used to identify a variable name.</a:t>
            </a:r>
          </a:p>
          <a:p>
            <a:pPr marL="0" lvl="0" indent="0">
              <a:buNone/>
            </a:pPr>
            <a:r>
              <a:t>In the gapminder data, </a:t>
            </a:r>
            <a:r>
              <a:rPr sz="1800">
                <a:latin typeface="Courier"/>
              </a:rPr>
              <a:t>country</a:t>
            </a:r>
            <a:r>
              <a:t> is a factor with 142 levels. One of those levels is </a:t>
            </a:r>
            <a:r>
              <a:rPr sz="1800">
                <a:latin typeface="Courier"/>
              </a:rPr>
              <a:t>"Mexico"</a:t>
            </a:r>
            <a:br/>
            <a:r>
              <a:t>Our goal is to </a:t>
            </a:r>
            <a:r>
              <a:rPr i="1"/>
              <a:t>filter the gapminder data for the country Mexico</a:t>
            </a:r>
            <a:r>
              <a:t>.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filter(gapminder, "country" == Mexico)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object 'Mexico' not found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filter(gapminder, country == Mexico)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object 'Mexico' not found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filter(gapminder, "country" == "Mexico")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0 rows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12 x 6
##    country continent  year lifeExp       pop gdpPercap
##    &lt;fct&gt;   &lt;fct&gt;     &lt;int&gt;   &lt;dbl&gt;     &lt;int&gt;     &lt;dbl&gt;
##  1 Mexico  Americas   1952    50.8  30144317     3478.
##  2 Mexico  Americas   1957    55.2  35015548     4132.
##  3 Mexico  Americas   1962    58.3  41121485     4582.
##  4 Mexico  Americas   1967    60.1  47995559     5755.
##  5 Mexico  Americas   1972    62.4  55984294     6809.
##  6 Mexico  Americas   1977    65.0  63759976     7675.
##  7 Mexico  Americas   1982    67.4  71640904     9611.
##  8 Mexico  Americas   1987    69.5  80122492     8688.
##  9 Mexico  Americas   1992    71.5  88111030     9472.
## 10 Mexico  Americas   1997    73.7  95895146     9767.
## 11 Mexico  Americas   2002    74.9 102479927    10742.
## 12 Mexico  Americas   2007    76.2 108700891    11978.</a:t>
            </a:r>
          </a:p>
          <a:p>
            <a:pPr marL="0" lvl="0" indent="0">
              <a:buNone/>
            </a:pPr>
            <a:r>
              <a:t>Our goal is to </a:t>
            </a:r>
            <a:r>
              <a:rPr i="1"/>
              <a:t>filter the gapminder data for the country Mexico in the year 1967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, 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1967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 x 6
##   country continent  year lifeExp      pop gdpPercap
##   &lt;fct&gt;   &lt;fct&gt;     &lt;int&gt;   &lt;dbl&gt;    &lt;int&gt;     &lt;dbl&gt;
## 1 Mexico  Americas   1967    60.1 47995559     5755.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Used to combine multiple arguments.</a:t>
            </a:r>
          </a:p>
          <a:p>
            <a:pPr marL="0" lvl="0" indent="0">
              <a:buNone/>
            </a:pPr>
            <a:r>
              <a:t>Our goal is to </a:t>
            </a:r>
            <a:r>
              <a:rPr i="1"/>
              <a:t>filter the gapminder data for the countries Mexico and Canada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"Mexico"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"Canada"</a:t>
            </a:r>
            <a:r>
              <a:rPr sz="180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24 x 6
##    country continent  year lifeExp      pop gdpPercap
##    &lt;fct&gt;   &lt;fct&gt;     &lt;int&gt;   &lt;dbl&gt;    &lt;int&gt;     &lt;dbl&gt;
##  1 Canada  Americas   1952    68.8 14785584    11367.
##  2 Canada  Americas   1957    70.0 17010154    12490.
##  3 Canada  Americas   1962    71.3 18985849    13462.
##  4 Canada  Americas   1967    72.1 20819767    16077.
##  5 Canada  Americas   1972    72.9 22284500    18971.
##  6 Canada  Americas   1977    74.2 23796400    22091.
##  7 Canada  Americas   1982    75.8 25201900    22899.
##  8 Canada  Americas   1987    76.9 26549700    26627.
##  9 Canada  Americas   1992    78.0 28523502    26343.
## 10 Canada  Americas   1997    78.6 30305843    28955.
## # … with 14 more rows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"Canada"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24 x 6
##    country continent  year lifeExp      pop gdpPercap
##    &lt;fct&gt;   &lt;fct&gt;     &lt;int&gt;   &lt;dbl&gt;    &lt;int&gt;     &lt;dbl&gt;
##  1 Canada  Americas   1952    68.8 14785584    11367.
##  2 Canada  Americas   1957    70.0 17010154    12490.
##  3 Canada  Americas   1962    71.3 18985849    13462.
##  4 Canada  Americas   1967    72.1 20819767    16077.
##  5 Canada  Americas   1972    72.9 22284500    18971.
##  6 Canada  Americas   1977    74.2 23796400    22091.
##  7 Canada  Americas   1982    75.8 25201900    22899.
##  8 Canada  Americas   1987    76.9 26549700    26627.
##  9 Canada  Americas   1992    78.0 28523502    26343.
## 10 Canada  Americas   1997    78.6 30305843    28955.
## # … with 14 more rows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</a:t>
            </a:r>
            <a:r>
              <a:rPr sz="1800">
                <a:latin typeface="Courier"/>
              </a:rPr>
              <a:t>select()</a:t>
            </a:r>
            <a:r>
              <a:t> to subset the data by columns (variables)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Identify the columns to keep by name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(gapminder, year, lifeExp)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1,704 x 2
##     year lifeExp
##    &lt;int&gt;   &lt;dbl&gt;
##  1  1952    28.8
##  2  1957    30.3
##  3  1962    32.0
##  4  1967    34.0
##  5  1972    36.1
##  6  1977    38.4
##  7  1982    39.9
##  8  1987    40.8
##  9  1992    41.7
## 10  1997    41.8
## # … with 1,694 more rows</a:t>
            </a:r>
          </a:p>
          <a:p>
            <a:pPr marL="0" lvl="0" indent="0">
              <a:buNone/>
            </a:pPr>
            <a:r>
              <a:t>Or Identify the columns to remove by name using “-”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(gapminder,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lifeExp)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you can use - to deselect columns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1,704 x 4
##    country      year      pop gdpPercap
##    &lt;fct&gt;       &lt;int&gt;    &lt;int&gt;     &lt;dbl&gt;
##  1 Afghanistan  1952  8425333      779.
##  2 Afghanistan  1957  9240934      821.
##  3 Afghanistan  1962 10267083      853.
##  4 Afghanistan  1967 11537966      836.
##  5 Afghanistan  1972 13079460      740.
##  6 Afghanistan  1977 14880372      786.
##  7 Afghanistan  1982 12881816      978.
##  8 Afghanistan  1987 13867957      852.
##  9 Afghanistan  1992 16317921      649.
## 10 Afghanistan  1997 22227415      635.
## # … with 1,694 more 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Select columns between country and lifeExp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(gapminder, country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lifeExp)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1,704 x 4
##    country     continent  year lifeExp
##    &lt;fct&gt;       &lt;fct&gt;     &lt;int&gt;   &lt;dbl&gt;
##  1 Afghanistan Asia       1952    28.8
##  2 Afghanistan Asia       1957    30.3
##  3 Afghanistan Asia       1962    32.0
##  4 Afghanistan Asia       1967    34.0
##  5 Afghanistan Asia       1972    36.1
##  6 Afghanistan Asia       1977    38.4
##  7 Afghanistan Asia       1982    39.9
##  8 Afghanistan Asia       1987    40.8
##  9 Afghanistan Asia       1992    41.7
## 10 Afghanistan Asia       1997    41.8
## # … with 1,694 more rows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</a:t>
            </a:r>
            <a:r>
              <a:rPr sz="1800">
                <a:latin typeface="Courier"/>
              </a:rPr>
              <a:t>select()</a:t>
            </a:r>
            <a:r>
              <a:t> and </a:t>
            </a:r>
            <a:r>
              <a:rPr sz="1800">
                <a:latin typeface="Courier"/>
              </a:rPr>
              <a:t>filter()</a:t>
            </a:r>
            <a:r>
              <a:t>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filter for Cambodia and remove the continent and lifeExp columns.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gap_cambodia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"Cambodia"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gap_cambodia2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(gap_cambodia,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lifeExp)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note we need to operate on gap_cambodia not gapminder</a:t>
            </a:r>
            <a:br/>
            <a:br/>
            <a:r>
              <a:rPr sz="1800">
                <a:latin typeface="Courier"/>
              </a:rPr>
              <a:t>gap_cambodia2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12 x 4
##    country   year      pop gdpPercap
##    &lt;fct&gt;    &lt;int&gt;    &lt;int&gt;     &lt;dbl&gt;
##  1 Cambodia  1952  4693836      368.
##  2 Cambodia  1957  5322536      434.
##  3 Cambodia  1962  6083619      497.
##  4 Cambodia  1967  6960067      523.
##  5 Cambodia  1972  7450606      422.
##  6 Cambodia  1977  6978607      525.
##  7 Cambodia  1982  7272485      624.
##  8 Cambodia  1987  8371791      684.
##  9 Cambodia  1992 10150094      682.
## 10 Cambodia  1997 11782962      734.
## 11 Cambodia  2002 12926707      896.
## 12 Cambodia  2007 14131858     1714.</a:t>
            </a:r>
          </a:p>
          <a:p>
            <a:pPr marL="0" lvl="0" indent="0">
              <a:buNone/>
            </a:pPr>
            <a:r>
              <a:t>If you create a new named object every time you wrangle your data–messy.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Pipes using </a:t>
            </a:r>
            <a:r>
              <a:rPr sz="1800">
                <a:latin typeface="Courier"/>
              </a:rPr>
              <a:t>magrittr</a:t>
            </a:r>
            <a:r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gapminder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3 x 6
##   country     continent  year lifeExp      pop gdpPercap
##   &lt;fct&gt;       &lt;fct&gt;     &lt;int&gt;   &lt;dbl&gt;    &lt;int&gt;     &lt;dbl&gt;
## 1 Afghanistan Asia       1952    28.8  8425333      779.
## 2 Afghanistan Asia       1957    30.3  9240934      821.
## 3 Afghanistan Asia       1962    32.0 10267083      853.</a:t>
            </a:r>
          </a:p>
          <a:p>
            <a:pPr marL="0" lvl="0" indent="0">
              <a:buNone/>
            </a:pPr>
            <a:r>
              <a:t>Things flow, as through a pipe.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gapminder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lifeExp)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3 x 4
##   country     continent  year lifeExp
##   &lt;fct&gt;       &lt;fct&gt;     &lt;int&gt;   &lt;dbl&gt;
## 1 Afghanistan Asia       1952    28.8
## 2 Afghanistan Asia       1957    30.3
## 3 Afghanistan Asia       1962    32.0</a:t>
            </a:r>
          </a:p>
          <a:p>
            <a:pPr marL="0" lvl="0" indent="0">
              <a:buNone/>
            </a:pPr>
            <a:r>
              <a:t>Clean and convenient version of earlier example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gap_cambodia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gapminder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"Cambodia"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(year, lifeExp)</a:t>
            </a:r>
            <a:br/>
            <a:r>
              <a:rPr sz="1800">
                <a:latin typeface="Courier"/>
              </a:rPr>
              <a:t>gap_cambodia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12 x 2
##     year lifeExp
##    &lt;int&gt;   &lt;dbl&gt;
##  1  1952    39.4
##  2  1957    41.4
##  3  1962    43.4
##  4  1967    45.4
##  5  1972    40.3
##  6  1977    31.2
##  7  1982    51.0
##  8  1987    53.9
##  9  1992    55.8
## 10  1997    56.5
## 11  2002    56.8
## 12  2007    59.7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Jenny Bryan’s STAT545: </a:t>
            </a:r>
            <a:r>
              <a:rPr>
                <a:hlinkClick r:id="rId2"/>
              </a:rPr>
              <a:t>Introduction to dplyr</a:t>
            </a:r>
          </a:p>
          <a:p>
            <a:pPr lvl="1"/>
            <a:r>
              <a:t>Hadley Wickham &amp; Garrett Grolemond’s R for Data Science: </a:t>
            </a:r>
            <a:r>
              <a:rPr>
                <a:hlinkClick r:id="rId3"/>
              </a:rPr>
              <a:t>Data Transformation</a:t>
            </a:r>
          </a:p>
          <a:p>
            <a:pPr lvl="1"/>
            <a:r>
              <a:t>Ocean Health Index: </a:t>
            </a:r>
            <a:r>
              <a:rPr>
                <a:hlinkClick r:id="rId4"/>
              </a:rPr>
              <a:t>Data Wrangling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the </a:t>
            </a:r>
            <a:r>
              <a:rPr sz="1800">
                <a:latin typeface="Courier"/>
              </a:rPr>
              <a:t>tidyverse</a:t>
            </a:r>
            <a:r>
              <a:t> package, which includes </a:t>
            </a:r>
            <a:r>
              <a:rPr sz="1800">
                <a:latin typeface="Courier"/>
              </a:rPr>
              <a:t>dplyr</a:t>
            </a:r>
            <a:r>
              <a:t>, and the </a:t>
            </a:r>
            <a:r>
              <a:rPr sz="1800">
                <a:latin typeface="Courier"/>
              </a:rPr>
              <a:t>gapminder</a:t>
            </a:r>
            <a:r>
              <a:t> package with data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install.packages("tidyverse")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── Attaching packages ────────────────────────────────────────────────────────── tidyverse 1.2.1 ──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✓ ggplot2 3.2.1     ✓ purrr   0.3.3
## ✓ tibble  2.1.3     ✓ dplyr   0.8.3
## ✓ tidyr   1.0.0     ✓ stringr 1.4.0
## ✓ readr   1.3.1     ✓ forcats 0.4.0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── Conflicts ───────────────────────────────────────────────────────────── tidyverse_conflicts() ──
## x dplyr::filter() masks stats::filter()
## x dplyr::lag()    masks stats::lag()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(gapminder)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install.packages("gapminder")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(magrittr)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install.packages("magrittr")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
## Attaching package: 'magrittr'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The following object is masked from 'package:purrr':
## 
##     set_names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The following object is masked from 'package:tidyr':
## 
##     extract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gapminder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gapminder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1,704 x 6
##    country     continent  year </a:t>
            </a:r>
            <a:r>
              <a:rPr sz="1800" dirty="0" err="1">
                <a:latin typeface="Courier"/>
              </a:rPr>
              <a:t>lifeExp</a:t>
            </a:r>
            <a:r>
              <a:rPr sz="1800" dirty="0">
                <a:latin typeface="Courier"/>
              </a:rPr>
              <a:t>      pop </a:t>
            </a:r>
            <a:r>
              <a:rPr sz="1800" dirty="0" err="1">
                <a:latin typeface="Courier"/>
              </a:rPr>
              <a:t>gdpPercap</a:t>
            </a:r>
            <a:r>
              <a:rPr sz="1800" dirty="0">
                <a:latin typeface="Courier"/>
              </a:rPr>
              <a:t>
## 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&lt;int&gt;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&lt;int&gt;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 1 Afghanistan Asia       1952    28.8  8425333      779.
##  2 Afghanistan Asia       1957    30.3  9240934      821.
##  3 Afghanistan Asia       1962    32.0 10267083      853.
##  4 Afghanistan Asia       1967    34.0 11537966      836.
##  5 Afghanistan Asia       1972    36.1 13079460      740.
##  6 Afghanistan Asia       1977    38.4 14880372      786.
##  7 Afghanistan Asia       1982    39.9 12881816      978.
##  8 Afghanistan Asia       1987    40.8 13867957      852.
##  9 Afghanistan Asia       1992    41.7 16317921      649.
## 10 Afghanistan Asia       1997    41.8 22227415      635.
## # … with 1,694 more rows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head()</a:t>
            </a:r>
            <a:r>
              <a:t> shows the fist part of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232265" cy="4525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You can go with the default number of rows, 6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gapminder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6
##   country     continent  year </a:t>
            </a:r>
            <a:r>
              <a:rPr sz="1800" dirty="0" err="1">
                <a:latin typeface="Courier"/>
              </a:rPr>
              <a:t>lifeExp</a:t>
            </a:r>
            <a:r>
              <a:rPr sz="1800" dirty="0">
                <a:latin typeface="Courier"/>
              </a:rPr>
              <a:t>      pop </a:t>
            </a:r>
            <a:r>
              <a:rPr sz="1800" dirty="0" err="1">
                <a:latin typeface="Courier"/>
              </a:rPr>
              <a:t>gdpPercap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&lt;int&gt;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&lt;int&gt;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Afghanistan Asia       1952    28.8  8425333      779.
## 2 Afghanistan Asia       1957    30.3  9240934      821.
## 3 Afghanistan Asia       1962    32.0 10267083      853.
## 4 Afghanistan Asia       1967    34.0 11537966      836.
## 5 Afghanistan Asia       1972    36.1 13079460      740.
## 6 Afghanistan Asia       1977    38.4 14880372      786.</a:t>
            </a:r>
          </a:p>
          <a:p>
            <a:pPr marL="0" lvl="0" indent="0">
              <a:buNone/>
            </a:pPr>
            <a:r>
              <a:rPr dirty="0"/>
              <a:t>Or specify the number of rows you want returned, e.g., 3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gapminder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3 x 6
##   country     continent  year </a:t>
            </a:r>
            <a:r>
              <a:rPr sz="1800" dirty="0" err="1">
                <a:latin typeface="Courier"/>
              </a:rPr>
              <a:t>lifeExp</a:t>
            </a:r>
            <a:r>
              <a:rPr sz="1800" dirty="0">
                <a:latin typeface="Courier"/>
              </a:rPr>
              <a:t>      pop </a:t>
            </a:r>
            <a:r>
              <a:rPr sz="1800" dirty="0" err="1">
                <a:latin typeface="Courier"/>
              </a:rPr>
              <a:t>gdpPercap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 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&lt;int&gt;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&lt;int&gt;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Afghanistan Asia       1952    28.8  8425333      779.
## 2 Afghanistan Asia       1957    30.3  9240934      821.
## 3 Afghanistan Asia       1962    32.0 10267083      853.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 of gapminder 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str()</a:t>
            </a:r>
            <a:r>
              <a:t> is a useful function that shows the structure of any object in R. It is often a good place to start once you have read in the data.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(gapminder)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Classes 'tbl_df', 'tbl' and 'data.frame':    1704 obs. of  6 variables:
##  $ country  : Factor w/ 142 levels "Afghanistan",..: 1 1 1 1 1 1 1 1 1 1 ...
##  $ continent: Factor w/ 5 levels "Africa","Americas",..: 3 3 3 3 3 3 3 3 3 3 ...
##  $ year     : int  1952 1957 1962 1967 1972 1977 1982 1987 1992 1997 ...
##  $ lifeExp  : num  28.8 30.3 32 34 36.1 ...
##  $ pop      : int  8425333 9240934 10267083 11537966 13079460 14880372 12881816 13867957 16317921 22227415 ...
##  $ gdpPercap: num  779 821 853 836 740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 operators in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True or False</a:t>
            </a:r>
            <a:r>
              <a:t>: The object y less than or equal to 15.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assign the value of 9 to the object y</a:t>
            </a:r>
            <a:br/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## create a logical expression that will return either TRUE or FALSE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filter to subset rows (observations)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‘filter’ takes logical expressions and returns the rows for which all are </a:t>
            </a:r>
            <a:r>
              <a:rPr sz="1800">
                <a:latin typeface="Courier"/>
              </a:rPr>
              <a:t>TRUE</a:t>
            </a:r>
          </a:p>
          <a:p>
            <a:pPr marL="0" lvl="0" indent="0">
              <a:buNone/>
            </a:pPr>
            <a:r>
              <a:t>Our goal is to </a:t>
            </a:r>
            <a:r>
              <a:rPr i="1"/>
              <a:t>filter the gapminder data for rows where life expectancy is less than 29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lifeExp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29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2 x 6
##   country     continent  year lifeExp     pop gdpPercap
##   &lt;fct&gt;       &lt;fct&gt;     &lt;int&gt;   &lt;dbl&gt;   &lt;int&gt;     &lt;dbl&gt;
## 1 Afghanistan Asia       1952    28.8 8425333      779.
## 2 Rwanda      Africa     1992    23.6 7290203      737.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Macintosh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</vt:lpstr>
      <vt:lpstr>Office Theme</vt:lpstr>
      <vt:lpstr>dplyr</vt:lpstr>
      <vt:lpstr>Resources</vt:lpstr>
      <vt:lpstr>Getting Started</vt:lpstr>
      <vt:lpstr>PowerPoint Presentation</vt:lpstr>
      <vt:lpstr>The gapminder data</vt:lpstr>
      <vt:lpstr>head() shows the fist part of the object</vt:lpstr>
      <vt:lpstr>Structure of gapminder tibble</vt:lpstr>
      <vt:lpstr>Comparison operators in logical expressions</vt:lpstr>
      <vt:lpstr>Use filter to subset rows (observations)</vt:lpstr>
      <vt:lpstr>Mind your equals signs</vt:lpstr>
      <vt:lpstr>Another error that catches me:</vt:lpstr>
      <vt:lpstr>Logical operators</vt:lpstr>
      <vt:lpstr>Use select() to subset the data by columns (variables) by name</vt:lpstr>
      <vt:lpstr>Select columns between country and lifeExp</vt:lpstr>
      <vt:lpstr>Use select() and filter() together</vt:lpstr>
      <vt:lpstr>Pipes using magrittr package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Sarah Lee</dc:creator>
  <cp:keywords/>
  <cp:lastModifiedBy>Sarah Lee</cp:lastModifiedBy>
  <cp:revision>1</cp:revision>
  <dcterms:created xsi:type="dcterms:W3CDTF">2020-01-05T23:28:10Z</dcterms:created>
  <dcterms:modified xsi:type="dcterms:W3CDTF">2020-01-05T23:35:31Z</dcterms:modified>
</cp:coreProperties>
</file>